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ink/ink1.xml" ContentType="application/inkml+xml"/>
  <Override PartName="/ppt/ink/ink2.xml" ContentType="application/inkml+xml"/>
  <Override PartName="/ppt/notesSlides/notesSlide1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4.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5.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65"/>
  </p:notesMasterIdLst>
  <p:sldIdLst>
    <p:sldId id="256" r:id="rId3"/>
    <p:sldId id="257" r:id="rId4"/>
    <p:sldId id="261" r:id="rId5"/>
    <p:sldId id="262" r:id="rId6"/>
    <p:sldId id="271" r:id="rId7"/>
    <p:sldId id="272" r:id="rId8"/>
    <p:sldId id="259" r:id="rId9"/>
    <p:sldId id="260" r:id="rId10"/>
    <p:sldId id="839" r:id="rId11"/>
    <p:sldId id="275" r:id="rId12"/>
    <p:sldId id="838" r:id="rId13"/>
    <p:sldId id="264" r:id="rId14"/>
    <p:sldId id="263" r:id="rId15"/>
    <p:sldId id="266" r:id="rId16"/>
    <p:sldId id="274" r:id="rId17"/>
    <p:sldId id="282" r:id="rId18"/>
    <p:sldId id="267" r:id="rId19"/>
    <p:sldId id="268" r:id="rId20"/>
    <p:sldId id="269" r:id="rId21"/>
    <p:sldId id="270" r:id="rId22"/>
    <p:sldId id="285" r:id="rId23"/>
    <p:sldId id="286" r:id="rId24"/>
    <p:sldId id="324" r:id="rId25"/>
    <p:sldId id="281" r:id="rId26"/>
    <p:sldId id="325" r:id="rId27"/>
    <p:sldId id="289" r:id="rId28"/>
    <p:sldId id="305" r:id="rId29"/>
    <p:sldId id="306" r:id="rId30"/>
    <p:sldId id="307" r:id="rId31"/>
    <p:sldId id="836" r:id="rId32"/>
    <p:sldId id="308" r:id="rId33"/>
    <p:sldId id="288" r:id="rId34"/>
    <p:sldId id="265" r:id="rId35"/>
    <p:sldId id="309" r:id="rId36"/>
    <p:sldId id="310" r:id="rId37"/>
    <p:sldId id="312" r:id="rId38"/>
    <p:sldId id="329" r:id="rId39"/>
    <p:sldId id="311" r:id="rId40"/>
    <p:sldId id="313" r:id="rId41"/>
    <p:sldId id="321" r:id="rId42"/>
    <p:sldId id="314" r:id="rId43"/>
    <p:sldId id="315" r:id="rId44"/>
    <p:sldId id="316" r:id="rId45"/>
    <p:sldId id="330" r:id="rId46"/>
    <p:sldId id="317" r:id="rId47"/>
    <p:sldId id="331" r:id="rId48"/>
    <p:sldId id="318" r:id="rId49"/>
    <p:sldId id="319" r:id="rId50"/>
    <p:sldId id="320" r:id="rId51"/>
    <p:sldId id="333" r:id="rId52"/>
    <p:sldId id="719" r:id="rId53"/>
    <p:sldId id="837" r:id="rId54"/>
    <p:sldId id="716" r:id="rId55"/>
    <p:sldId id="705" r:id="rId56"/>
    <p:sldId id="720" r:id="rId57"/>
    <p:sldId id="717" r:id="rId58"/>
    <p:sldId id="830" r:id="rId59"/>
    <p:sldId id="546" r:id="rId60"/>
    <p:sldId id="548" r:id="rId61"/>
    <p:sldId id="833" r:id="rId62"/>
    <p:sldId id="834" r:id="rId63"/>
    <p:sldId id="835" r:id="rId6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C3FF24C-8189-43A4-80AA-583FDE562FF6}" v="7" dt="2025-04-20T20:34:54.30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47358" autoAdjust="0"/>
    <p:restoredTop sz="78431" autoAdjust="0"/>
  </p:normalViewPr>
  <p:slideViewPr>
    <p:cSldViewPr snapToGrid="0">
      <p:cViewPr varScale="1">
        <p:scale>
          <a:sx n="99" d="100"/>
          <a:sy n="99" d="100"/>
        </p:scale>
        <p:origin x="5034" y="21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presProps" Target="presProps.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viewProps" Target="view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s>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gbarboza\Documents\MV_stats\Week_13\Book1.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Users\gbarboza\Documents\MV_stats\Week_13\Book1.xlsx" TargetMode="External"/><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0" i="0" u="none" strike="noStrike" kern="1200" spc="0" baseline="0">
                <a:solidFill>
                  <a:schemeClr val="tx1">
                    <a:lumMod val="65000"/>
                    <a:lumOff val="35000"/>
                  </a:schemeClr>
                </a:solidFill>
                <a:latin typeface="+mn-lt"/>
                <a:ea typeface="+mn-ea"/>
                <a:cs typeface="+mn-cs"/>
              </a:defRPr>
            </a:pPr>
            <a:r>
              <a:rPr lang="en-US" sz="1800"/>
              <a:t>Conditional</a:t>
            </a:r>
            <a:r>
              <a:rPr lang="en-US" sz="1800" baseline="0"/>
              <a:t> Response Probabilities of latent Political and Non-Political Participation</a:t>
            </a:r>
          </a:p>
          <a:p>
            <a:pPr>
              <a:defRPr sz="1800"/>
            </a:pPr>
            <a:r>
              <a:rPr lang="en-US" sz="1800" baseline="0"/>
              <a:t>4-Class Model</a:t>
            </a:r>
            <a:endParaRPr lang="en-US" sz="1800"/>
          </a:p>
        </c:rich>
      </c:tx>
      <c:overlay val="0"/>
      <c:spPr>
        <a:noFill/>
        <a:ln>
          <a:noFill/>
        </a:ln>
        <a:effectLst/>
      </c:spPr>
      <c:txPr>
        <a:bodyPr rot="0" spcFirstLastPara="1" vertOverflow="ellipsis" vert="horz" wrap="square" anchor="ctr" anchorCtr="1"/>
        <a:lstStyle/>
        <a:p>
          <a:pPr>
            <a:defRPr sz="18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Sheet3!$E$54</c:f>
              <c:strCache>
                <c:ptCount val="1"/>
                <c:pt idx="0">
                  <c:v>Class 3</c:v>
                </c:pt>
              </c:strCache>
            </c:strRef>
          </c:tx>
          <c:spPr>
            <a:ln w="19050" cap="rnd">
              <a:solidFill>
                <a:schemeClr val="tx1">
                  <a:lumMod val="75000"/>
                  <a:lumOff val="25000"/>
                </a:schemeClr>
              </a:solidFill>
              <a:prstDash val="sysDash"/>
              <a:round/>
            </a:ln>
            <a:effectLst/>
          </c:spPr>
          <c:marker>
            <c:symbol val="none"/>
          </c:marker>
          <c:cat>
            <c:strRef>
              <c:f>Sheet3!$D$55:$D$61</c:f>
              <c:strCache>
                <c:ptCount val="7"/>
                <c:pt idx="0">
                  <c:v>contplt</c:v>
                </c:pt>
                <c:pt idx="1">
                  <c:v>wrkprty</c:v>
                </c:pt>
                <c:pt idx="2">
                  <c:v>wrkorg</c:v>
                </c:pt>
                <c:pt idx="3">
                  <c:v>badge</c:v>
                </c:pt>
                <c:pt idx="4">
                  <c:v>sgnptit</c:v>
                </c:pt>
                <c:pt idx="5">
                  <c:v>pbldmn</c:v>
                </c:pt>
                <c:pt idx="6">
                  <c:v>bctprd</c:v>
                </c:pt>
              </c:strCache>
            </c:strRef>
          </c:cat>
          <c:val>
            <c:numRef>
              <c:f>Sheet3!$E$55:$E$61</c:f>
              <c:numCache>
                <c:formatCode>General</c:formatCode>
                <c:ptCount val="7"/>
                <c:pt idx="0">
                  <c:v>0.24678800000000001</c:v>
                </c:pt>
                <c:pt idx="1">
                  <c:v>0.100865</c:v>
                </c:pt>
                <c:pt idx="2">
                  <c:v>0.22632099999999999</c:v>
                </c:pt>
                <c:pt idx="3">
                  <c:v>0.102396</c:v>
                </c:pt>
                <c:pt idx="4">
                  <c:v>0.51518799999999998</c:v>
                </c:pt>
                <c:pt idx="5">
                  <c:v>0.39626400000000001</c:v>
                </c:pt>
                <c:pt idx="6">
                  <c:v>0.72152899999999998</c:v>
                </c:pt>
              </c:numCache>
            </c:numRef>
          </c:val>
          <c:smooth val="0"/>
          <c:extLst>
            <c:ext xmlns:c16="http://schemas.microsoft.com/office/drawing/2014/chart" uri="{C3380CC4-5D6E-409C-BE32-E72D297353CC}">
              <c16:uniqueId val="{00000000-7B59-4350-B1B6-535B29B3688E}"/>
            </c:ext>
          </c:extLst>
        </c:ser>
        <c:ser>
          <c:idx val="1"/>
          <c:order val="1"/>
          <c:tx>
            <c:strRef>
              <c:f>Sheet3!$F$54</c:f>
              <c:strCache>
                <c:ptCount val="1"/>
                <c:pt idx="0">
                  <c:v>Class 4</c:v>
                </c:pt>
              </c:strCache>
            </c:strRef>
          </c:tx>
          <c:spPr>
            <a:ln w="19050" cap="rnd">
              <a:solidFill>
                <a:schemeClr val="bg1">
                  <a:lumMod val="65000"/>
                </a:schemeClr>
              </a:solidFill>
              <a:prstDash val="lgDashDot"/>
              <a:round/>
            </a:ln>
            <a:effectLst/>
          </c:spPr>
          <c:marker>
            <c:symbol val="none"/>
          </c:marker>
          <c:cat>
            <c:strRef>
              <c:f>Sheet3!$D$55:$D$61</c:f>
              <c:strCache>
                <c:ptCount val="7"/>
                <c:pt idx="0">
                  <c:v>contplt</c:v>
                </c:pt>
                <c:pt idx="1">
                  <c:v>wrkprty</c:v>
                </c:pt>
                <c:pt idx="2">
                  <c:v>wrkorg</c:v>
                </c:pt>
                <c:pt idx="3">
                  <c:v>badge</c:v>
                </c:pt>
                <c:pt idx="4">
                  <c:v>sgnptit</c:v>
                </c:pt>
                <c:pt idx="5">
                  <c:v>pbldmn</c:v>
                </c:pt>
                <c:pt idx="6">
                  <c:v>bctprd</c:v>
                </c:pt>
              </c:strCache>
            </c:strRef>
          </c:cat>
          <c:val>
            <c:numRef>
              <c:f>Sheet3!$F$55:$F$61</c:f>
              <c:numCache>
                <c:formatCode>General</c:formatCode>
                <c:ptCount val="7"/>
                <c:pt idx="0">
                  <c:v>5.4151999999999999E-2</c:v>
                </c:pt>
                <c:pt idx="1">
                  <c:v>1.14E-3</c:v>
                </c:pt>
                <c:pt idx="2">
                  <c:v>6.5700000000000003E-3</c:v>
                </c:pt>
                <c:pt idx="3">
                  <c:v>0</c:v>
                </c:pt>
                <c:pt idx="4">
                  <c:v>5.28E-3</c:v>
                </c:pt>
                <c:pt idx="5">
                  <c:v>1.6329E-2</c:v>
                </c:pt>
                <c:pt idx="6">
                  <c:v>0.100798</c:v>
                </c:pt>
              </c:numCache>
            </c:numRef>
          </c:val>
          <c:smooth val="0"/>
          <c:extLst>
            <c:ext xmlns:c16="http://schemas.microsoft.com/office/drawing/2014/chart" uri="{C3380CC4-5D6E-409C-BE32-E72D297353CC}">
              <c16:uniqueId val="{00000001-7B59-4350-B1B6-535B29B3688E}"/>
            </c:ext>
          </c:extLst>
        </c:ser>
        <c:ser>
          <c:idx val="2"/>
          <c:order val="2"/>
          <c:tx>
            <c:strRef>
              <c:f>Sheet3!$G$54</c:f>
              <c:strCache>
                <c:ptCount val="1"/>
                <c:pt idx="0">
                  <c:v>Class 2</c:v>
                </c:pt>
              </c:strCache>
            </c:strRef>
          </c:tx>
          <c:spPr>
            <a:ln w="19050" cap="rnd">
              <a:solidFill>
                <a:schemeClr val="tx1">
                  <a:lumMod val="50000"/>
                  <a:lumOff val="50000"/>
                </a:schemeClr>
              </a:solidFill>
              <a:prstDash val="sysDash"/>
              <a:round/>
            </a:ln>
            <a:effectLst/>
          </c:spPr>
          <c:marker>
            <c:symbol val="none"/>
          </c:marker>
          <c:cat>
            <c:strRef>
              <c:f>Sheet3!$D$55:$D$61</c:f>
              <c:strCache>
                <c:ptCount val="7"/>
                <c:pt idx="0">
                  <c:v>contplt</c:v>
                </c:pt>
                <c:pt idx="1">
                  <c:v>wrkprty</c:v>
                </c:pt>
                <c:pt idx="2">
                  <c:v>wrkorg</c:v>
                </c:pt>
                <c:pt idx="3">
                  <c:v>badge</c:v>
                </c:pt>
                <c:pt idx="4">
                  <c:v>sgnptit</c:v>
                </c:pt>
                <c:pt idx="5">
                  <c:v>pbldmn</c:v>
                </c:pt>
                <c:pt idx="6">
                  <c:v>bctprd</c:v>
                </c:pt>
              </c:strCache>
            </c:strRef>
          </c:cat>
          <c:val>
            <c:numRef>
              <c:f>Sheet3!$G$55:$G$61</c:f>
              <c:numCache>
                <c:formatCode>General</c:formatCode>
                <c:ptCount val="7"/>
                <c:pt idx="0">
                  <c:v>0.786103</c:v>
                </c:pt>
                <c:pt idx="1">
                  <c:v>0.92170200000000002</c:v>
                </c:pt>
                <c:pt idx="2">
                  <c:v>1</c:v>
                </c:pt>
                <c:pt idx="3">
                  <c:v>0.86903399999999997</c:v>
                </c:pt>
                <c:pt idx="4">
                  <c:v>0.91434300000000002</c:v>
                </c:pt>
                <c:pt idx="5">
                  <c:v>0.80445100000000003</c:v>
                </c:pt>
                <c:pt idx="6">
                  <c:v>0.773949</c:v>
                </c:pt>
              </c:numCache>
            </c:numRef>
          </c:val>
          <c:smooth val="0"/>
          <c:extLst>
            <c:ext xmlns:c16="http://schemas.microsoft.com/office/drawing/2014/chart" uri="{C3380CC4-5D6E-409C-BE32-E72D297353CC}">
              <c16:uniqueId val="{00000002-7B59-4350-B1B6-535B29B3688E}"/>
            </c:ext>
          </c:extLst>
        </c:ser>
        <c:ser>
          <c:idx val="3"/>
          <c:order val="3"/>
          <c:tx>
            <c:strRef>
              <c:f>Sheet3!$H$54</c:f>
              <c:strCache>
                <c:ptCount val="1"/>
                <c:pt idx="0">
                  <c:v>Class 1</c:v>
                </c:pt>
              </c:strCache>
            </c:strRef>
          </c:tx>
          <c:spPr>
            <a:ln w="19050" cap="rnd">
              <a:solidFill>
                <a:schemeClr val="bg2">
                  <a:lumMod val="10000"/>
                </a:schemeClr>
              </a:solidFill>
              <a:prstDash val="dash"/>
              <a:round/>
            </a:ln>
            <a:effectLst/>
          </c:spPr>
          <c:marker>
            <c:symbol val="none"/>
          </c:marker>
          <c:cat>
            <c:strRef>
              <c:f>Sheet3!$D$55:$D$61</c:f>
              <c:strCache>
                <c:ptCount val="7"/>
                <c:pt idx="0">
                  <c:v>contplt</c:v>
                </c:pt>
                <c:pt idx="1">
                  <c:v>wrkprty</c:v>
                </c:pt>
                <c:pt idx="2">
                  <c:v>wrkorg</c:v>
                </c:pt>
                <c:pt idx="3">
                  <c:v>badge</c:v>
                </c:pt>
                <c:pt idx="4">
                  <c:v>sgnptit</c:v>
                </c:pt>
                <c:pt idx="5">
                  <c:v>pbldmn</c:v>
                </c:pt>
                <c:pt idx="6">
                  <c:v>bctprd</c:v>
                </c:pt>
              </c:strCache>
            </c:strRef>
          </c:cat>
          <c:val>
            <c:numRef>
              <c:f>Sheet3!$H$55:$H$61</c:f>
              <c:numCache>
                <c:formatCode>General</c:formatCode>
                <c:ptCount val="7"/>
                <c:pt idx="0">
                  <c:v>0.75902000000000003</c:v>
                </c:pt>
                <c:pt idx="1">
                  <c:v>0.60692999999999997</c:v>
                </c:pt>
                <c:pt idx="2">
                  <c:v>0.20123199999999999</c:v>
                </c:pt>
                <c:pt idx="3">
                  <c:v>0.42216599999999999</c:v>
                </c:pt>
                <c:pt idx="4">
                  <c:v>5.4359999999999999E-3</c:v>
                </c:pt>
                <c:pt idx="5">
                  <c:v>0.27690399999999998</c:v>
                </c:pt>
                <c:pt idx="6">
                  <c:v>0.22114700000000001</c:v>
                </c:pt>
              </c:numCache>
            </c:numRef>
          </c:val>
          <c:smooth val="0"/>
          <c:extLst>
            <c:ext xmlns:c16="http://schemas.microsoft.com/office/drawing/2014/chart" uri="{C3380CC4-5D6E-409C-BE32-E72D297353CC}">
              <c16:uniqueId val="{00000003-7B59-4350-B1B6-535B29B3688E}"/>
            </c:ext>
          </c:extLst>
        </c:ser>
        <c:dLbls>
          <c:showLegendKey val="0"/>
          <c:showVal val="0"/>
          <c:showCatName val="0"/>
          <c:showSerName val="0"/>
          <c:showPercent val="0"/>
          <c:showBubbleSize val="0"/>
        </c:dLbls>
        <c:smooth val="0"/>
        <c:axId val="293029647"/>
        <c:axId val="293030479"/>
      </c:lineChart>
      <c:catAx>
        <c:axId val="29302964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93030479"/>
        <c:crosses val="autoZero"/>
        <c:auto val="1"/>
        <c:lblAlgn val="ctr"/>
        <c:lblOffset val="100"/>
        <c:noMultiLvlLbl val="0"/>
      </c:catAx>
      <c:valAx>
        <c:axId val="293030479"/>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93029647"/>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cap="none" spc="0" normalizeH="0" baseline="0">
                <a:solidFill>
                  <a:schemeClr val="dk1">
                    <a:lumMod val="50000"/>
                    <a:lumOff val="50000"/>
                  </a:schemeClr>
                </a:solidFill>
                <a:latin typeface="+mj-lt"/>
                <a:ea typeface="+mj-ea"/>
                <a:cs typeface="+mj-cs"/>
              </a:defRPr>
            </a:pPr>
            <a:r>
              <a:rPr lang="en-US"/>
              <a:t>Elbow Plot of ACEs Latent Classes</a:t>
            </a:r>
          </a:p>
        </c:rich>
      </c:tx>
      <c:overlay val="0"/>
      <c:spPr>
        <a:noFill/>
        <a:ln>
          <a:noFill/>
        </a:ln>
        <a:effectLst/>
      </c:spPr>
      <c:txPr>
        <a:bodyPr rot="0" spcFirstLastPara="1" vertOverflow="ellipsis" vert="horz" wrap="square" anchor="ctr" anchorCtr="1"/>
        <a:lstStyle/>
        <a:p>
          <a:pPr>
            <a:defRPr sz="1600" b="1" i="0" u="none" strike="noStrike" kern="1200" cap="none" spc="0" normalizeH="0" baseline="0">
              <a:solidFill>
                <a:schemeClr val="dk1">
                  <a:lumMod val="50000"/>
                  <a:lumOff val="50000"/>
                </a:schemeClr>
              </a:solidFill>
              <a:latin typeface="+mj-lt"/>
              <a:ea typeface="+mj-ea"/>
              <a:cs typeface="+mj-cs"/>
            </a:defRPr>
          </a:pPr>
          <a:endParaRPr lang="en-US"/>
        </a:p>
      </c:txPr>
    </c:title>
    <c:autoTitleDeleted val="0"/>
    <c:plotArea>
      <c:layout/>
      <c:lineChart>
        <c:grouping val="stacked"/>
        <c:varyColors val="0"/>
        <c:ser>
          <c:idx val="0"/>
          <c:order val="0"/>
          <c:spPr>
            <a:ln w="22225" cap="rnd">
              <a:solidFill>
                <a:schemeClr val="accent1"/>
              </a:solidFill>
              <a:round/>
            </a:ln>
            <a:effectLst/>
          </c:spPr>
          <c:marker>
            <c:symbol val="none"/>
          </c:marker>
          <c:dLbls>
            <c:delete val="1"/>
          </c:dLbls>
          <c:cat>
            <c:strRef>
              <c:f>Sheet4!$B$2:$B$7</c:f>
              <c:strCache>
                <c:ptCount val="6"/>
                <c:pt idx="0">
                  <c:v>1-C</c:v>
                </c:pt>
                <c:pt idx="1">
                  <c:v>2-C</c:v>
                </c:pt>
                <c:pt idx="2">
                  <c:v>3-C</c:v>
                </c:pt>
                <c:pt idx="3">
                  <c:v>4-C</c:v>
                </c:pt>
                <c:pt idx="4">
                  <c:v>5-C</c:v>
                </c:pt>
                <c:pt idx="5">
                  <c:v>6-C</c:v>
                </c:pt>
              </c:strCache>
            </c:strRef>
          </c:cat>
          <c:val>
            <c:numRef>
              <c:f>Sheet4!$C$2:$C$7</c:f>
              <c:numCache>
                <c:formatCode>General</c:formatCode>
                <c:ptCount val="6"/>
                <c:pt idx="0">
                  <c:v>136006.984</c:v>
                </c:pt>
                <c:pt idx="1">
                  <c:v>116337.338</c:v>
                </c:pt>
                <c:pt idx="2">
                  <c:v>115570.81299999999</c:v>
                </c:pt>
                <c:pt idx="3">
                  <c:v>115412.46</c:v>
                </c:pt>
                <c:pt idx="4">
                  <c:v>115402.18</c:v>
                </c:pt>
                <c:pt idx="5">
                  <c:v>115414.47500000001</c:v>
                </c:pt>
              </c:numCache>
            </c:numRef>
          </c:val>
          <c:smooth val="0"/>
          <c:extLst>
            <c:ext xmlns:c16="http://schemas.microsoft.com/office/drawing/2014/chart" uri="{C3380CC4-5D6E-409C-BE32-E72D297353CC}">
              <c16:uniqueId val="{00000000-9BAE-49C2-A0F1-0AF01F15350E}"/>
            </c:ext>
          </c:extLst>
        </c:ser>
        <c:dLbls>
          <c:dLblPos val="ctr"/>
          <c:showLegendKey val="0"/>
          <c:showVal val="1"/>
          <c:showCatName val="0"/>
          <c:showSerName val="0"/>
          <c:showPercent val="0"/>
          <c:showBubbleSize val="0"/>
        </c:dLbls>
        <c:smooth val="0"/>
        <c:axId val="2138566911"/>
        <c:axId val="2138566079"/>
      </c:lineChart>
      <c:catAx>
        <c:axId val="2138566911"/>
        <c:scaling>
          <c:orientation val="minMax"/>
        </c:scaling>
        <c:delete val="0"/>
        <c:axPos val="b"/>
        <c:majorGridlines>
          <c:spPr>
            <a:ln w="9525" cap="flat" cmpd="sng" algn="ctr">
              <a:solidFill>
                <a:schemeClr val="dk1">
                  <a:lumMod val="15000"/>
                  <a:lumOff val="85000"/>
                  <a:alpha val="54000"/>
                </a:schemeClr>
              </a:solidFill>
              <a:round/>
            </a:ln>
            <a:effectLst/>
          </c:spPr>
        </c:majorGridlines>
        <c:minorGridlines>
          <c:spPr>
            <a:ln w="9525" cap="flat" cmpd="sng" algn="ctr">
              <a:solidFill>
                <a:schemeClr val="dk1">
                  <a:lumMod val="15000"/>
                  <a:lumOff val="85000"/>
                  <a:alpha val="51000"/>
                </a:schemeClr>
              </a:solidFill>
              <a:round/>
            </a:ln>
            <a:effectLst/>
          </c:spPr>
        </c:minorGridlines>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900" b="0" i="0" u="none" strike="noStrike" kern="1200" cap="none" spc="0" normalizeH="0" baseline="0">
                <a:solidFill>
                  <a:schemeClr val="dk1">
                    <a:lumMod val="65000"/>
                    <a:lumOff val="35000"/>
                  </a:schemeClr>
                </a:solidFill>
                <a:latin typeface="+mn-lt"/>
                <a:ea typeface="+mn-ea"/>
                <a:cs typeface="+mn-cs"/>
              </a:defRPr>
            </a:pPr>
            <a:endParaRPr lang="en-US"/>
          </a:p>
        </c:txPr>
        <c:crossAx val="2138566079"/>
        <c:crosses val="autoZero"/>
        <c:auto val="1"/>
        <c:lblAlgn val="ctr"/>
        <c:lblOffset val="100"/>
        <c:noMultiLvlLbl val="0"/>
      </c:catAx>
      <c:valAx>
        <c:axId val="2138566079"/>
        <c:scaling>
          <c:orientation val="minMax"/>
        </c:scaling>
        <c:delete val="0"/>
        <c:axPos val="l"/>
        <c:majorGridlines>
          <c:spPr>
            <a:ln w="9525" cap="flat" cmpd="sng" algn="ctr">
              <a:solidFill>
                <a:schemeClr val="dk1">
                  <a:lumMod val="15000"/>
                  <a:lumOff val="85000"/>
                  <a:alpha val="54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dk1">
                    <a:lumMod val="65000"/>
                    <a:lumOff val="35000"/>
                  </a:schemeClr>
                </a:solidFill>
                <a:latin typeface="+mn-lt"/>
                <a:ea typeface="+mn-ea"/>
                <a:cs typeface="+mn-cs"/>
              </a:defRPr>
            </a:pPr>
            <a:endParaRPr lang="en-US"/>
          </a:p>
        </c:txPr>
        <c:crossAx val="2138566911"/>
        <c:crosses val="autoZero"/>
        <c:crossBetween val="between"/>
      </c:valAx>
      <c:spPr>
        <a:noFill/>
        <a:ln>
          <a:noFill/>
        </a:ln>
        <a:effectLst/>
      </c:spPr>
    </c:plotArea>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Conditional Latent Class Response Probabilities</a:t>
            </a:r>
          </a:p>
          <a:p>
            <a:pPr>
              <a:defRPr/>
            </a:pPr>
            <a:r>
              <a:rPr lang="en-US"/>
              <a:t>5-Class Model</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Sheet5!$J$31</c:f>
              <c:strCache>
                <c:ptCount val="1"/>
                <c:pt idx="0">
                  <c:v>Class 1</c:v>
                </c:pt>
              </c:strCache>
            </c:strRef>
          </c:tx>
          <c:spPr>
            <a:ln w="28575" cap="rnd">
              <a:solidFill>
                <a:schemeClr val="accent1"/>
              </a:solidFill>
              <a:round/>
            </a:ln>
            <a:effectLst/>
          </c:spPr>
          <c:marker>
            <c:symbol val="none"/>
          </c:marker>
          <c:cat>
            <c:strRef>
              <c:f>Sheet5!$I$32:$I$37</c:f>
              <c:strCache>
                <c:ptCount val="6"/>
                <c:pt idx="0">
                  <c:v>Death of Parent</c:v>
                </c:pt>
                <c:pt idx="1">
                  <c:v>Jail/Incarceration of Parent</c:v>
                </c:pt>
                <c:pt idx="2">
                  <c:v>Domestic Violence</c:v>
                </c:pt>
                <c:pt idx="3">
                  <c:v>Neighborhood Violence</c:v>
                </c:pt>
                <c:pt idx="4">
                  <c:v>Mental Health</c:v>
                </c:pt>
                <c:pt idx="5">
                  <c:v>Substance Use</c:v>
                </c:pt>
              </c:strCache>
            </c:strRef>
          </c:cat>
          <c:val>
            <c:numRef>
              <c:f>Sheet5!$J$32:$J$37</c:f>
              <c:numCache>
                <c:formatCode>General</c:formatCode>
                <c:ptCount val="6"/>
                <c:pt idx="0">
                  <c:v>3.5000000000000003E-2</c:v>
                </c:pt>
                <c:pt idx="1">
                  <c:v>0</c:v>
                </c:pt>
                <c:pt idx="2">
                  <c:v>5.1999999999999998E-2</c:v>
                </c:pt>
                <c:pt idx="3">
                  <c:v>5.0999999999999997E-2</c:v>
                </c:pt>
                <c:pt idx="4">
                  <c:v>0.35399999999999998</c:v>
                </c:pt>
                <c:pt idx="5">
                  <c:v>0.249</c:v>
                </c:pt>
              </c:numCache>
            </c:numRef>
          </c:val>
          <c:smooth val="0"/>
          <c:extLst>
            <c:ext xmlns:c16="http://schemas.microsoft.com/office/drawing/2014/chart" uri="{C3380CC4-5D6E-409C-BE32-E72D297353CC}">
              <c16:uniqueId val="{00000000-5533-4B13-BE19-EBA0B6BB7786}"/>
            </c:ext>
          </c:extLst>
        </c:ser>
        <c:ser>
          <c:idx val="1"/>
          <c:order val="1"/>
          <c:tx>
            <c:strRef>
              <c:f>Sheet5!$K$31</c:f>
              <c:strCache>
                <c:ptCount val="1"/>
                <c:pt idx="0">
                  <c:v>Class 2</c:v>
                </c:pt>
              </c:strCache>
            </c:strRef>
          </c:tx>
          <c:spPr>
            <a:ln w="28575" cap="rnd">
              <a:solidFill>
                <a:schemeClr val="accent2"/>
              </a:solidFill>
              <a:round/>
            </a:ln>
            <a:effectLst/>
          </c:spPr>
          <c:marker>
            <c:symbol val="none"/>
          </c:marker>
          <c:cat>
            <c:strRef>
              <c:f>Sheet5!$I$32:$I$37</c:f>
              <c:strCache>
                <c:ptCount val="6"/>
                <c:pt idx="0">
                  <c:v>Death of Parent</c:v>
                </c:pt>
                <c:pt idx="1">
                  <c:v>Jail/Incarceration of Parent</c:v>
                </c:pt>
                <c:pt idx="2">
                  <c:v>Domestic Violence</c:v>
                </c:pt>
                <c:pt idx="3">
                  <c:v>Neighborhood Violence</c:v>
                </c:pt>
                <c:pt idx="4">
                  <c:v>Mental Health</c:v>
                </c:pt>
                <c:pt idx="5">
                  <c:v>Substance Use</c:v>
                </c:pt>
              </c:strCache>
            </c:strRef>
          </c:cat>
          <c:val>
            <c:numRef>
              <c:f>Sheet5!$K$32:$K$37</c:f>
              <c:numCache>
                <c:formatCode>General</c:formatCode>
                <c:ptCount val="6"/>
                <c:pt idx="0">
                  <c:v>0.13500000000000001</c:v>
                </c:pt>
                <c:pt idx="1">
                  <c:v>0.56399999999999995</c:v>
                </c:pt>
                <c:pt idx="2">
                  <c:v>0.26200000000000001</c:v>
                </c:pt>
                <c:pt idx="3">
                  <c:v>6.5000000000000002E-2</c:v>
                </c:pt>
                <c:pt idx="4">
                  <c:v>0.25700000000000001</c:v>
                </c:pt>
                <c:pt idx="5">
                  <c:v>0.626</c:v>
                </c:pt>
              </c:numCache>
            </c:numRef>
          </c:val>
          <c:smooth val="0"/>
          <c:extLst>
            <c:ext xmlns:c16="http://schemas.microsoft.com/office/drawing/2014/chart" uri="{C3380CC4-5D6E-409C-BE32-E72D297353CC}">
              <c16:uniqueId val="{00000001-5533-4B13-BE19-EBA0B6BB7786}"/>
            </c:ext>
          </c:extLst>
        </c:ser>
        <c:ser>
          <c:idx val="2"/>
          <c:order val="2"/>
          <c:tx>
            <c:strRef>
              <c:f>Sheet5!$L$31</c:f>
              <c:strCache>
                <c:ptCount val="1"/>
                <c:pt idx="0">
                  <c:v>Class 3</c:v>
                </c:pt>
              </c:strCache>
            </c:strRef>
          </c:tx>
          <c:spPr>
            <a:ln w="28575" cap="rnd">
              <a:solidFill>
                <a:schemeClr val="accent3"/>
              </a:solidFill>
              <a:round/>
            </a:ln>
            <a:effectLst/>
          </c:spPr>
          <c:marker>
            <c:symbol val="none"/>
          </c:marker>
          <c:cat>
            <c:strRef>
              <c:f>Sheet5!$I$32:$I$37</c:f>
              <c:strCache>
                <c:ptCount val="6"/>
                <c:pt idx="0">
                  <c:v>Death of Parent</c:v>
                </c:pt>
                <c:pt idx="1">
                  <c:v>Jail/Incarceration of Parent</c:v>
                </c:pt>
                <c:pt idx="2">
                  <c:v>Domestic Violence</c:v>
                </c:pt>
                <c:pt idx="3">
                  <c:v>Neighborhood Violence</c:v>
                </c:pt>
                <c:pt idx="4">
                  <c:v>Mental Health</c:v>
                </c:pt>
                <c:pt idx="5">
                  <c:v>Substance Use</c:v>
                </c:pt>
              </c:strCache>
            </c:strRef>
          </c:cat>
          <c:val>
            <c:numRef>
              <c:f>Sheet5!$L$32:$L$37</c:f>
              <c:numCache>
                <c:formatCode>General</c:formatCode>
                <c:ptCount val="6"/>
                <c:pt idx="0">
                  <c:v>0.14099999999999999</c:v>
                </c:pt>
                <c:pt idx="1">
                  <c:v>0.309</c:v>
                </c:pt>
                <c:pt idx="2">
                  <c:v>0.48099999999999998</c:v>
                </c:pt>
                <c:pt idx="3">
                  <c:v>0.71799999999999997</c:v>
                </c:pt>
                <c:pt idx="4">
                  <c:v>0.34499999999999997</c:v>
                </c:pt>
                <c:pt idx="5">
                  <c:v>9.9000000000000005E-2</c:v>
                </c:pt>
              </c:numCache>
            </c:numRef>
          </c:val>
          <c:smooth val="0"/>
          <c:extLst>
            <c:ext xmlns:c16="http://schemas.microsoft.com/office/drawing/2014/chart" uri="{C3380CC4-5D6E-409C-BE32-E72D297353CC}">
              <c16:uniqueId val="{00000002-5533-4B13-BE19-EBA0B6BB7786}"/>
            </c:ext>
          </c:extLst>
        </c:ser>
        <c:ser>
          <c:idx val="3"/>
          <c:order val="3"/>
          <c:tx>
            <c:strRef>
              <c:f>Sheet5!$M$31</c:f>
              <c:strCache>
                <c:ptCount val="1"/>
                <c:pt idx="0">
                  <c:v>Class 4</c:v>
                </c:pt>
              </c:strCache>
            </c:strRef>
          </c:tx>
          <c:spPr>
            <a:ln w="28575" cap="rnd">
              <a:solidFill>
                <a:schemeClr val="accent4"/>
              </a:solidFill>
              <a:round/>
            </a:ln>
            <a:effectLst/>
          </c:spPr>
          <c:marker>
            <c:symbol val="none"/>
          </c:marker>
          <c:cat>
            <c:strRef>
              <c:f>Sheet5!$I$32:$I$37</c:f>
              <c:strCache>
                <c:ptCount val="6"/>
                <c:pt idx="0">
                  <c:v>Death of Parent</c:v>
                </c:pt>
                <c:pt idx="1">
                  <c:v>Jail/Incarceration of Parent</c:v>
                </c:pt>
                <c:pt idx="2">
                  <c:v>Domestic Violence</c:v>
                </c:pt>
                <c:pt idx="3">
                  <c:v>Neighborhood Violence</c:v>
                </c:pt>
                <c:pt idx="4">
                  <c:v>Mental Health</c:v>
                </c:pt>
                <c:pt idx="5">
                  <c:v>Substance Use</c:v>
                </c:pt>
              </c:strCache>
            </c:strRef>
          </c:cat>
          <c:val>
            <c:numRef>
              <c:f>Sheet5!$M$32:$M$37</c:f>
              <c:numCache>
                <c:formatCode>General</c:formatCode>
                <c:ptCount val="6"/>
                <c:pt idx="0">
                  <c:v>1.7000000000000001E-2</c:v>
                </c:pt>
                <c:pt idx="1">
                  <c:v>1.7000000000000001E-2</c:v>
                </c:pt>
                <c:pt idx="2">
                  <c:v>6.0000000000000001E-3</c:v>
                </c:pt>
                <c:pt idx="3">
                  <c:v>6.0000000000000001E-3</c:v>
                </c:pt>
                <c:pt idx="4">
                  <c:v>1E-3</c:v>
                </c:pt>
                <c:pt idx="5">
                  <c:v>0</c:v>
                </c:pt>
              </c:numCache>
            </c:numRef>
          </c:val>
          <c:smooth val="0"/>
          <c:extLst>
            <c:ext xmlns:c16="http://schemas.microsoft.com/office/drawing/2014/chart" uri="{C3380CC4-5D6E-409C-BE32-E72D297353CC}">
              <c16:uniqueId val="{00000003-5533-4B13-BE19-EBA0B6BB7786}"/>
            </c:ext>
          </c:extLst>
        </c:ser>
        <c:ser>
          <c:idx val="4"/>
          <c:order val="4"/>
          <c:tx>
            <c:strRef>
              <c:f>Sheet5!$N$31</c:f>
              <c:strCache>
                <c:ptCount val="1"/>
                <c:pt idx="0">
                  <c:v>Class 5</c:v>
                </c:pt>
              </c:strCache>
            </c:strRef>
          </c:tx>
          <c:spPr>
            <a:ln w="28575" cap="rnd">
              <a:solidFill>
                <a:schemeClr val="accent5"/>
              </a:solidFill>
              <a:round/>
            </a:ln>
            <a:effectLst/>
          </c:spPr>
          <c:marker>
            <c:symbol val="none"/>
          </c:marker>
          <c:cat>
            <c:strRef>
              <c:f>Sheet5!$I$32:$I$37</c:f>
              <c:strCache>
                <c:ptCount val="6"/>
                <c:pt idx="0">
                  <c:v>Death of Parent</c:v>
                </c:pt>
                <c:pt idx="1">
                  <c:v>Jail/Incarceration of Parent</c:v>
                </c:pt>
                <c:pt idx="2">
                  <c:v>Domestic Violence</c:v>
                </c:pt>
                <c:pt idx="3">
                  <c:v>Neighborhood Violence</c:v>
                </c:pt>
                <c:pt idx="4">
                  <c:v>Mental Health</c:v>
                </c:pt>
                <c:pt idx="5">
                  <c:v>Substance Use</c:v>
                </c:pt>
              </c:strCache>
            </c:strRef>
          </c:cat>
          <c:val>
            <c:numRef>
              <c:f>Sheet5!$N$32:$N$37</c:f>
              <c:numCache>
                <c:formatCode>General</c:formatCode>
                <c:ptCount val="6"/>
                <c:pt idx="0">
                  <c:v>0.15</c:v>
                </c:pt>
                <c:pt idx="1">
                  <c:v>0.748</c:v>
                </c:pt>
                <c:pt idx="2">
                  <c:v>0.871</c:v>
                </c:pt>
                <c:pt idx="3">
                  <c:v>0.67800000000000005</c:v>
                </c:pt>
                <c:pt idx="4">
                  <c:v>0.73499999999999999</c:v>
                </c:pt>
                <c:pt idx="5">
                  <c:v>0.98499999999999999</c:v>
                </c:pt>
              </c:numCache>
            </c:numRef>
          </c:val>
          <c:smooth val="0"/>
          <c:extLst>
            <c:ext xmlns:c16="http://schemas.microsoft.com/office/drawing/2014/chart" uri="{C3380CC4-5D6E-409C-BE32-E72D297353CC}">
              <c16:uniqueId val="{00000004-5533-4B13-BE19-EBA0B6BB7786}"/>
            </c:ext>
          </c:extLst>
        </c:ser>
        <c:dLbls>
          <c:showLegendKey val="0"/>
          <c:showVal val="0"/>
          <c:showCatName val="0"/>
          <c:showSerName val="0"/>
          <c:showPercent val="0"/>
          <c:showBubbleSize val="0"/>
        </c:dLbls>
        <c:smooth val="0"/>
        <c:axId val="597536495"/>
        <c:axId val="597531919"/>
      </c:lineChart>
      <c:catAx>
        <c:axId val="59753649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97531919"/>
        <c:crosses val="autoZero"/>
        <c:auto val="1"/>
        <c:lblAlgn val="ctr"/>
        <c:lblOffset val="100"/>
        <c:noMultiLvlLbl val="0"/>
      </c:catAx>
      <c:valAx>
        <c:axId val="597531919"/>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97536495"/>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Conditional Latent Class Response Probabilities</a:t>
            </a:r>
          </a:p>
          <a:p>
            <a:pPr>
              <a:defRPr/>
            </a:pPr>
            <a:r>
              <a:rPr lang="en-US"/>
              <a:t>4-Class Model</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Sheet5!$L$57</c:f>
              <c:strCache>
                <c:ptCount val="1"/>
                <c:pt idx="0">
                  <c:v>Class 1</c:v>
                </c:pt>
              </c:strCache>
            </c:strRef>
          </c:tx>
          <c:spPr>
            <a:ln w="28575" cap="rnd">
              <a:solidFill>
                <a:schemeClr val="accent1"/>
              </a:solidFill>
              <a:round/>
            </a:ln>
            <a:effectLst/>
          </c:spPr>
          <c:marker>
            <c:symbol val="none"/>
          </c:marker>
          <c:cat>
            <c:strRef>
              <c:f>Sheet5!$I$32:$I$37</c:f>
              <c:strCache>
                <c:ptCount val="6"/>
                <c:pt idx="0">
                  <c:v>Death of Parent</c:v>
                </c:pt>
                <c:pt idx="1">
                  <c:v>Jail/Incarceration of Parent</c:v>
                </c:pt>
                <c:pt idx="2">
                  <c:v>Domestic Violence</c:v>
                </c:pt>
                <c:pt idx="3">
                  <c:v>Neighborhood Violence</c:v>
                </c:pt>
                <c:pt idx="4">
                  <c:v>Mental Health</c:v>
                </c:pt>
                <c:pt idx="5">
                  <c:v>Substance Use</c:v>
                </c:pt>
              </c:strCache>
            </c:strRef>
          </c:cat>
          <c:val>
            <c:numRef>
              <c:f>Sheet5!$L$74:$L$79</c:f>
              <c:numCache>
                <c:formatCode>General</c:formatCode>
                <c:ptCount val="6"/>
                <c:pt idx="0">
                  <c:v>8.7999999999999995E-2</c:v>
                </c:pt>
                <c:pt idx="1">
                  <c:v>0.28199999999999997</c:v>
                </c:pt>
                <c:pt idx="2">
                  <c:v>0.13900000000000001</c:v>
                </c:pt>
                <c:pt idx="3">
                  <c:v>7.9000000000000001E-2</c:v>
                </c:pt>
                <c:pt idx="4">
                  <c:v>0.34899999999999998</c:v>
                </c:pt>
                <c:pt idx="5">
                  <c:v>1</c:v>
                </c:pt>
              </c:numCache>
            </c:numRef>
          </c:val>
          <c:smooth val="0"/>
          <c:extLst>
            <c:ext xmlns:c16="http://schemas.microsoft.com/office/drawing/2014/chart" uri="{C3380CC4-5D6E-409C-BE32-E72D297353CC}">
              <c16:uniqueId val="{00000000-94C0-41C0-9CB4-D32D4BF2771B}"/>
            </c:ext>
          </c:extLst>
        </c:ser>
        <c:ser>
          <c:idx val="1"/>
          <c:order val="1"/>
          <c:tx>
            <c:strRef>
              <c:f>Sheet5!$M$73</c:f>
              <c:strCache>
                <c:ptCount val="1"/>
                <c:pt idx="0">
                  <c:v>2</c:v>
                </c:pt>
              </c:strCache>
            </c:strRef>
          </c:tx>
          <c:spPr>
            <a:ln w="28575" cap="rnd">
              <a:solidFill>
                <a:schemeClr val="accent2"/>
              </a:solidFill>
              <a:round/>
            </a:ln>
            <a:effectLst/>
          </c:spPr>
          <c:marker>
            <c:symbol val="none"/>
          </c:marker>
          <c:cat>
            <c:strRef>
              <c:f>Sheet5!$I$32:$I$37</c:f>
              <c:strCache>
                <c:ptCount val="6"/>
                <c:pt idx="0">
                  <c:v>Death of Parent</c:v>
                </c:pt>
                <c:pt idx="1">
                  <c:v>Jail/Incarceration of Parent</c:v>
                </c:pt>
                <c:pt idx="2">
                  <c:v>Domestic Violence</c:v>
                </c:pt>
                <c:pt idx="3">
                  <c:v>Neighborhood Violence</c:v>
                </c:pt>
                <c:pt idx="4">
                  <c:v>Mental Health</c:v>
                </c:pt>
                <c:pt idx="5">
                  <c:v>Substance Use</c:v>
                </c:pt>
              </c:strCache>
            </c:strRef>
          </c:cat>
          <c:val>
            <c:numRef>
              <c:f>Sheet5!$M$74:$M$79</c:f>
              <c:numCache>
                <c:formatCode>General</c:formatCode>
                <c:ptCount val="6"/>
                <c:pt idx="0">
                  <c:v>0.15</c:v>
                </c:pt>
                <c:pt idx="1">
                  <c:v>0.77600000000000002</c:v>
                </c:pt>
                <c:pt idx="2">
                  <c:v>0.91</c:v>
                </c:pt>
                <c:pt idx="3">
                  <c:v>0.61199999999999999</c:v>
                </c:pt>
                <c:pt idx="4">
                  <c:v>0.65800000000000003</c:v>
                </c:pt>
                <c:pt idx="5">
                  <c:v>0.95</c:v>
                </c:pt>
              </c:numCache>
            </c:numRef>
          </c:val>
          <c:smooth val="0"/>
          <c:extLst>
            <c:ext xmlns:c16="http://schemas.microsoft.com/office/drawing/2014/chart" uri="{C3380CC4-5D6E-409C-BE32-E72D297353CC}">
              <c16:uniqueId val="{00000001-94C0-41C0-9CB4-D32D4BF2771B}"/>
            </c:ext>
          </c:extLst>
        </c:ser>
        <c:ser>
          <c:idx val="2"/>
          <c:order val="2"/>
          <c:tx>
            <c:strRef>
              <c:f>Sheet5!$N$73</c:f>
              <c:strCache>
                <c:ptCount val="1"/>
                <c:pt idx="0">
                  <c:v>3</c:v>
                </c:pt>
              </c:strCache>
            </c:strRef>
          </c:tx>
          <c:spPr>
            <a:ln w="28575" cap="rnd">
              <a:solidFill>
                <a:schemeClr val="accent3"/>
              </a:solidFill>
              <a:round/>
            </a:ln>
            <a:effectLst/>
          </c:spPr>
          <c:marker>
            <c:symbol val="none"/>
          </c:marker>
          <c:cat>
            <c:strRef>
              <c:f>Sheet5!$I$32:$I$37</c:f>
              <c:strCache>
                <c:ptCount val="6"/>
                <c:pt idx="0">
                  <c:v>Death of Parent</c:v>
                </c:pt>
                <c:pt idx="1">
                  <c:v>Jail/Incarceration of Parent</c:v>
                </c:pt>
                <c:pt idx="2">
                  <c:v>Domestic Violence</c:v>
                </c:pt>
                <c:pt idx="3">
                  <c:v>Neighborhood Violence</c:v>
                </c:pt>
                <c:pt idx="4">
                  <c:v>Mental Health</c:v>
                </c:pt>
                <c:pt idx="5">
                  <c:v>Substance Use</c:v>
                </c:pt>
              </c:strCache>
            </c:strRef>
          </c:cat>
          <c:val>
            <c:numRef>
              <c:f>Sheet5!$N$74:$N$79</c:f>
              <c:numCache>
                <c:formatCode>General</c:formatCode>
                <c:ptCount val="6"/>
                <c:pt idx="0">
                  <c:v>0.12</c:v>
                </c:pt>
                <c:pt idx="1">
                  <c:v>0.23799999999999999</c:v>
                </c:pt>
                <c:pt idx="2">
                  <c:v>0.28599999999999998</c:v>
                </c:pt>
                <c:pt idx="3">
                  <c:v>0.221</c:v>
                </c:pt>
                <c:pt idx="4">
                  <c:v>0.26800000000000002</c:v>
                </c:pt>
                <c:pt idx="5">
                  <c:v>0</c:v>
                </c:pt>
              </c:numCache>
            </c:numRef>
          </c:val>
          <c:smooth val="0"/>
          <c:extLst>
            <c:ext xmlns:c16="http://schemas.microsoft.com/office/drawing/2014/chart" uri="{C3380CC4-5D6E-409C-BE32-E72D297353CC}">
              <c16:uniqueId val="{00000002-94C0-41C0-9CB4-D32D4BF2771B}"/>
            </c:ext>
          </c:extLst>
        </c:ser>
        <c:ser>
          <c:idx val="3"/>
          <c:order val="3"/>
          <c:tx>
            <c:strRef>
              <c:f>Sheet5!$O$73</c:f>
              <c:strCache>
                <c:ptCount val="1"/>
                <c:pt idx="0">
                  <c:v>4</c:v>
                </c:pt>
              </c:strCache>
            </c:strRef>
          </c:tx>
          <c:spPr>
            <a:ln w="28575" cap="rnd">
              <a:solidFill>
                <a:schemeClr val="accent4"/>
              </a:solidFill>
              <a:round/>
            </a:ln>
            <a:effectLst/>
          </c:spPr>
          <c:marker>
            <c:symbol val="none"/>
          </c:marker>
          <c:cat>
            <c:strRef>
              <c:f>Sheet5!$I$32:$I$37</c:f>
              <c:strCache>
                <c:ptCount val="6"/>
                <c:pt idx="0">
                  <c:v>Death of Parent</c:v>
                </c:pt>
                <c:pt idx="1">
                  <c:v>Jail/Incarceration of Parent</c:v>
                </c:pt>
                <c:pt idx="2">
                  <c:v>Domestic Violence</c:v>
                </c:pt>
                <c:pt idx="3">
                  <c:v>Neighborhood Violence</c:v>
                </c:pt>
                <c:pt idx="4">
                  <c:v>Mental Health</c:v>
                </c:pt>
                <c:pt idx="5">
                  <c:v>Substance Use</c:v>
                </c:pt>
              </c:strCache>
            </c:strRef>
          </c:cat>
          <c:val>
            <c:numRef>
              <c:f>Sheet5!$O$74:$O$79</c:f>
              <c:numCache>
                <c:formatCode>General</c:formatCode>
                <c:ptCount val="6"/>
                <c:pt idx="0">
                  <c:v>1.7000000000000001E-2</c:v>
                </c:pt>
                <c:pt idx="1">
                  <c:v>1.7000000000000001E-2</c:v>
                </c:pt>
                <c:pt idx="2">
                  <c:v>5.0000000000000001E-3</c:v>
                </c:pt>
                <c:pt idx="3">
                  <c:v>6.0000000000000001E-3</c:v>
                </c:pt>
                <c:pt idx="4">
                  <c:v>3.6999999999999998E-2</c:v>
                </c:pt>
                <c:pt idx="5">
                  <c:v>6.0000000000000001E-3</c:v>
                </c:pt>
              </c:numCache>
            </c:numRef>
          </c:val>
          <c:smooth val="0"/>
          <c:extLst>
            <c:ext xmlns:c16="http://schemas.microsoft.com/office/drawing/2014/chart" uri="{C3380CC4-5D6E-409C-BE32-E72D297353CC}">
              <c16:uniqueId val="{00000003-94C0-41C0-9CB4-D32D4BF2771B}"/>
            </c:ext>
          </c:extLst>
        </c:ser>
        <c:dLbls>
          <c:showLegendKey val="0"/>
          <c:showVal val="0"/>
          <c:showCatName val="0"/>
          <c:showSerName val="0"/>
          <c:showPercent val="0"/>
          <c:showBubbleSize val="0"/>
        </c:dLbls>
        <c:smooth val="0"/>
        <c:axId val="597536495"/>
        <c:axId val="597531919"/>
      </c:lineChart>
      <c:catAx>
        <c:axId val="59753649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97531919"/>
        <c:crosses val="autoZero"/>
        <c:auto val="1"/>
        <c:lblAlgn val="ctr"/>
        <c:lblOffset val="100"/>
        <c:noMultiLvlLbl val="0"/>
      </c:catAx>
      <c:valAx>
        <c:axId val="597531919"/>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97536495"/>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32">
  <cs:axisTitle>
    <cs:lnRef idx="0"/>
    <cs:fillRef idx="0"/>
    <cs:effectRef idx="0"/>
    <cs:fontRef idx="minor">
      <a:schemeClr val="dk1">
        <a:lumMod val="65000"/>
        <a:lumOff val="35000"/>
      </a:schemeClr>
    </cs:fontRef>
    <cs:defRPr sz="900"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900" kern="1200"/>
  </cs:chartArea>
  <cs:dataLabel>
    <cs:lnRef idx="0"/>
    <cs:fillRef idx="0"/>
    <cs:effectRef idx="0"/>
    <cs:fontRef idx="minor">
      <a:schemeClr val="dk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800"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alpha val="54000"/>
          </a:schemeClr>
        </a:solidFill>
        <a:round/>
      </a:ln>
    </cs:spPr>
  </cs:gridlineMajor>
  <cs:gridlineMinor>
    <cs:lnRef idx="0"/>
    <cs:fillRef idx="0"/>
    <cs:effectRef idx="0"/>
    <cs:fontRef idx="minor">
      <a:schemeClr val="dk1"/>
    </cs:fontRef>
    <cs:spPr>
      <a:ln w="9525" cap="flat" cmpd="sng" algn="ctr">
        <a:solidFill>
          <a:schemeClr val="dk1">
            <a:lumMod val="15000"/>
            <a:lumOff val="85000"/>
            <a:alpha val="51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900"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defRPr sz="900"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1600"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defRPr sz="900"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_rels/data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sv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diagrams/_rels/data3.xml.rels><?xml version="1.0" encoding="UTF-8" standalone="yes"?>
<Relationships xmlns="http://schemas.openxmlformats.org/package/2006/relationships"><Relationship Id="rId3" Type="http://schemas.openxmlformats.org/officeDocument/2006/relationships/image" Target="../media/image69.jpg"/><Relationship Id="rId2" Type="http://schemas.openxmlformats.org/officeDocument/2006/relationships/image" Target="../media/image68.jpg"/><Relationship Id="rId1" Type="http://schemas.openxmlformats.org/officeDocument/2006/relationships/image" Target="../media/image67.png"/><Relationship Id="rId4" Type="http://schemas.openxmlformats.org/officeDocument/2006/relationships/image" Target="../media/image70.jpg"/></Relationships>
</file>

<file path=ppt/diagrams/_rels/drawing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sv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diagrams/_rels/drawing3.xml.rels><?xml version="1.0" encoding="UTF-8" standalone="yes"?>
<Relationships xmlns="http://schemas.openxmlformats.org/package/2006/relationships"><Relationship Id="rId3" Type="http://schemas.openxmlformats.org/officeDocument/2006/relationships/image" Target="../media/image69.jpg"/><Relationship Id="rId2" Type="http://schemas.openxmlformats.org/officeDocument/2006/relationships/image" Target="../media/image68.jpg"/><Relationship Id="rId1" Type="http://schemas.openxmlformats.org/officeDocument/2006/relationships/image" Target="../media/image67.png"/><Relationship Id="rId4" Type="http://schemas.openxmlformats.org/officeDocument/2006/relationships/image" Target="../media/image70.jpg"/></Relationships>
</file>

<file path=ppt/diagrams/colors1.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659E8F0-415C-47F7-9A48-6D679934E008}" type="doc">
      <dgm:prSet loTypeId="urn:microsoft.com/office/officeart/2018/2/layout/IconCircleList" loCatId="icon" qsTypeId="urn:microsoft.com/office/officeart/2005/8/quickstyle/simple1" qsCatId="simple" csTypeId="urn:microsoft.com/office/officeart/2018/5/colors/Iconchunking_neutralbg_accent1_2" csCatId="accent1" phldr="1"/>
      <dgm:spPr/>
      <dgm:t>
        <a:bodyPr/>
        <a:lstStyle/>
        <a:p>
          <a:endParaRPr lang="en-US"/>
        </a:p>
      </dgm:t>
    </dgm:pt>
    <dgm:pt modelId="{9A31EBAC-B477-4758-BD88-018D6252BEFF}">
      <dgm:prSet custT="1"/>
      <dgm:spPr/>
      <dgm:t>
        <a:bodyPr/>
        <a:lstStyle/>
        <a:p>
          <a:r>
            <a:rPr lang="en-US" sz="2400" dirty="0"/>
            <a:t>When is latent class analysis (LCA) model useful?</a:t>
          </a:r>
        </a:p>
      </dgm:t>
    </dgm:pt>
    <dgm:pt modelId="{42F5680B-6E7E-4D95-81DD-1CC6F0698B7D}" type="parTrans" cxnId="{B25CD193-B83D-4594-AA4C-A0B26812D69B}">
      <dgm:prSet/>
      <dgm:spPr/>
      <dgm:t>
        <a:bodyPr/>
        <a:lstStyle/>
        <a:p>
          <a:endParaRPr lang="en-US"/>
        </a:p>
      </dgm:t>
    </dgm:pt>
    <dgm:pt modelId="{CC1916CC-D045-41E2-A57F-D8AD5A9052E0}" type="sibTrans" cxnId="{B25CD193-B83D-4594-AA4C-A0B26812D69B}">
      <dgm:prSet/>
      <dgm:spPr/>
      <dgm:t>
        <a:bodyPr/>
        <a:lstStyle/>
        <a:p>
          <a:endParaRPr lang="en-US"/>
        </a:p>
      </dgm:t>
    </dgm:pt>
    <dgm:pt modelId="{1B393055-342C-4B45-BDFD-135C61125C75}">
      <dgm:prSet custT="1"/>
      <dgm:spPr/>
      <dgm:t>
        <a:bodyPr/>
        <a:lstStyle/>
        <a:p>
          <a:r>
            <a:rPr lang="en-US" sz="2400" dirty="0"/>
            <a:t>What is the LCA model its underlying assumptions?</a:t>
          </a:r>
        </a:p>
      </dgm:t>
    </dgm:pt>
    <dgm:pt modelId="{7B192464-4726-4486-AB0A-6B3756A4470F}" type="parTrans" cxnId="{E3BD3D0B-4AD2-4A59-BDA5-3A7BEF12874E}">
      <dgm:prSet/>
      <dgm:spPr/>
      <dgm:t>
        <a:bodyPr/>
        <a:lstStyle/>
        <a:p>
          <a:endParaRPr lang="en-US"/>
        </a:p>
      </dgm:t>
    </dgm:pt>
    <dgm:pt modelId="{2C0C4B3C-0513-4C48-990E-8C4C067CD109}" type="sibTrans" cxnId="{E3BD3D0B-4AD2-4A59-BDA5-3A7BEF12874E}">
      <dgm:prSet/>
      <dgm:spPr/>
      <dgm:t>
        <a:bodyPr/>
        <a:lstStyle/>
        <a:p>
          <a:endParaRPr lang="en-US"/>
        </a:p>
      </dgm:t>
    </dgm:pt>
    <dgm:pt modelId="{15572F87-5BFC-453D-B708-F113B5F5ECC9}">
      <dgm:prSet custT="1"/>
      <dgm:spPr/>
      <dgm:t>
        <a:bodyPr/>
        <a:lstStyle/>
        <a:p>
          <a:r>
            <a:rPr lang="en-US" sz="2400" dirty="0"/>
            <a:t>How to run the model via R in SPSS</a:t>
          </a:r>
        </a:p>
      </dgm:t>
    </dgm:pt>
    <dgm:pt modelId="{7D6144E0-837E-4617-9AEC-7B2996957313}" type="parTrans" cxnId="{4FCD321F-BACA-4E94-A25B-CBC5A63744DD}">
      <dgm:prSet/>
      <dgm:spPr/>
      <dgm:t>
        <a:bodyPr/>
        <a:lstStyle/>
        <a:p>
          <a:endParaRPr lang="en-US"/>
        </a:p>
      </dgm:t>
    </dgm:pt>
    <dgm:pt modelId="{713E0B8D-1A60-4663-AABD-660E6298CA86}" type="sibTrans" cxnId="{4FCD321F-BACA-4E94-A25B-CBC5A63744DD}">
      <dgm:prSet/>
      <dgm:spPr/>
      <dgm:t>
        <a:bodyPr/>
        <a:lstStyle/>
        <a:p>
          <a:endParaRPr lang="en-US"/>
        </a:p>
      </dgm:t>
    </dgm:pt>
    <dgm:pt modelId="{9AA9221E-888C-420E-9F40-C1FA0BB17B67}">
      <dgm:prSet custT="1"/>
      <dgm:spPr/>
      <dgm:t>
        <a:bodyPr/>
        <a:lstStyle/>
        <a:p>
          <a:r>
            <a:rPr lang="en-US" sz="2400" dirty="0"/>
            <a:t>How are LCA parameters interpreted? </a:t>
          </a:r>
        </a:p>
      </dgm:t>
    </dgm:pt>
    <dgm:pt modelId="{B50872A5-0974-4967-A255-9FD5AAAD4738}" type="parTrans" cxnId="{ADBDB97B-351A-4245-8E76-EDED405EDCB5}">
      <dgm:prSet/>
      <dgm:spPr/>
      <dgm:t>
        <a:bodyPr/>
        <a:lstStyle/>
        <a:p>
          <a:endParaRPr lang="en-US"/>
        </a:p>
      </dgm:t>
    </dgm:pt>
    <dgm:pt modelId="{3D9E6907-ADAD-4A5E-B02B-4A8300675A69}" type="sibTrans" cxnId="{ADBDB97B-351A-4245-8E76-EDED405EDCB5}">
      <dgm:prSet/>
      <dgm:spPr/>
      <dgm:t>
        <a:bodyPr/>
        <a:lstStyle/>
        <a:p>
          <a:endParaRPr lang="en-US"/>
        </a:p>
      </dgm:t>
    </dgm:pt>
    <dgm:pt modelId="{E5661643-5F9D-4074-BC20-72019B65E25D}">
      <dgm:prSet custT="1"/>
      <dgm:spPr/>
      <dgm:t>
        <a:bodyPr/>
        <a:lstStyle/>
        <a:p>
          <a:r>
            <a:rPr lang="en-US" sz="2400" dirty="0"/>
            <a:t>Incorporating covariates into the measurement model</a:t>
          </a:r>
        </a:p>
      </dgm:t>
    </dgm:pt>
    <dgm:pt modelId="{08FA8289-E90B-434E-96A6-6746404F343F}" type="parTrans" cxnId="{97506E8C-3691-4213-95E1-9BF2620AB7DD}">
      <dgm:prSet/>
      <dgm:spPr/>
      <dgm:t>
        <a:bodyPr/>
        <a:lstStyle/>
        <a:p>
          <a:endParaRPr lang="en-US"/>
        </a:p>
      </dgm:t>
    </dgm:pt>
    <dgm:pt modelId="{2D8A3808-0B4D-4E30-A74A-2931E5E15FA7}" type="sibTrans" cxnId="{97506E8C-3691-4213-95E1-9BF2620AB7DD}">
      <dgm:prSet/>
      <dgm:spPr/>
      <dgm:t>
        <a:bodyPr/>
        <a:lstStyle/>
        <a:p>
          <a:endParaRPr lang="en-US"/>
        </a:p>
      </dgm:t>
    </dgm:pt>
    <dgm:pt modelId="{C2292653-E48D-4F0F-8523-08AE39B36523}">
      <dgm:prSet custT="1"/>
      <dgm:spPr/>
      <dgm:t>
        <a:bodyPr/>
        <a:lstStyle/>
        <a:p>
          <a:r>
            <a:rPr lang="en-US" sz="2400" dirty="0"/>
            <a:t>How to determine model fit?</a:t>
          </a:r>
        </a:p>
      </dgm:t>
    </dgm:pt>
    <dgm:pt modelId="{5688B05E-1181-471D-873E-DC1EEF1D159E}" type="sibTrans" cxnId="{029EC978-15F8-4411-9AE7-2A7E5989A345}">
      <dgm:prSet/>
      <dgm:spPr/>
      <dgm:t>
        <a:bodyPr/>
        <a:lstStyle/>
        <a:p>
          <a:endParaRPr lang="en-US"/>
        </a:p>
      </dgm:t>
    </dgm:pt>
    <dgm:pt modelId="{609CBFA4-8E50-4652-9057-1314D802F28B}" type="parTrans" cxnId="{029EC978-15F8-4411-9AE7-2A7E5989A345}">
      <dgm:prSet/>
      <dgm:spPr/>
      <dgm:t>
        <a:bodyPr/>
        <a:lstStyle/>
        <a:p>
          <a:endParaRPr lang="en-US"/>
        </a:p>
      </dgm:t>
    </dgm:pt>
    <dgm:pt modelId="{8804ED7C-A827-4919-956D-AE0C46E4972C}" type="pres">
      <dgm:prSet presAssocID="{B659E8F0-415C-47F7-9A48-6D679934E008}" presName="root" presStyleCnt="0">
        <dgm:presLayoutVars>
          <dgm:dir/>
          <dgm:resizeHandles val="exact"/>
        </dgm:presLayoutVars>
      </dgm:prSet>
      <dgm:spPr/>
    </dgm:pt>
    <dgm:pt modelId="{EE8860F4-4350-4F82-8CEE-709705451FBA}" type="pres">
      <dgm:prSet presAssocID="{B659E8F0-415C-47F7-9A48-6D679934E008}" presName="container" presStyleCnt="0">
        <dgm:presLayoutVars>
          <dgm:dir/>
          <dgm:resizeHandles val="exact"/>
        </dgm:presLayoutVars>
      </dgm:prSet>
      <dgm:spPr/>
    </dgm:pt>
    <dgm:pt modelId="{93D52E43-6EB5-41D9-891A-6DD2B6EFD72B}" type="pres">
      <dgm:prSet presAssocID="{9A31EBAC-B477-4758-BD88-018D6252BEFF}" presName="compNode" presStyleCnt="0"/>
      <dgm:spPr/>
    </dgm:pt>
    <dgm:pt modelId="{0B1AB875-5805-4A14-909C-48B2ACBFBF90}" type="pres">
      <dgm:prSet presAssocID="{9A31EBAC-B477-4758-BD88-018D6252BEFF}" presName="iconBgRect" presStyleLbl="bgShp" presStyleIdx="0" presStyleCnt="6"/>
      <dgm:spPr/>
    </dgm:pt>
    <dgm:pt modelId="{E4A6241C-ABE0-46F7-8D56-E0671D1AC4B2}" type="pres">
      <dgm:prSet presAssocID="{9A31EBAC-B477-4758-BD88-018D6252BEFF}"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Flowchart"/>
        </a:ext>
      </dgm:extLst>
    </dgm:pt>
    <dgm:pt modelId="{D1A68DA1-654C-431A-83CE-E187A0264947}" type="pres">
      <dgm:prSet presAssocID="{9A31EBAC-B477-4758-BD88-018D6252BEFF}" presName="spaceRect" presStyleCnt="0"/>
      <dgm:spPr/>
    </dgm:pt>
    <dgm:pt modelId="{F1A94A8D-4013-40B2-BB06-BD7376CDB1FD}" type="pres">
      <dgm:prSet presAssocID="{9A31EBAC-B477-4758-BD88-018D6252BEFF}" presName="textRect" presStyleLbl="revTx" presStyleIdx="0" presStyleCnt="6">
        <dgm:presLayoutVars>
          <dgm:chMax val="1"/>
          <dgm:chPref val="1"/>
        </dgm:presLayoutVars>
      </dgm:prSet>
      <dgm:spPr/>
    </dgm:pt>
    <dgm:pt modelId="{C418DA9F-1DCF-485F-9256-E4034DD8991B}" type="pres">
      <dgm:prSet presAssocID="{CC1916CC-D045-41E2-A57F-D8AD5A9052E0}" presName="sibTrans" presStyleLbl="sibTrans2D1" presStyleIdx="0" presStyleCnt="0"/>
      <dgm:spPr/>
    </dgm:pt>
    <dgm:pt modelId="{309CD8DB-67B4-4D18-B999-7079F2049964}" type="pres">
      <dgm:prSet presAssocID="{1B393055-342C-4B45-BDFD-135C61125C75}" presName="compNode" presStyleCnt="0"/>
      <dgm:spPr/>
    </dgm:pt>
    <dgm:pt modelId="{9D71B52B-BEC7-4AC0-A56F-C57FA267268D}" type="pres">
      <dgm:prSet presAssocID="{1B393055-342C-4B45-BDFD-135C61125C75}" presName="iconBgRect" presStyleLbl="bgShp" presStyleIdx="1" presStyleCnt="6"/>
      <dgm:spPr/>
    </dgm:pt>
    <dgm:pt modelId="{021268DE-4D82-4DF3-940B-607370B8F0F2}" type="pres">
      <dgm:prSet presAssocID="{1B393055-342C-4B45-BDFD-135C61125C75}"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ead with Gears"/>
        </a:ext>
      </dgm:extLst>
    </dgm:pt>
    <dgm:pt modelId="{36A7C4C0-5D5E-4FBF-81E8-140FC4B59E6F}" type="pres">
      <dgm:prSet presAssocID="{1B393055-342C-4B45-BDFD-135C61125C75}" presName="spaceRect" presStyleCnt="0"/>
      <dgm:spPr/>
    </dgm:pt>
    <dgm:pt modelId="{E766B405-00B5-459C-A475-5FC2C528AB9F}" type="pres">
      <dgm:prSet presAssocID="{1B393055-342C-4B45-BDFD-135C61125C75}" presName="textRect" presStyleLbl="revTx" presStyleIdx="1" presStyleCnt="6">
        <dgm:presLayoutVars>
          <dgm:chMax val="1"/>
          <dgm:chPref val="1"/>
        </dgm:presLayoutVars>
      </dgm:prSet>
      <dgm:spPr/>
    </dgm:pt>
    <dgm:pt modelId="{9A223CA6-420A-4696-BAA8-5B469848543B}" type="pres">
      <dgm:prSet presAssocID="{2C0C4B3C-0513-4C48-990E-8C4C067CD109}" presName="sibTrans" presStyleLbl="sibTrans2D1" presStyleIdx="0" presStyleCnt="0"/>
      <dgm:spPr/>
    </dgm:pt>
    <dgm:pt modelId="{76542B88-2063-4A41-8D12-D8AC97ACDFC4}" type="pres">
      <dgm:prSet presAssocID="{15572F87-5BFC-453D-B708-F113B5F5ECC9}" presName="compNode" presStyleCnt="0"/>
      <dgm:spPr/>
    </dgm:pt>
    <dgm:pt modelId="{E1A1C1B1-B2EF-4E6B-A44D-4B33415D0F8E}" type="pres">
      <dgm:prSet presAssocID="{15572F87-5BFC-453D-B708-F113B5F5ECC9}" presName="iconBgRect" presStyleLbl="bgShp" presStyleIdx="2" presStyleCnt="6"/>
      <dgm:spPr/>
    </dgm:pt>
    <dgm:pt modelId="{5B64168F-E444-4B1E-A40B-6658DECFE0D9}" type="pres">
      <dgm:prSet presAssocID="{15572F87-5BFC-453D-B708-F113B5F5ECC9}"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Exclamation Mark"/>
        </a:ext>
      </dgm:extLst>
    </dgm:pt>
    <dgm:pt modelId="{2E15E5D8-9776-42C3-944F-6130E07964EE}" type="pres">
      <dgm:prSet presAssocID="{15572F87-5BFC-453D-B708-F113B5F5ECC9}" presName="spaceRect" presStyleCnt="0"/>
      <dgm:spPr/>
    </dgm:pt>
    <dgm:pt modelId="{23FF7AEB-5E72-47F3-B964-A7E92AF3F5A7}" type="pres">
      <dgm:prSet presAssocID="{15572F87-5BFC-453D-B708-F113B5F5ECC9}" presName="textRect" presStyleLbl="revTx" presStyleIdx="2" presStyleCnt="6">
        <dgm:presLayoutVars>
          <dgm:chMax val="1"/>
          <dgm:chPref val="1"/>
        </dgm:presLayoutVars>
      </dgm:prSet>
      <dgm:spPr/>
    </dgm:pt>
    <dgm:pt modelId="{D97D1A00-F080-485E-81ED-CB5CC0159F11}" type="pres">
      <dgm:prSet presAssocID="{713E0B8D-1A60-4663-AABD-660E6298CA86}" presName="sibTrans" presStyleLbl="sibTrans2D1" presStyleIdx="0" presStyleCnt="0"/>
      <dgm:spPr/>
    </dgm:pt>
    <dgm:pt modelId="{8F6E382F-2AC7-4C82-87B2-C1DDB2E051E9}" type="pres">
      <dgm:prSet presAssocID="{9AA9221E-888C-420E-9F40-C1FA0BB17B67}" presName="compNode" presStyleCnt="0"/>
      <dgm:spPr/>
    </dgm:pt>
    <dgm:pt modelId="{F7943FD5-20D2-4191-A57D-4A5595FC0E86}" type="pres">
      <dgm:prSet presAssocID="{9AA9221E-888C-420E-9F40-C1FA0BB17B67}" presName="iconBgRect" presStyleLbl="bgShp" presStyleIdx="3" presStyleCnt="6"/>
      <dgm:spPr/>
    </dgm:pt>
    <dgm:pt modelId="{2DC984CA-9470-47AE-85CF-FF4C85804F83}" type="pres">
      <dgm:prSet presAssocID="{9AA9221E-888C-420E-9F40-C1FA0BB17B67}"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heckmark"/>
        </a:ext>
      </dgm:extLst>
    </dgm:pt>
    <dgm:pt modelId="{C1CA74D3-BD53-4B0A-9633-1762662C3960}" type="pres">
      <dgm:prSet presAssocID="{9AA9221E-888C-420E-9F40-C1FA0BB17B67}" presName="spaceRect" presStyleCnt="0"/>
      <dgm:spPr/>
    </dgm:pt>
    <dgm:pt modelId="{BE7EEF12-F3AC-4693-B8FA-19E42AB42A03}" type="pres">
      <dgm:prSet presAssocID="{9AA9221E-888C-420E-9F40-C1FA0BB17B67}" presName="textRect" presStyleLbl="revTx" presStyleIdx="3" presStyleCnt="6">
        <dgm:presLayoutVars>
          <dgm:chMax val="1"/>
          <dgm:chPref val="1"/>
        </dgm:presLayoutVars>
      </dgm:prSet>
      <dgm:spPr/>
    </dgm:pt>
    <dgm:pt modelId="{890E8035-5E9E-4682-B46A-E95BFAF1CA0C}" type="pres">
      <dgm:prSet presAssocID="{3D9E6907-ADAD-4A5E-B02B-4A8300675A69}" presName="sibTrans" presStyleLbl="sibTrans2D1" presStyleIdx="0" presStyleCnt="0"/>
      <dgm:spPr/>
    </dgm:pt>
    <dgm:pt modelId="{AEF74157-5D0B-41D4-90F9-8C7B2AC38407}" type="pres">
      <dgm:prSet presAssocID="{C2292653-E48D-4F0F-8523-08AE39B36523}" presName="compNode" presStyleCnt="0"/>
      <dgm:spPr/>
    </dgm:pt>
    <dgm:pt modelId="{F1C3A68A-AA85-43D1-A400-A4B615414517}" type="pres">
      <dgm:prSet presAssocID="{C2292653-E48D-4F0F-8523-08AE39B36523}" presName="iconBgRect" presStyleLbl="bgShp" presStyleIdx="4" presStyleCnt="6"/>
      <dgm:spPr/>
    </dgm:pt>
    <dgm:pt modelId="{88F2959B-B9EB-46D5-9651-3D9FB304A7F6}" type="pres">
      <dgm:prSet presAssocID="{C2292653-E48D-4F0F-8523-08AE39B36523}"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Scales of Justice"/>
        </a:ext>
      </dgm:extLst>
    </dgm:pt>
    <dgm:pt modelId="{CD0D3834-50F8-4717-BEEC-0306FEA4C591}" type="pres">
      <dgm:prSet presAssocID="{C2292653-E48D-4F0F-8523-08AE39B36523}" presName="spaceRect" presStyleCnt="0"/>
      <dgm:spPr/>
    </dgm:pt>
    <dgm:pt modelId="{C9D9DDE9-8294-4D93-A111-49E86D29256E}" type="pres">
      <dgm:prSet presAssocID="{C2292653-E48D-4F0F-8523-08AE39B36523}" presName="textRect" presStyleLbl="revTx" presStyleIdx="4" presStyleCnt="6">
        <dgm:presLayoutVars>
          <dgm:chMax val="1"/>
          <dgm:chPref val="1"/>
        </dgm:presLayoutVars>
      </dgm:prSet>
      <dgm:spPr/>
    </dgm:pt>
    <dgm:pt modelId="{515070D8-1DAD-4D49-B67E-D0474DD86C56}" type="pres">
      <dgm:prSet presAssocID="{5688B05E-1181-471D-873E-DC1EEF1D159E}" presName="sibTrans" presStyleLbl="sibTrans2D1" presStyleIdx="0" presStyleCnt="0"/>
      <dgm:spPr/>
    </dgm:pt>
    <dgm:pt modelId="{F3003BBD-7BC1-4647-B32F-851E1938BFE7}" type="pres">
      <dgm:prSet presAssocID="{E5661643-5F9D-4074-BC20-72019B65E25D}" presName="compNode" presStyleCnt="0"/>
      <dgm:spPr/>
    </dgm:pt>
    <dgm:pt modelId="{DE7E3F0A-6E23-4297-BA79-ECA87AE055DC}" type="pres">
      <dgm:prSet presAssocID="{E5661643-5F9D-4074-BC20-72019B65E25D}" presName="iconBgRect" presStyleLbl="bgShp" presStyleIdx="5" presStyleCnt="6"/>
      <dgm:spPr/>
    </dgm:pt>
    <dgm:pt modelId="{42531BCF-D0B7-4951-B588-7397ABB66FB6}" type="pres">
      <dgm:prSet presAssocID="{E5661643-5F9D-4074-BC20-72019B65E25D}"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Customer Review"/>
        </a:ext>
      </dgm:extLst>
    </dgm:pt>
    <dgm:pt modelId="{2185EEE2-391B-4924-8776-0D40F8237391}" type="pres">
      <dgm:prSet presAssocID="{E5661643-5F9D-4074-BC20-72019B65E25D}" presName="spaceRect" presStyleCnt="0"/>
      <dgm:spPr/>
    </dgm:pt>
    <dgm:pt modelId="{30383B0B-2A42-4A7B-85FC-41B078DADE97}" type="pres">
      <dgm:prSet presAssocID="{E5661643-5F9D-4074-BC20-72019B65E25D}" presName="textRect" presStyleLbl="revTx" presStyleIdx="5" presStyleCnt="6" custScaleX="109536">
        <dgm:presLayoutVars>
          <dgm:chMax val="1"/>
          <dgm:chPref val="1"/>
        </dgm:presLayoutVars>
      </dgm:prSet>
      <dgm:spPr/>
    </dgm:pt>
  </dgm:ptLst>
  <dgm:cxnLst>
    <dgm:cxn modelId="{5FFF200A-ADC7-48CC-BA32-BE66BD6CA153}" type="presOf" srcId="{713E0B8D-1A60-4663-AABD-660E6298CA86}" destId="{D97D1A00-F080-485E-81ED-CB5CC0159F11}" srcOrd="0" destOrd="0" presId="urn:microsoft.com/office/officeart/2018/2/layout/IconCircleList"/>
    <dgm:cxn modelId="{E3BD3D0B-4AD2-4A59-BDA5-3A7BEF12874E}" srcId="{B659E8F0-415C-47F7-9A48-6D679934E008}" destId="{1B393055-342C-4B45-BDFD-135C61125C75}" srcOrd="1" destOrd="0" parTransId="{7B192464-4726-4486-AB0A-6B3756A4470F}" sibTransId="{2C0C4B3C-0513-4C48-990E-8C4C067CD109}"/>
    <dgm:cxn modelId="{4D99B10D-8E05-41A7-967F-AF12955D4EC4}" type="presOf" srcId="{9A31EBAC-B477-4758-BD88-018D6252BEFF}" destId="{F1A94A8D-4013-40B2-BB06-BD7376CDB1FD}" srcOrd="0" destOrd="0" presId="urn:microsoft.com/office/officeart/2018/2/layout/IconCircleList"/>
    <dgm:cxn modelId="{D4470B11-8BFE-4CFC-8C44-EFFE68BD144A}" type="presOf" srcId="{3D9E6907-ADAD-4A5E-B02B-4A8300675A69}" destId="{890E8035-5E9E-4682-B46A-E95BFAF1CA0C}" srcOrd="0" destOrd="0" presId="urn:microsoft.com/office/officeart/2018/2/layout/IconCircleList"/>
    <dgm:cxn modelId="{D6548E17-29D5-4D5F-93D9-C2FA6A162E56}" type="presOf" srcId="{2C0C4B3C-0513-4C48-990E-8C4C067CD109}" destId="{9A223CA6-420A-4696-BAA8-5B469848543B}" srcOrd="0" destOrd="0" presId="urn:microsoft.com/office/officeart/2018/2/layout/IconCircleList"/>
    <dgm:cxn modelId="{4FCD321F-BACA-4E94-A25B-CBC5A63744DD}" srcId="{B659E8F0-415C-47F7-9A48-6D679934E008}" destId="{15572F87-5BFC-453D-B708-F113B5F5ECC9}" srcOrd="2" destOrd="0" parTransId="{7D6144E0-837E-4617-9AEC-7B2996957313}" sibTransId="{713E0B8D-1A60-4663-AABD-660E6298CA86}"/>
    <dgm:cxn modelId="{2D3F6E5C-FCD4-463C-BAEF-FC5BBC3A7926}" type="presOf" srcId="{5688B05E-1181-471D-873E-DC1EEF1D159E}" destId="{515070D8-1DAD-4D49-B67E-D0474DD86C56}" srcOrd="0" destOrd="0" presId="urn:microsoft.com/office/officeart/2018/2/layout/IconCircleList"/>
    <dgm:cxn modelId="{3D7B9963-AD9C-4C9E-9AFA-E15F2AE33466}" type="presOf" srcId="{E5661643-5F9D-4074-BC20-72019B65E25D}" destId="{30383B0B-2A42-4A7B-85FC-41B078DADE97}" srcOrd="0" destOrd="0" presId="urn:microsoft.com/office/officeart/2018/2/layout/IconCircleList"/>
    <dgm:cxn modelId="{1AC3B14B-8ADF-428D-B5E2-2F9322D31DDF}" type="presOf" srcId="{C2292653-E48D-4F0F-8523-08AE39B36523}" destId="{C9D9DDE9-8294-4D93-A111-49E86D29256E}" srcOrd="0" destOrd="0" presId="urn:microsoft.com/office/officeart/2018/2/layout/IconCircleList"/>
    <dgm:cxn modelId="{9FB1C36D-1A02-4116-93A6-23688F22A1D7}" type="presOf" srcId="{9AA9221E-888C-420E-9F40-C1FA0BB17B67}" destId="{BE7EEF12-F3AC-4693-B8FA-19E42AB42A03}" srcOrd="0" destOrd="0" presId="urn:microsoft.com/office/officeart/2018/2/layout/IconCircleList"/>
    <dgm:cxn modelId="{029EC978-15F8-4411-9AE7-2A7E5989A345}" srcId="{B659E8F0-415C-47F7-9A48-6D679934E008}" destId="{C2292653-E48D-4F0F-8523-08AE39B36523}" srcOrd="4" destOrd="0" parTransId="{609CBFA4-8E50-4652-9057-1314D802F28B}" sibTransId="{5688B05E-1181-471D-873E-DC1EEF1D159E}"/>
    <dgm:cxn modelId="{ADBDB97B-351A-4245-8E76-EDED405EDCB5}" srcId="{B659E8F0-415C-47F7-9A48-6D679934E008}" destId="{9AA9221E-888C-420E-9F40-C1FA0BB17B67}" srcOrd="3" destOrd="0" parTransId="{B50872A5-0974-4967-A255-9FD5AAAD4738}" sibTransId="{3D9E6907-ADAD-4A5E-B02B-4A8300675A69}"/>
    <dgm:cxn modelId="{97506E8C-3691-4213-95E1-9BF2620AB7DD}" srcId="{B659E8F0-415C-47F7-9A48-6D679934E008}" destId="{E5661643-5F9D-4074-BC20-72019B65E25D}" srcOrd="5" destOrd="0" parTransId="{08FA8289-E90B-434E-96A6-6746404F343F}" sibTransId="{2D8A3808-0B4D-4E30-A74A-2931E5E15FA7}"/>
    <dgm:cxn modelId="{6EAE628F-F801-4A89-8F7C-8ABAB1A5D87C}" type="presOf" srcId="{B659E8F0-415C-47F7-9A48-6D679934E008}" destId="{8804ED7C-A827-4919-956D-AE0C46E4972C}" srcOrd="0" destOrd="0" presId="urn:microsoft.com/office/officeart/2018/2/layout/IconCircleList"/>
    <dgm:cxn modelId="{B25CD193-B83D-4594-AA4C-A0B26812D69B}" srcId="{B659E8F0-415C-47F7-9A48-6D679934E008}" destId="{9A31EBAC-B477-4758-BD88-018D6252BEFF}" srcOrd="0" destOrd="0" parTransId="{42F5680B-6E7E-4D95-81DD-1CC6F0698B7D}" sibTransId="{CC1916CC-D045-41E2-A57F-D8AD5A9052E0}"/>
    <dgm:cxn modelId="{6F85FA98-2D93-4CC1-A48F-E5CD42B72D60}" type="presOf" srcId="{15572F87-5BFC-453D-B708-F113B5F5ECC9}" destId="{23FF7AEB-5E72-47F3-B964-A7E92AF3F5A7}" srcOrd="0" destOrd="0" presId="urn:microsoft.com/office/officeart/2018/2/layout/IconCircleList"/>
    <dgm:cxn modelId="{A24E84A5-E2AB-431E-97ED-B87381FA650D}" type="presOf" srcId="{CC1916CC-D045-41E2-A57F-D8AD5A9052E0}" destId="{C418DA9F-1DCF-485F-9256-E4034DD8991B}" srcOrd="0" destOrd="0" presId="urn:microsoft.com/office/officeart/2018/2/layout/IconCircleList"/>
    <dgm:cxn modelId="{DA320EB2-E8E5-4457-A1B8-4CAF9C4F9987}" type="presOf" srcId="{1B393055-342C-4B45-BDFD-135C61125C75}" destId="{E766B405-00B5-459C-A475-5FC2C528AB9F}" srcOrd="0" destOrd="0" presId="urn:microsoft.com/office/officeart/2018/2/layout/IconCircleList"/>
    <dgm:cxn modelId="{443F80EB-D8B6-487C-AD66-F5957E5D5597}" type="presParOf" srcId="{8804ED7C-A827-4919-956D-AE0C46E4972C}" destId="{EE8860F4-4350-4F82-8CEE-709705451FBA}" srcOrd="0" destOrd="0" presId="urn:microsoft.com/office/officeart/2018/2/layout/IconCircleList"/>
    <dgm:cxn modelId="{2E65D187-AFD3-4A6E-9DCA-FE30F6DDF4C4}" type="presParOf" srcId="{EE8860F4-4350-4F82-8CEE-709705451FBA}" destId="{93D52E43-6EB5-41D9-891A-6DD2B6EFD72B}" srcOrd="0" destOrd="0" presId="urn:microsoft.com/office/officeart/2018/2/layout/IconCircleList"/>
    <dgm:cxn modelId="{2C03E95D-C3D7-41E3-AAF9-60C6D62A7744}" type="presParOf" srcId="{93D52E43-6EB5-41D9-891A-6DD2B6EFD72B}" destId="{0B1AB875-5805-4A14-909C-48B2ACBFBF90}" srcOrd="0" destOrd="0" presId="urn:microsoft.com/office/officeart/2018/2/layout/IconCircleList"/>
    <dgm:cxn modelId="{B5F19FD5-2141-4679-B6F6-29D87B652D9E}" type="presParOf" srcId="{93D52E43-6EB5-41D9-891A-6DD2B6EFD72B}" destId="{E4A6241C-ABE0-46F7-8D56-E0671D1AC4B2}" srcOrd="1" destOrd="0" presId="urn:microsoft.com/office/officeart/2018/2/layout/IconCircleList"/>
    <dgm:cxn modelId="{C72884B3-0992-4D3C-B248-24366D33B981}" type="presParOf" srcId="{93D52E43-6EB5-41D9-891A-6DD2B6EFD72B}" destId="{D1A68DA1-654C-431A-83CE-E187A0264947}" srcOrd="2" destOrd="0" presId="urn:microsoft.com/office/officeart/2018/2/layout/IconCircleList"/>
    <dgm:cxn modelId="{045DD24A-CCF4-4DCF-AC39-7A72F93A0ECE}" type="presParOf" srcId="{93D52E43-6EB5-41D9-891A-6DD2B6EFD72B}" destId="{F1A94A8D-4013-40B2-BB06-BD7376CDB1FD}" srcOrd="3" destOrd="0" presId="urn:microsoft.com/office/officeart/2018/2/layout/IconCircleList"/>
    <dgm:cxn modelId="{5954BF80-49C5-41FA-B21D-F2CC0BD2A70B}" type="presParOf" srcId="{EE8860F4-4350-4F82-8CEE-709705451FBA}" destId="{C418DA9F-1DCF-485F-9256-E4034DD8991B}" srcOrd="1" destOrd="0" presId="urn:microsoft.com/office/officeart/2018/2/layout/IconCircleList"/>
    <dgm:cxn modelId="{EF92D36A-66EC-41A3-A7A5-C035CC55DBDF}" type="presParOf" srcId="{EE8860F4-4350-4F82-8CEE-709705451FBA}" destId="{309CD8DB-67B4-4D18-B999-7079F2049964}" srcOrd="2" destOrd="0" presId="urn:microsoft.com/office/officeart/2018/2/layout/IconCircleList"/>
    <dgm:cxn modelId="{771C1E89-277C-4FEC-91A4-39FE44342A23}" type="presParOf" srcId="{309CD8DB-67B4-4D18-B999-7079F2049964}" destId="{9D71B52B-BEC7-4AC0-A56F-C57FA267268D}" srcOrd="0" destOrd="0" presId="urn:microsoft.com/office/officeart/2018/2/layout/IconCircleList"/>
    <dgm:cxn modelId="{B69117D5-A9BA-4244-BCE8-8951C11F1F94}" type="presParOf" srcId="{309CD8DB-67B4-4D18-B999-7079F2049964}" destId="{021268DE-4D82-4DF3-940B-607370B8F0F2}" srcOrd="1" destOrd="0" presId="urn:microsoft.com/office/officeart/2018/2/layout/IconCircleList"/>
    <dgm:cxn modelId="{51912217-3B79-46DA-95F3-A0AC1CB8A8F6}" type="presParOf" srcId="{309CD8DB-67B4-4D18-B999-7079F2049964}" destId="{36A7C4C0-5D5E-4FBF-81E8-140FC4B59E6F}" srcOrd="2" destOrd="0" presId="urn:microsoft.com/office/officeart/2018/2/layout/IconCircleList"/>
    <dgm:cxn modelId="{DF9F9ACD-57F9-4B4A-9101-5705429DC5B8}" type="presParOf" srcId="{309CD8DB-67B4-4D18-B999-7079F2049964}" destId="{E766B405-00B5-459C-A475-5FC2C528AB9F}" srcOrd="3" destOrd="0" presId="urn:microsoft.com/office/officeart/2018/2/layout/IconCircleList"/>
    <dgm:cxn modelId="{6BD07A92-1A41-4F2B-8617-93FE78405AAA}" type="presParOf" srcId="{EE8860F4-4350-4F82-8CEE-709705451FBA}" destId="{9A223CA6-420A-4696-BAA8-5B469848543B}" srcOrd="3" destOrd="0" presId="urn:microsoft.com/office/officeart/2018/2/layout/IconCircleList"/>
    <dgm:cxn modelId="{61152D87-1B38-468B-A124-361BEF239763}" type="presParOf" srcId="{EE8860F4-4350-4F82-8CEE-709705451FBA}" destId="{76542B88-2063-4A41-8D12-D8AC97ACDFC4}" srcOrd="4" destOrd="0" presId="urn:microsoft.com/office/officeart/2018/2/layout/IconCircleList"/>
    <dgm:cxn modelId="{03FBCD92-2CF1-4FA1-86AC-A88DA00777D1}" type="presParOf" srcId="{76542B88-2063-4A41-8D12-D8AC97ACDFC4}" destId="{E1A1C1B1-B2EF-4E6B-A44D-4B33415D0F8E}" srcOrd="0" destOrd="0" presId="urn:microsoft.com/office/officeart/2018/2/layout/IconCircleList"/>
    <dgm:cxn modelId="{F18FEC9A-FFCB-4C3F-AF54-3C93EBEDE902}" type="presParOf" srcId="{76542B88-2063-4A41-8D12-D8AC97ACDFC4}" destId="{5B64168F-E444-4B1E-A40B-6658DECFE0D9}" srcOrd="1" destOrd="0" presId="urn:microsoft.com/office/officeart/2018/2/layout/IconCircleList"/>
    <dgm:cxn modelId="{1D05DA14-90BB-4EBC-8EAF-149F1B5D4946}" type="presParOf" srcId="{76542B88-2063-4A41-8D12-D8AC97ACDFC4}" destId="{2E15E5D8-9776-42C3-944F-6130E07964EE}" srcOrd="2" destOrd="0" presId="urn:microsoft.com/office/officeart/2018/2/layout/IconCircleList"/>
    <dgm:cxn modelId="{C514F2F8-40FB-4CEE-BEF6-C2E6F7312B17}" type="presParOf" srcId="{76542B88-2063-4A41-8D12-D8AC97ACDFC4}" destId="{23FF7AEB-5E72-47F3-B964-A7E92AF3F5A7}" srcOrd="3" destOrd="0" presId="urn:microsoft.com/office/officeart/2018/2/layout/IconCircleList"/>
    <dgm:cxn modelId="{6ACE3454-AAC6-4542-9BF9-7A53957D44A8}" type="presParOf" srcId="{EE8860F4-4350-4F82-8CEE-709705451FBA}" destId="{D97D1A00-F080-485E-81ED-CB5CC0159F11}" srcOrd="5" destOrd="0" presId="urn:microsoft.com/office/officeart/2018/2/layout/IconCircleList"/>
    <dgm:cxn modelId="{15459FCA-386E-4F99-B942-B668DBAE40D0}" type="presParOf" srcId="{EE8860F4-4350-4F82-8CEE-709705451FBA}" destId="{8F6E382F-2AC7-4C82-87B2-C1DDB2E051E9}" srcOrd="6" destOrd="0" presId="urn:microsoft.com/office/officeart/2018/2/layout/IconCircleList"/>
    <dgm:cxn modelId="{5E6316F2-B99D-4AC7-BDB7-C10A95A313EA}" type="presParOf" srcId="{8F6E382F-2AC7-4C82-87B2-C1DDB2E051E9}" destId="{F7943FD5-20D2-4191-A57D-4A5595FC0E86}" srcOrd="0" destOrd="0" presId="urn:microsoft.com/office/officeart/2018/2/layout/IconCircleList"/>
    <dgm:cxn modelId="{C7CFA6B3-9BAC-458A-BF83-C0D26EF0044F}" type="presParOf" srcId="{8F6E382F-2AC7-4C82-87B2-C1DDB2E051E9}" destId="{2DC984CA-9470-47AE-85CF-FF4C85804F83}" srcOrd="1" destOrd="0" presId="urn:microsoft.com/office/officeart/2018/2/layout/IconCircleList"/>
    <dgm:cxn modelId="{88887203-4907-4C43-BA05-83ACF90B3BBF}" type="presParOf" srcId="{8F6E382F-2AC7-4C82-87B2-C1DDB2E051E9}" destId="{C1CA74D3-BD53-4B0A-9633-1762662C3960}" srcOrd="2" destOrd="0" presId="urn:microsoft.com/office/officeart/2018/2/layout/IconCircleList"/>
    <dgm:cxn modelId="{8351312D-3143-4D99-80F0-B80836C5C9D5}" type="presParOf" srcId="{8F6E382F-2AC7-4C82-87B2-C1DDB2E051E9}" destId="{BE7EEF12-F3AC-4693-B8FA-19E42AB42A03}" srcOrd="3" destOrd="0" presId="urn:microsoft.com/office/officeart/2018/2/layout/IconCircleList"/>
    <dgm:cxn modelId="{09D8D4D7-6EDF-44C7-8AC9-27EC7FE54419}" type="presParOf" srcId="{EE8860F4-4350-4F82-8CEE-709705451FBA}" destId="{890E8035-5E9E-4682-B46A-E95BFAF1CA0C}" srcOrd="7" destOrd="0" presId="urn:microsoft.com/office/officeart/2018/2/layout/IconCircleList"/>
    <dgm:cxn modelId="{932B9791-7CFF-412D-AF43-838ED056EB53}" type="presParOf" srcId="{EE8860F4-4350-4F82-8CEE-709705451FBA}" destId="{AEF74157-5D0B-41D4-90F9-8C7B2AC38407}" srcOrd="8" destOrd="0" presId="urn:microsoft.com/office/officeart/2018/2/layout/IconCircleList"/>
    <dgm:cxn modelId="{D43D5641-B23A-4583-9576-976F4BC166B2}" type="presParOf" srcId="{AEF74157-5D0B-41D4-90F9-8C7B2AC38407}" destId="{F1C3A68A-AA85-43D1-A400-A4B615414517}" srcOrd="0" destOrd="0" presId="urn:microsoft.com/office/officeart/2018/2/layout/IconCircleList"/>
    <dgm:cxn modelId="{366C94BC-B0F8-453C-B14D-F42CA62FE591}" type="presParOf" srcId="{AEF74157-5D0B-41D4-90F9-8C7B2AC38407}" destId="{88F2959B-B9EB-46D5-9651-3D9FB304A7F6}" srcOrd="1" destOrd="0" presId="urn:microsoft.com/office/officeart/2018/2/layout/IconCircleList"/>
    <dgm:cxn modelId="{A158244E-49FC-4F43-B249-C257863F1280}" type="presParOf" srcId="{AEF74157-5D0B-41D4-90F9-8C7B2AC38407}" destId="{CD0D3834-50F8-4717-BEEC-0306FEA4C591}" srcOrd="2" destOrd="0" presId="urn:microsoft.com/office/officeart/2018/2/layout/IconCircleList"/>
    <dgm:cxn modelId="{D93A9C61-148A-44C0-8F3F-09FAD7591ED4}" type="presParOf" srcId="{AEF74157-5D0B-41D4-90F9-8C7B2AC38407}" destId="{C9D9DDE9-8294-4D93-A111-49E86D29256E}" srcOrd="3" destOrd="0" presId="urn:microsoft.com/office/officeart/2018/2/layout/IconCircleList"/>
    <dgm:cxn modelId="{A74305D7-2C03-4557-BF88-9523BC2A666E}" type="presParOf" srcId="{EE8860F4-4350-4F82-8CEE-709705451FBA}" destId="{515070D8-1DAD-4D49-B67E-D0474DD86C56}" srcOrd="9" destOrd="0" presId="urn:microsoft.com/office/officeart/2018/2/layout/IconCircleList"/>
    <dgm:cxn modelId="{1BBA4154-A010-42FB-950D-6300E0D47CF0}" type="presParOf" srcId="{EE8860F4-4350-4F82-8CEE-709705451FBA}" destId="{F3003BBD-7BC1-4647-B32F-851E1938BFE7}" srcOrd="10" destOrd="0" presId="urn:microsoft.com/office/officeart/2018/2/layout/IconCircleList"/>
    <dgm:cxn modelId="{39F55666-2DAB-4046-970F-06A988A1EC93}" type="presParOf" srcId="{F3003BBD-7BC1-4647-B32F-851E1938BFE7}" destId="{DE7E3F0A-6E23-4297-BA79-ECA87AE055DC}" srcOrd="0" destOrd="0" presId="urn:microsoft.com/office/officeart/2018/2/layout/IconCircleList"/>
    <dgm:cxn modelId="{41C63587-C457-4392-B92B-13F20ED359BC}" type="presParOf" srcId="{F3003BBD-7BC1-4647-B32F-851E1938BFE7}" destId="{42531BCF-D0B7-4951-B588-7397ABB66FB6}" srcOrd="1" destOrd="0" presId="urn:microsoft.com/office/officeart/2018/2/layout/IconCircleList"/>
    <dgm:cxn modelId="{EED63D1D-4DF7-4457-B5B5-FB7E204AAC9C}" type="presParOf" srcId="{F3003BBD-7BC1-4647-B32F-851E1938BFE7}" destId="{2185EEE2-391B-4924-8776-0D40F8237391}" srcOrd="2" destOrd="0" presId="urn:microsoft.com/office/officeart/2018/2/layout/IconCircleList"/>
    <dgm:cxn modelId="{D143B2E9-33ED-4AF4-AAB3-EBD0061C5365}" type="presParOf" srcId="{F3003BBD-7BC1-4647-B32F-851E1938BFE7}" destId="{30383B0B-2A42-4A7B-85FC-41B078DADE97}"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1D6C319-C4ED-42E1-BCDC-61CBB6BD4A86}"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F93F7B7E-3FEE-4311-B31D-227C0FEE2F27}">
      <dgm:prSet/>
      <dgm:spPr/>
      <dgm:t>
        <a:bodyPr/>
        <a:lstStyle/>
        <a:p>
          <a:r>
            <a:rPr lang="en-US"/>
            <a:t>We have gender as a covariate</a:t>
          </a:r>
        </a:p>
      </dgm:t>
    </dgm:pt>
    <dgm:pt modelId="{1243EE16-EF19-4F32-A86C-93FEAC8B68F4}" type="parTrans" cxnId="{D14C4EB6-638C-43EC-8056-B4AE4CE9887A}">
      <dgm:prSet/>
      <dgm:spPr/>
      <dgm:t>
        <a:bodyPr/>
        <a:lstStyle/>
        <a:p>
          <a:endParaRPr lang="en-US"/>
        </a:p>
      </dgm:t>
    </dgm:pt>
    <dgm:pt modelId="{74085C74-2B5E-4585-846E-193681259745}" type="sibTrans" cxnId="{D14C4EB6-638C-43EC-8056-B4AE4CE9887A}">
      <dgm:prSet/>
      <dgm:spPr/>
      <dgm:t>
        <a:bodyPr/>
        <a:lstStyle/>
        <a:p>
          <a:endParaRPr lang="en-US"/>
        </a:p>
      </dgm:t>
    </dgm:pt>
    <dgm:pt modelId="{8665DB63-FBB0-4136-A8D6-D2D22615C8BF}">
      <dgm:prSet/>
      <dgm:spPr/>
      <dgm:t>
        <a:bodyPr/>
        <a:lstStyle/>
        <a:p>
          <a:r>
            <a:rPr lang="en-US"/>
            <a:t>We are predicting whether females (males) are more likely to be in class </a:t>
          </a:r>
        </a:p>
      </dgm:t>
    </dgm:pt>
    <dgm:pt modelId="{E664A80D-BD2C-4333-B78C-60C443045ACD}" type="parTrans" cxnId="{6127812D-6970-437D-B582-7C4A7B57725B}">
      <dgm:prSet/>
      <dgm:spPr/>
      <dgm:t>
        <a:bodyPr/>
        <a:lstStyle/>
        <a:p>
          <a:endParaRPr lang="en-US"/>
        </a:p>
      </dgm:t>
    </dgm:pt>
    <dgm:pt modelId="{F4B3A83B-ED8A-42B2-8851-E1A23A2520EC}" type="sibTrans" cxnId="{6127812D-6970-437D-B582-7C4A7B57725B}">
      <dgm:prSet/>
      <dgm:spPr/>
      <dgm:t>
        <a:bodyPr/>
        <a:lstStyle/>
        <a:p>
          <a:endParaRPr lang="en-US"/>
        </a:p>
      </dgm:t>
    </dgm:pt>
    <dgm:pt modelId="{23139AFB-3D59-4A2D-B2EB-B20D3B5E9EBE}">
      <dgm:prSet/>
      <dgm:spPr/>
      <dgm:t>
        <a:bodyPr/>
        <a:lstStyle/>
        <a:p>
          <a:r>
            <a:rPr lang="en-US"/>
            <a:t>1 v 2</a:t>
          </a:r>
        </a:p>
      </dgm:t>
    </dgm:pt>
    <dgm:pt modelId="{E27810D3-BCB2-4509-94E0-6E5078EDB3C8}" type="parTrans" cxnId="{E8634C85-9E0B-4797-897A-C557D48162F7}">
      <dgm:prSet/>
      <dgm:spPr/>
      <dgm:t>
        <a:bodyPr/>
        <a:lstStyle/>
        <a:p>
          <a:endParaRPr lang="en-US"/>
        </a:p>
      </dgm:t>
    </dgm:pt>
    <dgm:pt modelId="{4E306DBF-B66C-434A-A740-E1850B140A86}" type="sibTrans" cxnId="{E8634C85-9E0B-4797-897A-C557D48162F7}">
      <dgm:prSet/>
      <dgm:spPr/>
      <dgm:t>
        <a:bodyPr/>
        <a:lstStyle/>
        <a:p>
          <a:endParaRPr lang="en-US"/>
        </a:p>
      </dgm:t>
    </dgm:pt>
    <dgm:pt modelId="{61B8093D-1944-4151-B574-35CF4F8CA288}">
      <dgm:prSet/>
      <dgm:spPr/>
      <dgm:t>
        <a:bodyPr/>
        <a:lstStyle/>
        <a:p>
          <a:r>
            <a:rPr lang="en-US"/>
            <a:t>1 v 3</a:t>
          </a:r>
        </a:p>
      </dgm:t>
    </dgm:pt>
    <dgm:pt modelId="{4A16A4EB-D28C-445B-82F3-78DB29854D47}" type="parTrans" cxnId="{8F35F16E-783A-4D9D-B0F7-BA4E5C9670DB}">
      <dgm:prSet/>
      <dgm:spPr/>
      <dgm:t>
        <a:bodyPr/>
        <a:lstStyle/>
        <a:p>
          <a:endParaRPr lang="en-US"/>
        </a:p>
      </dgm:t>
    </dgm:pt>
    <dgm:pt modelId="{8B5F1AEF-9E1D-4B75-8178-945CE0BFC7EA}" type="sibTrans" cxnId="{8F35F16E-783A-4D9D-B0F7-BA4E5C9670DB}">
      <dgm:prSet/>
      <dgm:spPr/>
      <dgm:t>
        <a:bodyPr/>
        <a:lstStyle/>
        <a:p>
          <a:endParaRPr lang="en-US"/>
        </a:p>
      </dgm:t>
    </dgm:pt>
    <dgm:pt modelId="{4155C3B7-5699-4F5E-B471-1B88AD35BF1F}">
      <dgm:prSet/>
      <dgm:spPr/>
      <dgm:t>
        <a:bodyPr/>
        <a:lstStyle/>
        <a:p>
          <a:r>
            <a:rPr lang="en-US"/>
            <a:t>1 v 4</a:t>
          </a:r>
        </a:p>
      </dgm:t>
    </dgm:pt>
    <dgm:pt modelId="{EE703FC3-5107-4C7D-8F82-76F60C5C7F70}" type="parTrans" cxnId="{5A0F6FBF-AD6D-415D-8CB5-D4CBB5F2E837}">
      <dgm:prSet/>
      <dgm:spPr/>
      <dgm:t>
        <a:bodyPr/>
        <a:lstStyle/>
        <a:p>
          <a:endParaRPr lang="en-US"/>
        </a:p>
      </dgm:t>
    </dgm:pt>
    <dgm:pt modelId="{D19D1C1C-A771-4AC1-AF42-CED56FEFA852}" type="sibTrans" cxnId="{5A0F6FBF-AD6D-415D-8CB5-D4CBB5F2E837}">
      <dgm:prSet/>
      <dgm:spPr/>
      <dgm:t>
        <a:bodyPr/>
        <a:lstStyle/>
        <a:p>
          <a:endParaRPr lang="en-US"/>
        </a:p>
      </dgm:t>
    </dgm:pt>
    <dgm:pt modelId="{0A88318A-3CF0-4733-93EE-36257570D17F}">
      <dgm:prSet/>
      <dgm:spPr/>
      <dgm:t>
        <a:bodyPr/>
        <a:lstStyle/>
        <a:p>
          <a:r>
            <a:rPr lang="en-US"/>
            <a:t>2 v 4</a:t>
          </a:r>
        </a:p>
      </dgm:t>
    </dgm:pt>
    <dgm:pt modelId="{7447FE83-A0BD-456C-ADD5-CEB8A2926C7B}" type="parTrans" cxnId="{9A3DB599-19C9-4AE3-9FAE-D75FA2EDE50B}">
      <dgm:prSet/>
      <dgm:spPr/>
      <dgm:t>
        <a:bodyPr/>
        <a:lstStyle/>
        <a:p>
          <a:endParaRPr lang="en-US"/>
        </a:p>
      </dgm:t>
    </dgm:pt>
    <dgm:pt modelId="{603F1D9F-357C-4008-9F34-3F6A2A8AC358}" type="sibTrans" cxnId="{9A3DB599-19C9-4AE3-9FAE-D75FA2EDE50B}">
      <dgm:prSet/>
      <dgm:spPr/>
      <dgm:t>
        <a:bodyPr/>
        <a:lstStyle/>
        <a:p>
          <a:endParaRPr lang="en-US"/>
        </a:p>
      </dgm:t>
    </dgm:pt>
    <dgm:pt modelId="{A84EE8E3-CD01-4692-8CE4-35D0E738AB68}">
      <dgm:prSet/>
      <dgm:spPr/>
      <dgm:t>
        <a:bodyPr/>
        <a:lstStyle/>
        <a:p>
          <a:r>
            <a:rPr lang="en-US"/>
            <a:t>2 v 3</a:t>
          </a:r>
        </a:p>
      </dgm:t>
    </dgm:pt>
    <dgm:pt modelId="{20D6CA2C-3F40-46AE-9FCF-29B969B392E8}" type="parTrans" cxnId="{3E29D1A9-FC2D-4288-86F7-89655268910D}">
      <dgm:prSet/>
      <dgm:spPr/>
      <dgm:t>
        <a:bodyPr/>
        <a:lstStyle/>
        <a:p>
          <a:endParaRPr lang="en-US"/>
        </a:p>
      </dgm:t>
    </dgm:pt>
    <dgm:pt modelId="{27EB2299-9488-4388-BF19-FB7BD5950188}" type="sibTrans" cxnId="{3E29D1A9-FC2D-4288-86F7-89655268910D}">
      <dgm:prSet/>
      <dgm:spPr/>
      <dgm:t>
        <a:bodyPr/>
        <a:lstStyle/>
        <a:p>
          <a:endParaRPr lang="en-US"/>
        </a:p>
      </dgm:t>
    </dgm:pt>
    <dgm:pt modelId="{2C6033E1-29FC-4D61-B259-9D921581C0E2}">
      <dgm:prSet/>
      <dgm:spPr/>
      <dgm:t>
        <a:bodyPr/>
        <a:lstStyle/>
        <a:p>
          <a:r>
            <a:rPr lang="en-US"/>
            <a:t>3 v 4</a:t>
          </a:r>
        </a:p>
      </dgm:t>
    </dgm:pt>
    <dgm:pt modelId="{823D4373-66AB-4691-BC65-ED14A5531163}" type="parTrans" cxnId="{2DC4D23A-841F-4B28-AF7E-CC007F733F9B}">
      <dgm:prSet/>
      <dgm:spPr/>
      <dgm:t>
        <a:bodyPr/>
        <a:lstStyle/>
        <a:p>
          <a:endParaRPr lang="en-US"/>
        </a:p>
      </dgm:t>
    </dgm:pt>
    <dgm:pt modelId="{1814A9C4-D70E-4B9E-96C1-928F6F47E724}" type="sibTrans" cxnId="{2DC4D23A-841F-4B28-AF7E-CC007F733F9B}">
      <dgm:prSet/>
      <dgm:spPr/>
      <dgm:t>
        <a:bodyPr/>
        <a:lstStyle/>
        <a:p>
          <a:endParaRPr lang="en-US"/>
        </a:p>
      </dgm:t>
    </dgm:pt>
    <dgm:pt modelId="{0CF78BAB-9919-439D-8357-F5409BED7A32}">
      <dgm:prSet/>
      <dgm:spPr/>
      <dgm:t>
        <a:bodyPr/>
        <a:lstStyle/>
        <a:p>
          <a:r>
            <a:rPr lang="en-US" dirty="0"/>
            <a:t>But, the software selects only </a:t>
          </a:r>
          <a:r>
            <a:rPr lang="en-US" b="1" dirty="0"/>
            <a:t>one class </a:t>
          </a:r>
          <a:r>
            <a:rPr lang="en-US" dirty="0"/>
            <a:t>for comparison (class 1)</a:t>
          </a:r>
        </a:p>
      </dgm:t>
    </dgm:pt>
    <dgm:pt modelId="{808BD45D-65E7-495F-9679-0C50EEA3A33F}" type="parTrans" cxnId="{9B748210-FA94-4FA8-B7FE-6D5BF535E738}">
      <dgm:prSet/>
      <dgm:spPr/>
      <dgm:t>
        <a:bodyPr/>
        <a:lstStyle/>
        <a:p>
          <a:endParaRPr lang="en-US"/>
        </a:p>
      </dgm:t>
    </dgm:pt>
    <dgm:pt modelId="{C112D2FF-C565-4B93-A78D-BE39A624D0D4}" type="sibTrans" cxnId="{9B748210-FA94-4FA8-B7FE-6D5BF535E738}">
      <dgm:prSet/>
      <dgm:spPr/>
      <dgm:t>
        <a:bodyPr/>
        <a:lstStyle/>
        <a:p>
          <a:endParaRPr lang="en-US"/>
        </a:p>
      </dgm:t>
    </dgm:pt>
    <dgm:pt modelId="{37089651-32A4-401F-B4A4-F90CCC88CAF6}">
      <dgm:prSet/>
      <dgm:spPr/>
      <dgm:t>
        <a:bodyPr/>
        <a:lstStyle/>
        <a:p>
          <a:r>
            <a:rPr lang="en-US"/>
            <a:t>What do you expect</a:t>
          </a:r>
        </a:p>
      </dgm:t>
    </dgm:pt>
    <dgm:pt modelId="{63D71F9F-DF5F-4192-A455-D0DE5F22B5B7}" type="parTrans" cxnId="{87C809D5-379B-4C03-9B44-F530A153DAAA}">
      <dgm:prSet/>
      <dgm:spPr/>
      <dgm:t>
        <a:bodyPr/>
        <a:lstStyle/>
        <a:p>
          <a:endParaRPr lang="en-US"/>
        </a:p>
      </dgm:t>
    </dgm:pt>
    <dgm:pt modelId="{7030D03B-EF53-4576-8AD1-0DEB1A576393}" type="sibTrans" cxnId="{87C809D5-379B-4C03-9B44-F530A153DAAA}">
      <dgm:prSet/>
      <dgm:spPr/>
      <dgm:t>
        <a:bodyPr/>
        <a:lstStyle/>
        <a:p>
          <a:endParaRPr lang="en-US"/>
        </a:p>
      </dgm:t>
    </dgm:pt>
    <dgm:pt modelId="{6C9942F5-B275-4F9E-9F87-A88667ACBDA6}">
      <dgm:prSet/>
      <dgm:spPr/>
      <dgm:t>
        <a:bodyPr/>
        <a:lstStyle/>
        <a:p>
          <a:r>
            <a:rPr lang="en-US"/>
            <a:t>Recall we have high, low, direct and indirect…</a:t>
          </a:r>
        </a:p>
      </dgm:t>
    </dgm:pt>
    <dgm:pt modelId="{C10FD988-FB8C-4185-A3B4-EB5AE3902CFB}" type="parTrans" cxnId="{1FE23C6E-3FFD-469F-AE3E-E66AB99F02FF}">
      <dgm:prSet/>
      <dgm:spPr/>
      <dgm:t>
        <a:bodyPr/>
        <a:lstStyle/>
        <a:p>
          <a:endParaRPr lang="en-US"/>
        </a:p>
      </dgm:t>
    </dgm:pt>
    <dgm:pt modelId="{110EB03D-9661-4518-97F3-0830CB5DDAFB}" type="sibTrans" cxnId="{1FE23C6E-3FFD-469F-AE3E-E66AB99F02FF}">
      <dgm:prSet/>
      <dgm:spPr/>
      <dgm:t>
        <a:bodyPr/>
        <a:lstStyle/>
        <a:p>
          <a:endParaRPr lang="en-US"/>
        </a:p>
      </dgm:t>
    </dgm:pt>
    <dgm:pt modelId="{6FEFF297-06A3-497D-8721-6BBB489224B1}" type="pres">
      <dgm:prSet presAssocID="{E1D6C319-C4ED-42E1-BCDC-61CBB6BD4A86}" presName="linear" presStyleCnt="0">
        <dgm:presLayoutVars>
          <dgm:animLvl val="lvl"/>
          <dgm:resizeHandles val="exact"/>
        </dgm:presLayoutVars>
      </dgm:prSet>
      <dgm:spPr/>
    </dgm:pt>
    <dgm:pt modelId="{56B72B15-730F-48CA-BF74-B2AF12A7F763}" type="pres">
      <dgm:prSet presAssocID="{F93F7B7E-3FEE-4311-B31D-227C0FEE2F27}" presName="parentText" presStyleLbl="node1" presStyleIdx="0" presStyleCnt="2">
        <dgm:presLayoutVars>
          <dgm:chMax val="0"/>
          <dgm:bulletEnabled val="1"/>
        </dgm:presLayoutVars>
      </dgm:prSet>
      <dgm:spPr/>
    </dgm:pt>
    <dgm:pt modelId="{720D4976-2294-4DDF-9E33-8A7AE877F28D}" type="pres">
      <dgm:prSet presAssocID="{F93F7B7E-3FEE-4311-B31D-227C0FEE2F27}" presName="childText" presStyleLbl="revTx" presStyleIdx="0" presStyleCnt="2">
        <dgm:presLayoutVars>
          <dgm:bulletEnabled val="1"/>
        </dgm:presLayoutVars>
      </dgm:prSet>
      <dgm:spPr/>
    </dgm:pt>
    <dgm:pt modelId="{D401A2CC-5A9B-4C4E-AAB3-645DC3A43E4E}" type="pres">
      <dgm:prSet presAssocID="{37089651-32A4-401F-B4A4-F90CCC88CAF6}" presName="parentText" presStyleLbl="node1" presStyleIdx="1" presStyleCnt="2">
        <dgm:presLayoutVars>
          <dgm:chMax val="0"/>
          <dgm:bulletEnabled val="1"/>
        </dgm:presLayoutVars>
      </dgm:prSet>
      <dgm:spPr/>
    </dgm:pt>
    <dgm:pt modelId="{1C4072D4-5E7F-4575-A9A0-793A3DDF595C}" type="pres">
      <dgm:prSet presAssocID="{37089651-32A4-401F-B4A4-F90CCC88CAF6}" presName="childText" presStyleLbl="revTx" presStyleIdx="1" presStyleCnt="2">
        <dgm:presLayoutVars>
          <dgm:bulletEnabled val="1"/>
        </dgm:presLayoutVars>
      </dgm:prSet>
      <dgm:spPr/>
    </dgm:pt>
  </dgm:ptLst>
  <dgm:cxnLst>
    <dgm:cxn modelId="{9B748210-FA94-4FA8-B7FE-6D5BF535E738}" srcId="{F93F7B7E-3FEE-4311-B31D-227C0FEE2F27}" destId="{0CF78BAB-9919-439D-8357-F5409BED7A32}" srcOrd="1" destOrd="0" parTransId="{808BD45D-65E7-495F-9679-0C50EEA3A33F}" sibTransId="{C112D2FF-C565-4B93-A78D-BE39A624D0D4}"/>
    <dgm:cxn modelId="{E18D3F11-1C81-43CE-A928-E1BD3C8C7707}" type="presOf" srcId="{0CF78BAB-9919-439D-8357-F5409BED7A32}" destId="{720D4976-2294-4DDF-9E33-8A7AE877F28D}" srcOrd="0" destOrd="7" presId="urn:microsoft.com/office/officeart/2005/8/layout/vList2"/>
    <dgm:cxn modelId="{0AB09E29-24CD-49CB-AD1C-37759D19EE61}" type="presOf" srcId="{F93F7B7E-3FEE-4311-B31D-227C0FEE2F27}" destId="{56B72B15-730F-48CA-BF74-B2AF12A7F763}" srcOrd="0" destOrd="0" presId="urn:microsoft.com/office/officeart/2005/8/layout/vList2"/>
    <dgm:cxn modelId="{6127812D-6970-437D-B582-7C4A7B57725B}" srcId="{F93F7B7E-3FEE-4311-B31D-227C0FEE2F27}" destId="{8665DB63-FBB0-4136-A8D6-D2D22615C8BF}" srcOrd="0" destOrd="0" parTransId="{E664A80D-BD2C-4333-B78C-60C443045ACD}" sibTransId="{F4B3A83B-ED8A-42B2-8851-E1A23A2520EC}"/>
    <dgm:cxn modelId="{2DC4D23A-841F-4B28-AF7E-CC007F733F9B}" srcId="{8665DB63-FBB0-4136-A8D6-D2D22615C8BF}" destId="{2C6033E1-29FC-4D61-B259-9D921581C0E2}" srcOrd="5" destOrd="0" parTransId="{823D4373-66AB-4691-BC65-ED14A5531163}" sibTransId="{1814A9C4-D70E-4B9E-96C1-928F6F47E724}"/>
    <dgm:cxn modelId="{D69BFC69-9FD0-47AB-ADE3-AF3B5D70EB2E}" type="presOf" srcId="{4155C3B7-5699-4F5E-B471-1B88AD35BF1F}" destId="{720D4976-2294-4DDF-9E33-8A7AE877F28D}" srcOrd="0" destOrd="3" presId="urn:microsoft.com/office/officeart/2005/8/layout/vList2"/>
    <dgm:cxn modelId="{1FE23C6E-3FFD-469F-AE3E-E66AB99F02FF}" srcId="{37089651-32A4-401F-B4A4-F90CCC88CAF6}" destId="{6C9942F5-B275-4F9E-9F87-A88667ACBDA6}" srcOrd="0" destOrd="0" parTransId="{C10FD988-FB8C-4185-A3B4-EB5AE3902CFB}" sibTransId="{110EB03D-9661-4518-97F3-0830CB5DDAFB}"/>
    <dgm:cxn modelId="{ACF3456E-B1E9-445D-BE07-7D1668C79A84}" type="presOf" srcId="{8665DB63-FBB0-4136-A8D6-D2D22615C8BF}" destId="{720D4976-2294-4DDF-9E33-8A7AE877F28D}" srcOrd="0" destOrd="0" presId="urn:microsoft.com/office/officeart/2005/8/layout/vList2"/>
    <dgm:cxn modelId="{8F35F16E-783A-4D9D-B0F7-BA4E5C9670DB}" srcId="{8665DB63-FBB0-4136-A8D6-D2D22615C8BF}" destId="{61B8093D-1944-4151-B574-35CF4F8CA288}" srcOrd="1" destOrd="0" parTransId="{4A16A4EB-D28C-445B-82F3-78DB29854D47}" sibTransId="{8B5F1AEF-9E1D-4B75-8178-945CE0BFC7EA}"/>
    <dgm:cxn modelId="{5DD6374F-654C-4D44-B110-26E2A6A03863}" type="presOf" srcId="{E1D6C319-C4ED-42E1-BCDC-61CBB6BD4A86}" destId="{6FEFF297-06A3-497D-8721-6BBB489224B1}" srcOrd="0" destOrd="0" presId="urn:microsoft.com/office/officeart/2005/8/layout/vList2"/>
    <dgm:cxn modelId="{E8634C85-9E0B-4797-897A-C557D48162F7}" srcId="{8665DB63-FBB0-4136-A8D6-D2D22615C8BF}" destId="{23139AFB-3D59-4A2D-B2EB-B20D3B5E9EBE}" srcOrd="0" destOrd="0" parTransId="{E27810D3-BCB2-4509-94E0-6E5078EDB3C8}" sibTransId="{4E306DBF-B66C-434A-A740-E1850B140A86}"/>
    <dgm:cxn modelId="{9A3DB599-19C9-4AE3-9FAE-D75FA2EDE50B}" srcId="{8665DB63-FBB0-4136-A8D6-D2D22615C8BF}" destId="{0A88318A-3CF0-4733-93EE-36257570D17F}" srcOrd="3" destOrd="0" parTransId="{7447FE83-A0BD-456C-ADD5-CEB8A2926C7B}" sibTransId="{603F1D9F-357C-4008-9F34-3F6A2A8AC358}"/>
    <dgm:cxn modelId="{4C4585A6-30E7-43F3-9F81-AE3EE492DF72}" type="presOf" srcId="{A84EE8E3-CD01-4692-8CE4-35D0E738AB68}" destId="{720D4976-2294-4DDF-9E33-8A7AE877F28D}" srcOrd="0" destOrd="5" presId="urn:microsoft.com/office/officeart/2005/8/layout/vList2"/>
    <dgm:cxn modelId="{CD6B56A7-CCD3-4172-8A8A-71FF81F21F67}" type="presOf" srcId="{61B8093D-1944-4151-B574-35CF4F8CA288}" destId="{720D4976-2294-4DDF-9E33-8A7AE877F28D}" srcOrd="0" destOrd="2" presId="urn:microsoft.com/office/officeart/2005/8/layout/vList2"/>
    <dgm:cxn modelId="{3E29D1A9-FC2D-4288-86F7-89655268910D}" srcId="{8665DB63-FBB0-4136-A8D6-D2D22615C8BF}" destId="{A84EE8E3-CD01-4692-8CE4-35D0E738AB68}" srcOrd="4" destOrd="0" parTransId="{20D6CA2C-3F40-46AE-9FCF-29B969B392E8}" sibTransId="{27EB2299-9488-4388-BF19-FB7BD5950188}"/>
    <dgm:cxn modelId="{D14C4EB6-638C-43EC-8056-B4AE4CE9887A}" srcId="{E1D6C319-C4ED-42E1-BCDC-61CBB6BD4A86}" destId="{F93F7B7E-3FEE-4311-B31D-227C0FEE2F27}" srcOrd="0" destOrd="0" parTransId="{1243EE16-EF19-4F32-A86C-93FEAC8B68F4}" sibTransId="{74085C74-2B5E-4585-846E-193681259745}"/>
    <dgm:cxn modelId="{254829BC-93A2-4C2E-A8CD-C6DBE4469532}" type="presOf" srcId="{23139AFB-3D59-4A2D-B2EB-B20D3B5E9EBE}" destId="{720D4976-2294-4DDF-9E33-8A7AE877F28D}" srcOrd="0" destOrd="1" presId="urn:microsoft.com/office/officeart/2005/8/layout/vList2"/>
    <dgm:cxn modelId="{98500ABD-E7C7-42C4-961F-D35296C78812}" type="presOf" srcId="{2C6033E1-29FC-4D61-B259-9D921581C0E2}" destId="{720D4976-2294-4DDF-9E33-8A7AE877F28D}" srcOrd="0" destOrd="6" presId="urn:microsoft.com/office/officeart/2005/8/layout/vList2"/>
    <dgm:cxn modelId="{5A0F6FBF-AD6D-415D-8CB5-D4CBB5F2E837}" srcId="{8665DB63-FBB0-4136-A8D6-D2D22615C8BF}" destId="{4155C3B7-5699-4F5E-B471-1B88AD35BF1F}" srcOrd="2" destOrd="0" parTransId="{EE703FC3-5107-4C7D-8F82-76F60C5C7F70}" sibTransId="{D19D1C1C-A771-4AC1-AF42-CED56FEFA852}"/>
    <dgm:cxn modelId="{0B165CC5-CF55-47CE-8A4C-F88C69945274}" type="presOf" srcId="{37089651-32A4-401F-B4A4-F90CCC88CAF6}" destId="{D401A2CC-5A9B-4C4E-AAB3-645DC3A43E4E}" srcOrd="0" destOrd="0" presId="urn:microsoft.com/office/officeart/2005/8/layout/vList2"/>
    <dgm:cxn modelId="{87C809D5-379B-4C03-9B44-F530A153DAAA}" srcId="{E1D6C319-C4ED-42E1-BCDC-61CBB6BD4A86}" destId="{37089651-32A4-401F-B4A4-F90CCC88CAF6}" srcOrd="1" destOrd="0" parTransId="{63D71F9F-DF5F-4192-A455-D0DE5F22B5B7}" sibTransId="{7030D03B-EF53-4576-8AD1-0DEB1A576393}"/>
    <dgm:cxn modelId="{1BAB76EA-8D5F-403B-B134-CE9976CA27A9}" type="presOf" srcId="{0A88318A-3CF0-4733-93EE-36257570D17F}" destId="{720D4976-2294-4DDF-9E33-8A7AE877F28D}" srcOrd="0" destOrd="4" presId="urn:microsoft.com/office/officeart/2005/8/layout/vList2"/>
    <dgm:cxn modelId="{2DF5A8F6-E297-48AF-8132-B32D9F8902C5}" type="presOf" srcId="{6C9942F5-B275-4F9E-9F87-A88667ACBDA6}" destId="{1C4072D4-5E7F-4575-A9A0-793A3DDF595C}" srcOrd="0" destOrd="0" presId="urn:microsoft.com/office/officeart/2005/8/layout/vList2"/>
    <dgm:cxn modelId="{59A65611-9419-4DAA-BE05-A70F5BEAD95D}" type="presParOf" srcId="{6FEFF297-06A3-497D-8721-6BBB489224B1}" destId="{56B72B15-730F-48CA-BF74-B2AF12A7F763}" srcOrd="0" destOrd="0" presId="urn:microsoft.com/office/officeart/2005/8/layout/vList2"/>
    <dgm:cxn modelId="{77049285-421A-47BE-A2A7-A32D65D51AD9}" type="presParOf" srcId="{6FEFF297-06A3-497D-8721-6BBB489224B1}" destId="{720D4976-2294-4DDF-9E33-8A7AE877F28D}" srcOrd="1" destOrd="0" presId="urn:microsoft.com/office/officeart/2005/8/layout/vList2"/>
    <dgm:cxn modelId="{A87045AD-7B01-4FEA-AD9C-357D662D13D6}" type="presParOf" srcId="{6FEFF297-06A3-497D-8721-6BBB489224B1}" destId="{D401A2CC-5A9B-4C4E-AAB3-645DC3A43E4E}" srcOrd="2" destOrd="0" presId="urn:microsoft.com/office/officeart/2005/8/layout/vList2"/>
    <dgm:cxn modelId="{F835E4F7-F3F6-40AD-9C9B-81D557D4A3D0}" type="presParOf" srcId="{6FEFF297-06A3-497D-8721-6BBB489224B1}" destId="{1C4072D4-5E7F-4575-A9A0-793A3DDF595C}" srcOrd="3"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D5CE9AA-FFD9-4CD8-8E4E-50079AA263C4}" type="doc">
      <dgm:prSet loTypeId="urn:microsoft.com/office/officeart/2009/layout/CirclePictureHierarchy" loCatId="relationship" qsTypeId="urn:microsoft.com/office/officeart/2005/8/quickstyle/3d2" qsCatId="3D" csTypeId="urn:microsoft.com/office/officeart/2005/8/colors/accent0_2" csCatId="mainScheme" phldr="1"/>
      <dgm:spPr/>
      <dgm:t>
        <a:bodyPr/>
        <a:lstStyle/>
        <a:p>
          <a:endParaRPr lang="en-US"/>
        </a:p>
      </dgm:t>
    </dgm:pt>
    <dgm:pt modelId="{6366131E-00EA-4346-A665-253B6F31AF5E}">
      <dgm:prSet phldrT="[Text]"/>
      <dgm:spPr/>
      <dgm:t>
        <a:bodyPr/>
        <a:lstStyle/>
        <a:p>
          <a:r>
            <a:rPr lang="en-US" dirty="0"/>
            <a:t>Relational/Family (e.g., Parental Support</a:t>
          </a:r>
        </a:p>
      </dgm:t>
    </dgm:pt>
    <dgm:pt modelId="{81449373-4235-4504-A987-C752F9D1BD7D}" type="parTrans" cxnId="{FB111631-B7B9-4C9B-9DBE-128106A943D6}">
      <dgm:prSet/>
      <dgm:spPr/>
      <dgm:t>
        <a:bodyPr/>
        <a:lstStyle/>
        <a:p>
          <a:endParaRPr lang="en-US"/>
        </a:p>
      </dgm:t>
    </dgm:pt>
    <dgm:pt modelId="{9F5418F3-CECE-4D92-9D13-30CCC0083591}" type="sibTrans" cxnId="{FB111631-B7B9-4C9B-9DBE-128106A943D6}">
      <dgm:prSet/>
      <dgm:spPr/>
      <dgm:t>
        <a:bodyPr/>
        <a:lstStyle/>
        <a:p>
          <a:endParaRPr lang="en-US"/>
        </a:p>
      </dgm:t>
    </dgm:pt>
    <dgm:pt modelId="{42C9DA7D-EDC5-4EA0-BAAB-9ED1D5C5EFE0}">
      <dgm:prSet phldrT="[Text]"/>
      <dgm:spPr/>
      <dgm:t>
        <a:bodyPr/>
        <a:lstStyle/>
        <a:p>
          <a:r>
            <a:rPr lang="en-US" dirty="0"/>
            <a:t>Individual (e.g., Age, Gender)</a:t>
          </a:r>
        </a:p>
      </dgm:t>
    </dgm:pt>
    <dgm:pt modelId="{DC832576-4C18-4C03-AED9-0D90EA10239B}" type="parTrans" cxnId="{E63C6266-D686-4B48-B038-C77D644DE7D0}">
      <dgm:prSet/>
      <dgm:spPr/>
      <dgm:t>
        <a:bodyPr/>
        <a:lstStyle/>
        <a:p>
          <a:endParaRPr lang="en-US"/>
        </a:p>
      </dgm:t>
    </dgm:pt>
    <dgm:pt modelId="{6CCD8540-BB12-4752-B17C-F58D3125C0D2}" type="sibTrans" cxnId="{E63C6266-D686-4B48-B038-C77D644DE7D0}">
      <dgm:prSet/>
      <dgm:spPr/>
      <dgm:t>
        <a:bodyPr/>
        <a:lstStyle/>
        <a:p>
          <a:endParaRPr lang="en-US"/>
        </a:p>
      </dgm:t>
    </dgm:pt>
    <dgm:pt modelId="{8AF7A7B4-B8E2-4A6B-B8F1-E30A72AD37B4}">
      <dgm:prSet phldrT="[Text]"/>
      <dgm:spPr/>
      <dgm:t>
        <a:bodyPr/>
        <a:lstStyle/>
        <a:p>
          <a:r>
            <a:rPr lang="en-US" dirty="0"/>
            <a:t>Society</a:t>
          </a:r>
        </a:p>
      </dgm:t>
    </dgm:pt>
    <dgm:pt modelId="{EAE67454-67B6-4CA4-811A-F53D25363D9E}" type="sibTrans" cxnId="{94E2DCBF-3C3C-4441-B9D1-8EE2F9EDEBFC}">
      <dgm:prSet/>
      <dgm:spPr/>
      <dgm:t>
        <a:bodyPr/>
        <a:lstStyle/>
        <a:p>
          <a:endParaRPr lang="en-US"/>
        </a:p>
      </dgm:t>
    </dgm:pt>
    <dgm:pt modelId="{2654C02D-2D32-4607-B1E7-8874FE12C8CB}" type="parTrans" cxnId="{94E2DCBF-3C3C-4441-B9D1-8EE2F9EDEBFC}">
      <dgm:prSet/>
      <dgm:spPr/>
      <dgm:t>
        <a:bodyPr/>
        <a:lstStyle/>
        <a:p>
          <a:endParaRPr lang="en-US"/>
        </a:p>
      </dgm:t>
    </dgm:pt>
    <dgm:pt modelId="{2792A273-C149-4544-B401-95FA9AD44F61}">
      <dgm:prSet phldrT="[Text]"/>
      <dgm:spPr/>
      <dgm:t>
        <a:bodyPr/>
        <a:lstStyle/>
        <a:p>
          <a:r>
            <a:rPr lang="en-US" dirty="0"/>
            <a:t>Community (e.g., Neighborhood Resources)</a:t>
          </a:r>
        </a:p>
      </dgm:t>
    </dgm:pt>
    <dgm:pt modelId="{A1A4DAAA-0BCE-914B-8B3A-8574F53CE60E}" type="parTrans" cxnId="{EAA04ED8-6865-1847-80B1-7022AB730F66}">
      <dgm:prSet/>
      <dgm:spPr/>
      <dgm:t>
        <a:bodyPr/>
        <a:lstStyle/>
        <a:p>
          <a:endParaRPr lang="en-US"/>
        </a:p>
      </dgm:t>
    </dgm:pt>
    <dgm:pt modelId="{B0FCBF2F-1FFD-7642-BFB7-76F9C695EFBD}" type="sibTrans" cxnId="{EAA04ED8-6865-1847-80B1-7022AB730F66}">
      <dgm:prSet/>
      <dgm:spPr/>
      <dgm:t>
        <a:bodyPr/>
        <a:lstStyle/>
        <a:p>
          <a:endParaRPr lang="en-US"/>
        </a:p>
      </dgm:t>
    </dgm:pt>
    <dgm:pt modelId="{4055F6AF-BFEA-D34C-9122-6FF8E82FAC30}" type="pres">
      <dgm:prSet presAssocID="{9D5CE9AA-FFD9-4CD8-8E4E-50079AA263C4}" presName="hierChild1" presStyleCnt="0">
        <dgm:presLayoutVars>
          <dgm:chPref val="1"/>
          <dgm:dir/>
          <dgm:animOne val="branch"/>
          <dgm:animLvl val="lvl"/>
          <dgm:resizeHandles/>
        </dgm:presLayoutVars>
      </dgm:prSet>
      <dgm:spPr/>
    </dgm:pt>
    <dgm:pt modelId="{D901D4AA-787E-CE4C-A025-A3246F3FC1E2}" type="pres">
      <dgm:prSet presAssocID="{8AF7A7B4-B8E2-4A6B-B8F1-E30A72AD37B4}" presName="hierRoot1" presStyleCnt="0"/>
      <dgm:spPr/>
    </dgm:pt>
    <dgm:pt modelId="{58E5CC24-7754-534D-89F6-6DF12237B58D}" type="pres">
      <dgm:prSet presAssocID="{8AF7A7B4-B8E2-4A6B-B8F1-E30A72AD37B4}" presName="composite" presStyleCnt="0"/>
      <dgm:spPr/>
    </dgm:pt>
    <dgm:pt modelId="{28A009A7-2540-B041-9969-6E78DC4CB55F}" type="pres">
      <dgm:prSet presAssocID="{8AF7A7B4-B8E2-4A6B-B8F1-E30A72AD37B4}" presName="image" presStyleLbl="node0" presStyleIdx="0" presStyleCnt="1"/>
      <dgm:spPr>
        <a:blipFill>
          <a:blip xmlns:r="http://schemas.openxmlformats.org/officeDocument/2006/relationships" r:embed="rId1">
            <a:extLst>
              <a:ext uri="{28A0092B-C50C-407E-A947-70E740481C1C}">
                <a14:useLocalDpi xmlns:a14="http://schemas.microsoft.com/office/drawing/2010/main" val="0"/>
              </a:ext>
            </a:extLst>
          </a:blip>
          <a:srcRect/>
          <a:stretch>
            <a:fillRect l="-39000" r="-39000"/>
          </a:stretch>
        </a:blipFill>
      </dgm:spPr>
    </dgm:pt>
    <dgm:pt modelId="{F3E6397B-5C93-2940-8F42-6F5BB925930C}" type="pres">
      <dgm:prSet presAssocID="{8AF7A7B4-B8E2-4A6B-B8F1-E30A72AD37B4}" presName="text" presStyleLbl="revTx" presStyleIdx="0" presStyleCnt="4">
        <dgm:presLayoutVars>
          <dgm:chPref val="3"/>
        </dgm:presLayoutVars>
      </dgm:prSet>
      <dgm:spPr/>
    </dgm:pt>
    <dgm:pt modelId="{39AF2E31-F7C0-3F49-9245-135D57A726E1}" type="pres">
      <dgm:prSet presAssocID="{8AF7A7B4-B8E2-4A6B-B8F1-E30A72AD37B4}" presName="hierChild2" presStyleCnt="0"/>
      <dgm:spPr/>
    </dgm:pt>
    <dgm:pt modelId="{18AAC20C-DA99-0341-8C05-6EC2C513409E}" type="pres">
      <dgm:prSet presAssocID="{A1A4DAAA-0BCE-914B-8B3A-8574F53CE60E}" presName="Name10" presStyleLbl="parChTrans1D2" presStyleIdx="0" presStyleCnt="1"/>
      <dgm:spPr/>
    </dgm:pt>
    <dgm:pt modelId="{BC1FC4E4-D0D0-B048-ABE8-7FAEF3837E1D}" type="pres">
      <dgm:prSet presAssocID="{2792A273-C149-4544-B401-95FA9AD44F61}" presName="hierRoot2" presStyleCnt="0"/>
      <dgm:spPr/>
    </dgm:pt>
    <dgm:pt modelId="{897E5147-9A6B-2649-B33E-432C722F463D}" type="pres">
      <dgm:prSet presAssocID="{2792A273-C149-4544-B401-95FA9AD44F61}" presName="composite2" presStyleCnt="0"/>
      <dgm:spPr/>
    </dgm:pt>
    <dgm:pt modelId="{0623379D-F610-0C4D-8306-D242A11EBBC0}" type="pres">
      <dgm:prSet presAssocID="{2792A273-C149-4544-B401-95FA9AD44F61}" presName="image2" presStyleLbl="node2" presStyleIdx="0" presStyleCnt="1"/>
      <dgm:spPr>
        <a:blipFill>
          <a:blip xmlns:r="http://schemas.openxmlformats.org/officeDocument/2006/relationships" r:embed="rId2">
            <a:extLst>
              <a:ext uri="{28A0092B-C50C-407E-A947-70E740481C1C}">
                <a14:useLocalDpi xmlns:a14="http://schemas.microsoft.com/office/drawing/2010/main" val="0"/>
              </a:ext>
            </a:extLst>
          </a:blip>
          <a:srcRect/>
          <a:stretch>
            <a:fillRect l="-36000" r="-36000"/>
          </a:stretch>
        </a:blipFill>
      </dgm:spPr>
    </dgm:pt>
    <dgm:pt modelId="{E9FF8C30-863E-B44F-912B-0304C23FF75B}" type="pres">
      <dgm:prSet presAssocID="{2792A273-C149-4544-B401-95FA9AD44F61}" presName="text2" presStyleLbl="revTx" presStyleIdx="1" presStyleCnt="4">
        <dgm:presLayoutVars>
          <dgm:chPref val="3"/>
        </dgm:presLayoutVars>
      </dgm:prSet>
      <dgm:spPr/>
    </dgm:pt>
    <dgm:pt modelId="{4FC69B86-78A7-8248-8CC2-793532AA50F8}" type="pres">
      <dgm:prSet presAssocID="{2792A273-C149-4544-B401-95FA9AD44F61}" presName="hierChild3" presStyleCnt="0"/>
      <dgm:spPr/>
    </dgm:pt>
    <dgm:pt modelId="{D5B366EC-BFD5-EA46-B099-84329D82665F}" type="pres">
      <dgm:prSet presAssocID="{81449373-4235-4504-A987-C752F9D1BD7D}" presName="Name17" presStyleLbl="parChTrans1D3" presStyleIdx="0" presStyleCnt="1"/>
      <dgm:spPr/>
    </dgm:pt>
    <dgm:pt modelId="{D414F0A0-FAD8-5247-84F0-C922C66A6DE8}" type="pres">
      <dgm:prSet presAssocID="{6366131E-00EA-4346-A665-253B6F31AF5E}" presName="hierRoot3" presStyleCnt="0"/>
      <dgm:spPr/>
    </dgm:pt>
    <dgm:pt modelId="{6F01F29A-CB33-E246-98F8-80D83C70D7EF}" type="pres">
      <dgm:prSet presAssocID="{6366131E-00EA-4346-A665-253B6F31AF5E}" presName="composite3" presStyleCnt="0"/>
      <dgm:spPr/>
    </dgm:pt>
    <dgm:pt modelId="{AD6A9898-169E-C44B-8693-9DB17E8EFA6A}" type="pres">
      <dgm:prSet presAssocID="{6366131E-00EA-4346-A665-253B6F31AF5E}" presName="image3" presStyleLbl="node3" presStyleIdx="0" presStyleCnt="1"/>
      <dgm:spPr>
        <a:blipFill>
          <a:blip xmlns:r="http://schemas.openxmlformats.org/officeDocument/2006/relationships" r:embed="rId3"/>
          <a:srcRect/>
          <a:stretch>
            <a:fillRect l="-25000" r="-25000"/>
          </a:stretch>
        </a:blipFill>
      </dgm:spPr>
      <dgm:extLst>
        <a:ext uri="{E40237B7-FDA0-4F09-8148-C483321AD2D9}">
          <dgm14:cNvPr xmlns:dgm14="http://schemas.microsoft.com/office/drawing/2010/diagram" id="0" name="" descr="Portrait of two happy adults and one child"/>
        </a:ext>
      </dgm:extLst>
    </dgm:pt>
    <dgm:pt modelId="{1B1C5AFA-5F01-564F-BEBF-BC9CF77B9749}" type="pres">
      <dgm:prSet presAssocID="{6366131E-00EA-4346-A665-253B6F31AF5E}" presName="text3" presStyleLbl="revTx" presStyleIdx="2" presStyleCnt="4">
        <dgm:presLayoutVars>
          <dgm:chPref val="3"/>
        </dgm:presLayoutVars>
      </dgm:prSet>
      <dgm:spPr/>
    </dgm:pt>
    <dgm:pt modelId="{92A3F17C-0843-2B48-B8E3-AA6C6A949C94}" type="pres">
      <dgm:prSet presAssocID="{6366131E-00EA-4346-A665-253B6F31AF5E}" presName="hierChild4" presStyleCnt="0"/>
      <dgm:spPr/>
    </dgm:pt>
    <dgm:pt modelId="{EA251AC9-AD17-EE45-89ED-8E7A7DBD213D}" type="pres">
      <dgm:prSet presAssocID="{DC832576-4C18-4C03-AED9-0D90EA10239B}" presName="Name23" presStyleLbl="parChTrans1D4" presStyleIdx="0" presStyleCnt="1"/>
      <dgm:spPr/>
    </dgm:pt>
    <dgm:pt modelId="{879E0A45-E21D-854B-BD0E-A8B5C1653024}" type="pres">
      <dgm:prSet presAssocID="{42C9DA7D-EDC5-4EA0-BAAB-9ED1D5C5EFE0}" presName="hierRoot4" presStyleCnt="0"/>
      <dgm:spPr/>
    </dgm:pt>
    <dgm:pt modelId="{62DCA8A4-9B65-6242-95FE-24BF7F45EF07}" type="pres">
      <dgm:prSet presAssocID="{42C9DA7D-EDC5-4EA0-BAAB-9ED1D5C5EFE0}" presName="composite4" presStyleCnt="0"/>
      <dgm:spPr/>
    </dgm:pt>
    <dgm:pt modelId="{43044CFA-542D-3644-9D70-ED0BD4A415C1}" type="pres">
      <dgm:prSet presAssocID="{42C9DA7D-EDC5-4EA0-BAAB-9ED1D5C5EFE0}" presName="image4" presStyleLbl="node4" presStyleIdx="0" presStyleCnt="1"/>
      <dgm:spPr>
        <a:blipFill>
          <a:blip xmlns:r="http://schemas.openxmlformats.org/officeDocument/2006/relationships" r:embed="rId4"/>
          <a:srcRect/>
          <a:stretch>
            <a:fillRect l="-17000" r="-17000"/>
          </a:stretch>
        </a:blipFill>
      </dgm:spPr>
      <dgm:extLst>
        <a:ext uri="{E40237B7-FDA0-4F09-8148-C483321AD2D9}">
          <dgm14:cNvPr xmlns:dgm14="http://schemas.microsoft.com/office/drawing/2010/diagram" id="0" name="" descr="One in a crowd"/>
        </a:ext>
      </dgm:extLst>
    </dgm:pt>
    <dgm:pt modelId="{9943F8CE-1CF7-3847-8056-CBCAA79D4E27}" type="pres">
      <dgm:prSet presAssocID="{42C9DA7D-EDC5-4EA0-BAAB-9ED1D5C5EFE0}" presName="text4" presStyleLbl="revTx" presStyleIdx="3" presStyleCnt="4">
        <dgm:presLayoutVars>
          <dgm:chPref val="3"/>
        </dgm:presLayoutVars>
      </dgm:prSet>
      <dgm:spPr/>
    </dgm:pt>
    <dgm:pt modelId="{500A349D-2BC3-6A4A-801C-CAF81AD40281}" type="pres">
      <dgm:prSet presAssocID="{42C9DA7D-EDC5-4EA0-BAAB-9ED1D5C5EFE0}" presName="hierChild5" presStyleCnt="0"/>
      <dgm:spPr/>
    </dgm:pt>
  </dgm:ptLst>
  <dgm:cxnLst>
    <dgm:cxn modelId="{25D42C03-FE40-C94F-8FCA-C49EF9FC8EBD}" type="presOf" srcId="{42C9DA7D-EDC5-4EA0-BAAB-9ED1D5C5EFE0}" destId="{9943F8CE-1CF7-3847-8056-CBCAA79D4E27}" srcOrd="0" destOrd="0" presId="urn:microsoft.com/office/officeart/2009/layout/CirclePictureHierarchy"/>
    <dgm:cxn modelId="{EBB8AE06-A35B-0F43-9DA5-216898563A35}" type="presOf" srcId="{A1A4DAAA-0BCE-914B-8B3A-8574F53CE60E}" destId="{18AAC20C-DA99-0341-8C05-6EC2C513409E}" srcOrd="0" destOrd="0" presId="urn:microsoft.com/office/officeart/2009/layout/CirclePictureHierarchy"/>
    <dgm:cxn modelId="{4B8B3130-13C9-0449-97EB-A6FD1239B618}" type="presOf" srcId="{2792A273-C149-4544-B401-95FA9AD44F61}" destId="{E9FF8C30-863E-B44F-912B-0304C23FF75B}" srcOrd="0" destOrd="0" presId="urn:microsoft.com/office/officeart/2009/layout/CirclePictureHierarchy"/>
    <dgm:cxn modelId="{FB111631-B7B9-4C9B-9DBE-128106A943D6}" srcId="{2792A273-C149-4544-B401-95FA9AD44F61}" destId="{6366131E-00EA-4346-A665-253B6F31AF5E}" srcOrd="0" destOrd="0" parTransId="{81449373-4235-4504-A987-C752F9D1BD7D}" sibTransId="{9F5418F3-CECE-4D92-9D13-30CCC0083591}"/>
    <dgm:cxn modelId="{E63C6266-D686-4B48-B038-C77D644DE7D0}" srcId="{6366131E-00EA-4346-A665-253B6F31AF5E}" destId="{42C9DA7D-EDC5-4EA0-BAAB-9ED1D5C5EFE0}" srcOrd="0" destOrd="0" parTransId="{DC832576-4C18-4C03-AED9-0D90EA10239B}" sibTransId="{6CCD8540-BB12-4752-B17C-F58D3125C0D2}"/>
    <dgm:cxn modelId="{379D3B49-CDAC-C843-81E7-29EADACA3C9E}" type="presOf" srcId="{6366131E-00EA-4346-A665-253B6F31AF5E}" destId="{1B1C5AFA-5F01-564F-BEBF-BC9CF77B9749}" srcOrd="0" destOrd="0" presId="urn:microsoft.com/office/officeart/2009/layout/CirclePictureHierarchy"/>
    <dgm:cxn modelId="{75D1778D-2D7F-6241-8ED4-FE111E3EFF26}" type="presOf" srcId="{DC832576-4C18-4C03-AED9-0D90EA10239B}" destId="{EA251AC9-AD17-EE45-89ED-8E7A7DBD213D}" srcOrd="0" destOrd="0" presId="urn:microsoft.com/office/officeart/2009/layout/CirclePictureHierarchy"/>
    <dgm:cxn modelId="{6B2B5BA2-1316-7248-BE9E-9E52E3FCA9D9}" type="presOf" srcId="{81449373-4235-4504-A987-C752F9D1BD7D}" destId="{D5B366EC-BFD5-EA46-B099-84329D82665F}" srcOrd="0" destOrd="0" presId="urn:microsoft.com/office/officeart/2009/layout/CirclePictureHierarchy"/>
    <dgm:cxn modelId="{7C3B6DAC-B50E-3A46-A8BB-791715ED3769}" type="presOf" srcId="{9D5CE9AA-FFD9-4CD8-8E4E-50079AA263C4}" destId="{4055F6AF-BFEA-D34C-9122-6FF8E82FAC30}" srcOrd="0" destOrd="0" presId="urn:microsoft.com/office/officeart/2009/layout/CirclePictureHierarchy"/>
    <dgm:cxn modelId="{94E2DCBF-3C3C-4441-B9D1-8EE2F9EDEBFC}" srcId="{9D5CE9AA-FFD9-4CD8-8E4E-50079AA263C4}" destId="{8AF7A7B4-B8E2-4A6B-B8F1-E30A72AD37B4}" srcOrd="0" destOrd="0" parTransId="{2654C02D-2D32-4607-B1E7-8874FE12C8CB}" sibTransId="{EAE67454-67B6-4CA4-811A-F53D25363D9E}"/>
    <dgm:cxn modelId="{EAA04ED8-6865-1847-80B1-7022AB730F66}" srcId="{8AF7A7B4-B8E2-4A6B-B8F1-E30A72AD37B4}" destId="{2792A273-C149-4544-B401-95FA9AD44F61}" srcOrd="0" destOrd="0" parTransId="{A1A4DAAA-0BCE-914B-8B3A-8574F53CE60E}" sibTransId="{B0FCBF2F-1FFD-7642-BFB7-76F9C695EFBD}"/>
    <dgm:cxn modelId="{6C13C7E4-3C6B-A146-8F79-F00D851B55E9}" type="presOf" srcId="{8AF7A7B4-B8E2-4A6B-B8F1-E30A72AD37B4}" destId="{F3E6397B-5C93-2940-8F42-6F5BB925930C}" srcOrd="0" destOrd="0" presId="urn:microsoft.com/office/officeart/2009/layout/CirclePictureHierarchy"/>
    <dgm:cxn modelId="{65857A33-FB1F-734D-BB30-ADE7155A7367}" type="presParOf" srcId="{4055F6AF-BFEA-D34C-9122-6FF8E82FAC30}" destId="{D901D4AA-787E-CE4C-A025-A3246F3FC1E2}" srcOrd="0" destOrd="0" presId="urn:microsoft.com/office/officeart/2009/layout/CirclePictureHierarchy"/>
    <dgm:cxn modelId="{55608E4A-7EBF-E34B-B953-768CB4C4383A}" type="presParOf" srcId="{D901D4AA-787E-CE4C-A025-A3246F3FC1E2}" destId="{58E5CC24-7754-534D-89F6-6DF12237B58D}" srcOrd="0" destOrd="0" presId="urn:microsoft.com/office/officeart/2009/layout/CirclePictureHierarchy"/>
    <dgm:cxn modelId="{8A91CFC7-4DDF-E244-B6EF-15FEABB1A122}" type="presParOf" srcId="{58E5CC24-7754-534D-89F6-6DF12237B58D}" destId="{28A009A7-2540-B041-9969-6E78DC4CB55F}" srcOrd="0" destOrd="0" presId="urn:microsoft.com/office/officeart/2009/layout/CirclePictureHierarchy"/>
    <dgm:cxn modelId="{95B76635-E94D-1644-8B3D-5204181B4613}" type="presParOf" srcId="{58E5CC24-7754-534D-89F6-6DF12237B58D}" destId="{F3E6397B-5C93-2940-8F42-6F5BB925930C}" srcOrd="1" destOrd="0" presId="urn:microsoft.com/office/officeart/2009/layout/CirclePictureHierarchy"/>
    <dgm:cxn modelId="{2A76633B-67E4-AD49-804D-E4097AFC0098}" type="presParOf" srcId="{D901D4AA-787E-CE4C-A025-A3246F3FC1E2}" destId="{39AF2E31-F7C0-3F49-9245-135D57A726E1}" srcOrd="1" destOrd="0" presId="urn:microsoft.com/office/officeart/2009/layout/CirclePictureHierarchy"/>
    <dgm:cxn modelId="{B60D2741-515C-D649-8ED4-A3FE8C74F538}" type="presParOf" srcId="{39AF2E31-F7C0-3F49-9245-135D57A726E1}" destId="{18AAC20C-DA99-0341-8C05-6EC2C513409E}" srcOrd="0" destOrd="0" presId="urn:microsoft.com/office/officeart/2009/layout/CirclePictureHierarchy"/>
    <dgm:cxn modelId="{9DA21372-6DDA-D243-ADA5-70AF7418820B}" type="presParOf" srcId="{39AF2E31-F7C0-3F49-9245-135D57A726E1}" destId="{BC1FC4E4-D0D0-B048-ABE8-7FAEF3837E1D}" srcOrd="1" destOrd="0" presId="urn:microsoft.com/office/officeart/2009/layout/CirclePictureHierarchy"/>
    <dgm:cxn modelId="{BDD50ED4-8E25-F94F-98C3-5F7144430EE3}" type="presParOf" srcId="{BC1FC4E4-D0D0-B048-ABE8-7FAEF3837E1D}" destId="{897E5147-9A6B-2649-B33E-432C722F463D}" srcOrd="0" destOrd="0" presId="urn:microsoft.com/office/officeart/2009/layout/CirclePictureHierarchy"/>
    <dgm:cxn modelId="{FB049FD4-ADA5-754E-A566-B8B984D649AE}" type="presParOf" srcId="{897E5147-9A6B-2649-B33E-432C722F463D}" destId="{0623379D-F610-0C4D-8306-D242A11EBBC0}" srcOrd="0" destOrd="0" presId="urn:microsoft.com/office/officeart/2009/layout/CirclePictureHierarchy"/>
    <dgm:cxn modelId="{EF0AC4BE-12F6-1443-B7B5-C99F885EC7C7}" type="presParOf" srcId="{897E5147-9A6B-2649-B33E-432C722F463D}" destId="{E9FF8C30-863E-B44F-912B-0304C23FF75B}" srcOrd="1" destOrd="0" presId="urn:microsoft.com/office/officeart/2009/layout/CirclePictureHierarchy"/>
    <dgm:cxn modelId="{6DE20044-005A-0C49-BD92-3FB81098FC86}" type="presParOf" srcId="{BC1FC4E4-D0D0-B048-ABE8-7FAEF3837E1D}" destId="{4FC69B86-78A7-8248-8CC2-793532AA50F8}" srcOrd="1" destOrd="0" presId="urn:microsoft.com/office/officeart/2009/layout/CirclePictureHierarchy"/>
    <dgm:cxn modelId="{1F521F5A-365E-7545-99A2-FE578BB0FBD3}" type="presParOf" srcId="{4FC69B86-78A7-8248-8CC2-793532AA50F8}" destId="{D5B366EC-BFD5-EA46-B099-84329D82665F}" srcOrd="0" destOrd="0" presId="urn:microsoft.com/office/officeart/2009/layout/CirclePictureHierarchy"/>
    <dgm:cxn modelId="{D3AE469F-757E-974E-8D58-CF083DCB148C}" type="presParOf" srcId="{4FC69B86-78A7-8248-8CC2-793532AA50F8}" destId="{D414F0A0-FAD8-5247-84F0-C922C66A6DE8}" srcOrd="1" destOrd="0" presId="urn:microsoft.com/office/officeart/2009/layout/CirclePictureHierarchy"/>
    <dgm:cxn modelId="{98640187-CC98-A244-83BE-2B9AC109841F}" type="presParOf" srcId="{D414F0A0-FAD8-5247-84F0-C922C66A6DE8}" destId="{6F01F29A-CB33-E246-98F8-80D83C70D7EF}" srcOrd="0" destOrd="0" presId="urn:microsoft.com/office/officeart/2009/layout/CirclePictureHierarchy"/>
    <dgm:cxn modelId="{0DCC5B96-99F1-334B-846E-CDF4B7E16DA5}" type="presParOf" srcId="{6F01F29A-CB33-E246-98F8-80D83C70D7EF}" destId="{AD6A9898-169E-C44B-8693-9DB17E8EFA6A}" srcOrd="0" destOrd="0" presId="urn:microsoft.com/office/officeart/2009/layout/CirclePictureHierarchy"/>
    <dgm:cxn modelId="{664B1FE8-30B8-4944-A388-91A786B42BA2}" type="presParOf" srcId="{6F01F29A-CB33-E246-98F8-80D83C70D7EF}" destId="{1B1C5AFA-5F01-564F-BEBF-BC9CF77B9749}" srcOrd="1" destOrd="0" presId="urn:microsoft.com/office/officeart/2009/layout/CirclePictureHierarchy"/>
    <dgm:cxn modelId="{6D4937F4-F035-F546-B4C0-F9700EE4D926}" type="presParOf" srcId="{D414F0A0-FAD8-5247-84F0-C922C66A6DE8}" destId="{92A3F17C-0843-2B48-B8E3-AA6C6A949C94}" srcOrd="1" destOrd="0" presId="urn:microsoft.com/office/officeart/2009/layout/CirclePictureHierarchy"/>
    <dgm:cxn modelId="{0E3F256A-CD8F-164F-B5F0-87084DA3146F}" type="presParOf" srcId="{92A3F17C-0843-2B48-B8E3-AA6C6A949C94}" destId="{EA251AC9-AD17-EE45-89ED-8E7A7DBD213D}" srcOrd="0" destOrd="0" presId="urn:microsoft.com/office/officeart/2009/layout/CirclePictureHierarchy"/>
    <dgm:cxn modelId="{E0DE2C44-4C2B-4048-B2E1-44E2EDE3E290}" type="presParOf" srcId="{92A3F17C-0843-2B48-B8E3-AA6C6A949C94}" destId="{879E0A45-E21D-854B-BD0E-A8B5C1653024}" srcOrd="1" destOrd="0" presId="urn:microsoft.com/office/officeart/2009/layout/CirclePictureHierarchy"/>
    <dgm:cxn modelId="{594F28FF-2F21-A744-BD55-0CC3AF5DF3EA}" type="presParOf" srcId="{879E0A45-E21D-854B-BD0E-A8B5C1653024}" destId="{62DCA8A4-9B65-6242-95FE-24BF7F45EF07}" srcOrd="0" destOrd="0" presId="urn:microsoft.com/office/officeart/2009/layout/CirclePictureHierarchy"/>
    <dgm:cxn modelId="{F329EB4E-BE3C-554A-BFFA-09045BFF5305}" type="presParOf" srcId="{62DCA8A4-9B65-6242-95FE-24BF7F45EF07}" destId="{43044CFA-542D-3644-9D70-ED0BD4A415C1}" srcOrd="0" destOrd="0" presId="urn:microsoft.com/office/officeart/2009/layout/CirclePictureHierarchy"/>
    <dgm:cxn modelId="{1480CC14-87D5-7B49-B464-143DF20F35E9}" type="presParOf" srcId="{62DCA8A4-9B65-6242-95FE-24BF7F45EF07}" destId="{9943F8CE-1CF7-3847-8056-CBCAA79D4E27}" srcOrd="1" destOrd="0" presId="urn:microsoft.com/office/officeart/2009/layout/CirclePictureHierarchy"/>
    <dgm:cxn modelId="{52A61F7A-675B-0E4C-BCB2-366AD7AFAD5E}" type="presParOf" srcId="{879E0A45-E21D-854B-BD0E-A8B5C1653024}" destId="{500A349D-2BC3-6A4A-801C-CAF81AD40281}" srcOrd="1" destOrd="0" presId="urn:microsoft.com/office/officeart/2009/layout/CirclePicture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1AB875-5805-4A14-909C-48B2ACBFBF90}">
      <dsp:nvSpPr>
        <dsp:cNvPr id="0" name=""/>
        <dsp:cNvSpPr/>
      </dsp:nvSpPr>
      <dsp:spPr>
        <a:xfrm>
          <a:off x="154278" y="619429"/>
          <a:ext cx="911674" cy="911674"/>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4A6241C-ABE0-46F7-8D56-E0671D1AC4B2}">
      <dsp:nvSpPr>
        <dsp:cNvPr id="0" name=""/>
        <dsp:cNvSpPr/>
      </dsp:nvSpPr>
      <dsp:spPr>
        <a:xfrm>
          <a:off x="345729" y="810880"/>
          <a:ext cx="528770" cy="52877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1A94A8D-4013-40B2-BB06-BD7376CDB1FD}">
      <dsp:nvSpPr>
        <dsp:cNvPr id="0" name=""/>
        <dsp:cNvSpPr/>
      </dsp:nvSpPr>
      <dsp:spPr>
        <a:xfrm>
          <a:off x="1261310" y="619429"/>
          <a:ext cx="2148945" cy="9116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90000"/>
            </a:lnSpc>
            <a:spcBef>
              <a:spcPct val="0"/>
            </a:spcBef>
            <a:spcAft>
              <a:spcPct val="35000"/>
            </a:spcAft>
            <a:buNone/>
          </a:pPr>
          <a:r>
            <a:rPr lang="en-US" sz="2400" kern="1200" dirty="0"/>
            <a:t>When is latent class analysis (LCA) model useful?</a:t>
          </a:r>
        </a:p>
      </dsp:txBody>
      <dsp:txXfrm>
        <a:off x="1261310" y="619429"/>
        <a:ext cx="2148945" cy="911674"/>
      </dsp:txXfrm>
    </dsp:sp>
    <dsp:sp modelId="{9D71B52B-BEC7-4AC0-A56F-C57FA267268D}">
      <dsp:nvSpPr>
        <dsp:cNvPr id="0" name=""/>
        <dsp:cNvSpPr/>
      </dsp:nvSpPr>
      <dsp:spPr>
        <a:xfrm>
          <a:off x="3784694" y="619429"/>
          <a:ext cx="911674" cy="911674"/>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21268DE-4D82-4DF3-940B-607370B8F0F2}">
      <dsp:nvSpPr>
        <dsp:cNvPr id="0" name=""/>
        <dsp:cNvSpPr/>
      </dsp:nvSpPr>
      <dsp:spPr>
        <a:xfrm>
          <a:off x="3976145" y="810880"/>
          <a:ext cx="528770" cy="52877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766B405-00B5-459C-A475-5FC2C528AB9F}">
      <dsp:nvSpPr>
        <dsp:cNvPr id="0" name=""/>
        <dsp:cNvSpPr/>
      </dsp:nvSpPr>
      <dsp:spPr>
        <a:xfrm>
          <a:off x="4891727" y="619429"/>
          <a:ext cx="2148945" cy="9116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90000"/>
            </a:lnSpc>
            <a:spcBef>
              <a:spcPct val="0"/>
            </a:spcBef>
            <a:spcAft>
              <a:spcPct val="35000"/>
            </a:spcAft>
            <a:buNone/>
          </a:pPr>
          <a:r>
            <a:rPr lang="en-US" sz="2400" kern="1200" dirty="0"/>
            <a:t>What is the LCA model its underlying assumptions?</a:t>
          </a:r>
        </a:p>
      </dsp:txBody>
      <dsp:txXfrm>
        <a:off x="4891727" y="619429"/>
        <a:ext cx="2148945" cy="911674"/>
      </dsp:txXfrm>
    </dsp:sp>
    <dsp:sp modelId="{E1A1C1B1-B2EF-4E6B-A44D-4B33415D0F8E}">
      <dsp:nvSpPr>
        <dsp:cNvPr id="0" name=""/>
        <dsp:cNvSpPr/>
      </dsp:nvSpPr>
      <dsp:spPr>
        <a:xfrm>
          <a:off x="7415110" y="619429"/>
          <a:ext cx="911674" cy="911674"/>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B64168F-E444-4B1E-A40B-6658DECFE0D9}">
      <dsp:nvSpPr>
        <dsp:cNvPr id="0" name=""/>
        <dsp:cNvSpPr/>
      </dsp:nvSpPr>
      <dsp:spPr>
        <a:xfrm>
          <a:off x="7606562" y="810880"/>
          <a:ext cx="528770" cy="52877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3FF7AEB-5E72-47F3-B964-A7E92AF3F5A7}">
      <dsp:nvSpPr>
        <dsp:cNvPr id="0" name=""/>
        <dsp:cNvSpPr/>
      </dsp:nvSpPr>
      <dsp:spPr>
        <a:xfrm>
          <a:off x="8522143" y="619429"/>
          <a:ext cx="2148945" cy="9116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90000"/>
            </a:lnSpc>
            <a:spcBef>
              <a:spcPct val="0"/>
            </a:spcBef>
            <a:spcAft>
              <a:spcPct val="35000"/>
            </a:spcAft>
            <a:buNone/>
          </a:pPr>
          <a:r>
            <a:rPr lang="en-US" sz="2400" kern="1200" dirty="0"/>
            <a:t>How to run the model via R in SPSS</a:t>
          </a:r>
        </a:p>
      </dsp:txBody>
      <dsp:txXfrm>
        <a:off x="8522143" y="619429"/>
        <a:ext cx="2148945" cy="911674"/>
      </dsp:txXfrm>
    </dsp:sp>
    <dsp:sp modelId="{F7943FD5-20D2-4191-A57D-4A5595FC0E86}">
      <dsp:nvSpPr>
        <dsp:cNvPr id="0" name=""/>
        <dsp:cNvSpPr/>
      </dsp:nvSpPr>
      <dsp:spPr>
        <a:xfrm>
          <a:off x="154278" y="2158301"/>
          <a:ext cx="911674" cy="911674"/>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DC984CA-9470-47AE-85CF-FF4C85804F83}">
      <dsp:nvSpPr>
        <dsp:cNvPr id="0" name=""/>
        <dsp:cNvSpPr/>
      </dsp:nvSpPr>
      <dsp:spPr>
        <a:xfrm>
          <a:off x="345729" y="2349753"/>
          <a:ext cx="528770" cy="52877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E7EEF12-F3AC-4693-B8FA-19E42AB42A03}">
      <dsp:nvSpPr>
        <dsp:cNvPr id="0" name=""/>
        <dsp:cNvSpPr/>
      </dsp:nvSpPr>
      <dsp:spPr>
        <a:xfrm>
          <a:off x="1261310" y="2158301"/>
          <a:ext cx="2148945" cy="9116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90000"/>
            </a:lnSpc>
            <a:spcBef>
              <a:spcPct val="0"/>
            </a:spcBef>
            <a:spcAft>
              <a:spcPct val="35000"/>
            </a:spcAft>
            <a:buNone/>
          </a:pPr>
          <a:r>
            <a:rPr lang="en-US" sz="2400" kern="1200" dirty="0"/>
            <a:t>How are LCA parameters interpreted? </a:t>
          </a:r>
        </a:p>
      </dsp:txBody>
      <dsp:txXfrm>
        <a:off x="1261310" y="2158301"/>
        <a:ext cx="2148945" cy="911674"/>
      </dsp:txXfrm>
    </dsp:sp>
    <dsp:sp modelId="{F1C3A68A-AA85-43D1-A400-A4B615414517}">
      <dsp:nvSpPr>
        <dsp:cNvPr id="0" name=""/>
        <dsp:cNvSpPr/>
      </dsp:nvSpPr>
      <dsp:spPr>
        <a:xfrm>
          <a:off x="3784694" y="2158301"/>
          <a:ext cx="911674" cy="911674"/>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8F2959B-B9EB-46D5-9651-3D9FB304A7F6}">
      <dsp:nvSpPr>
        <dsp:cNvPr id="0" name=""/>
        <dsp:cNvSpPr/>
      </dsp:nvSpPr>
      <dsp:spPr>
        <a:xfrm>
          <a:off x="3976145" y="2349753"/>
          <a:ext cx="528770" cy="52877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9D9DDE9-8294-4D93-A111-49E86D29256E}">
      <dsp:nvSpPr>
        <dsp:cNvPr id="0" name=""/>
        <dsp:cNvSpPr/>
      </dsp:nvSpPr>
      <dsp:spPr>
        <a:xfrm>
          <a:off x="4891727" y="2158301"/>
          <a:ext cx="2148945" cy="9116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90000"/>
            </a:lnSpc>
            <a:spcBef>
              <a:spcPct val="0"/>
            </a:spcBef>
            <a:spcAft>
              <a:spcPct val="35000"/>
            </a:spcAft>
            <a:buNone/>
          </a:pPr>
          <a:r>
            <a:rPr lang="en-US" sz="2400" kern="1200" dirty="0"/>
            <a:t>How to determine model fit?</a:t>
          </a:r>
        </a:p>
      </dsp:txBody>
      <dsp:txXfrm>
        <a:off x="4891727" y="2158301"/>
        <a:ext cx="2148945" cy="911674"/>
      </dsp:txXfrm>
    </dsp:sp>
    <dsp:sp modelId="{DE7E3F0A-6E23-4297-BA79-ECA87AE055DC}">
      <dsp:nvSpPr>
        <dsp:cNvPr id="0" name=""/>
        <dsp:cNvSpPr/>
      </dsp:nvSpPr>
      <dsp:spPr>
        <a:xfrm>
          <a:off x="7415110" y="2158301"/>
          <a:ext cx="911674" cy="911674"/>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2531BCF-D0B7-4951-B588-7397ABB66FB6}">
      <dsp:nvSpPr>
        <dsp:cNvPr id="0" name=""/>
        <dsp:cNvSpPr/>
      </dsp:nvSpPr>
      <dsp:spPr>
        <a:xfrm>
          <a:off x="7606562" y="2349753"/>
          <a:ext cx="528770" cy="528770"/>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0383B0B-2A42-4A7B-85FC-41B078DADE97}">
      <dsp:nvSpPr>
        <dsp:cNvPr id="0" name=""/>
        <dsp:cNvSpPr/>
      </dsp:nvSpPr>
      <dsp:spPr>
        <a:xfrm>
          <a:off x="8419681" y="2158301"/>
          <a:ext cx="2353869" cy="9116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90000"/>
            </a:lnSpc>
            <a:spcBef>
              <a:spcPct val="0"/>
            </a:spcBef>
            <a:spcAft>
              <a:spcPct val="35000"/>
            </a:spcAft>
            <a:buNone/>
          </a:pPr>
          <a:r>
            <a:rPr lang="en-US" sz="2400" kern="1200" dirty="0"/>
            <a:t>Incorporating covariates into the measurement model</a:t>
          </a:r>
        </a:p>
      </dsp:txBody>
      <dsp:txXfrm>
        <a:off x="8419681" y="2158301"/>
        <a:ext cx="2353869" cy="91167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B72B15-730F-48CA-BF74-B2AF12A7F763}">
      <dsp:nvSpPr>
        <dsp:cNvPr id="0" name=""/>
        <dsp:cNvSpPr/>
      </dsp:nvSpPr>
      <dsp:spPr>
        <a:xfrm>
          <a:off x="0" y="26109"/>
          <a:ext cx="6422848" cy="47970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We have gender as a covariate</a:t>
          </a:r>
        </a:p>
      </dsp:txBody>
      <dsp:txXfrm>
        <a:off x="23417" y="49526"/>
        <a:ext cx="6376014" cy="432866"/>
      </dsp:txXfrm>
    </dsp:sp>
    <dsp:sp modelId="{720D4976-2294-4DDF-9E33-8A7AE877F28D}">
      <dsp:nvSpPr>
        <dsp:cNvPr id="0" name=""/>
        <dsp:cNvSpPr/>
      </dsp:nvSpPr>
      <dsp:spPr>
        <a:xfrm>
          <a:off x="0" y="505809"/>
          <a:ext cx="6422848" cy="24426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3925" tIns="25400" rIns="142240" bIns="25400" numCol="1" spcCol="1270" anchor="t" anchorCtr="0">
          <a:noAutofit/>
        </a:bodyPr>
        <a:lstStyle/>
        <a:p>
          <a:pPr marL="171450" lvl="1" indent="-171450" algn="l" defTabSz="711200">
            <a:lnSpc>
              <a:spcPct val="90000"/>
            </a:lnSpc>
            <a:spcBef>
              <a:spcPct val="0"/>
            </a:spcBef>
            <a:spcAft>
              <a:spcPct val="20000"/>
            </a:spcAft>
            <a:buChar char="•"/>
          </a:pPr>
          <a:r>
            <a:rPr lang="en-US" sz="1600" kern="1200"/>
            <a:t>We are predicting whether females (males) are more likely to be in class </a:t>
          </a:r>
        </a:p>
        <a:p>
          <a:pPr marL="342900" lvl="2" indent="-171450" algn="l" defTabSz="711200">
            <a:lnSpc>
              <a:spcPct val="90000"/>
            </a:lnSpc>
            <a:spcBef>
              <a:spcPct val="0"/>
            </a:spcBef>
            <a:spcAft>
              <a:spcPct val="20000"/>
            </a:spcAft>
            <a:buChar char="•"/>
          </a:pPr>
          <a:r>
            <a:rPr lang="en-US" sz="1600" kern="1200"/>
            <a:t>1 v 2</a:t>
          </a:r>
        </a:p>
        <a:p>
          <a:pPr marL="342900" lvl="2" indent="-171450" algn="l" defTabSz="711200">
            <a:lnSpc>
              <a:spcPct val="90000"/>
            </a:lnSpc>
            <a:spcBef>
              <a:spcPct val="0"/>
            </a:spcBef>
            <a:spcAft>
              <a:spcPct val="20000"/>
            </a:spcAft>
            <a:buChar char="•"/>
          </a:pPr>
          <a:r>
            <a:rPr lang="en-US" sz="1600" kern="1200"/>
            <a:t>1 v 3</a:t>
          </a:r>
        </a:p>
        <a:p>
          <a:pPr marL="342900" lvl="2" indent="-171450" algn="l" defTabSz="711200">
            <a:lnSpc>
              <a:spcPct val="90000"/>
            </a:lnSpc>
            <a:spcBef>
              <a:spcPct val="0"/>
            </a:spcBef>
            <a:spcAft>
              <a:spcPct val="20000"/>
            </a:spcAft>
            <a:buChar char="•"/>
          </a:pPr>
          <a:r>
            <a:rPr lang="en-US" sz="1600" kern="1200"/>
            <a:t>1 v 4</a:t>
          </a:r>
        </a:p>
        <a:p>
          <a:pPr marL="342900" lvl="2" indent="-171450" algn="l" defTabSz="711200">
            <a:lnSpc>
              <a:spcPct val="90000"/>
            </a:lnSpc>
            <a:spcBef>
              <a:spcPct val="0"/>
            </a:spcBef>
            <a:spcAft>
              <a:spcPct val="20000"/>
            </a:spcAft>
            <a:buChar char="•"/>
          </a:pPr>
          <a:r>
            <a:rPr lang="en-US" sz="1600" kern="1200"/>
            <a:t>2 v 4</a:t>
          </a:r>
        </a:p>
        <a:p>
          <a:pPr marL="342900" lvl="2" indent="-171450" algn="l" defTabSz="711200">
            <a:lnSpc>
              <a:spcPct val="90000"/>
            </a:lnSpc>
            <a:spcBef>
              <a:spcPct val="0"/>
            </a:spcBef>
            <a:spcAft>
              <a:spcPct val="20000"/>
            </a:spcAft>
            <a:buChar char="•"/>
          </a:pPr>
          <a:r>
            <a:rPr lang="en-US" sz="1600" kern="1200"/>
            <a:t>2 v 3</a:t>
          </a:r>
        </a:p>
        <a:p>
          <a:pPr marL="342900" lvl="2" indent="-171450" algn="l" defTabSz="711200">
            <a:lnSpc>
              <a:spcPct val="90000"/>
            </a:lnSpc>
            <a:spcBef>
              <a:spcPct val="0"/>
            </a:spcBef>
            <a:spcAft>
              <a:spcPct val="20000"/>
            </a:spcAft>
            <a:buChar char="•"/>
          </a:pPr>
          <a:r>
            <a:rPr lang="en-US" sz="1600" kern="1200"/>
            <a:t>3 v 4</a:t>
          </a:r>
        </a:p>
        <a:p>
          <a:pPr marL="171450" lvl="1" indent="-171450" algn="l" defTabSz="711200">
            <a:lnSpc>
              <a:spcPct val="90000"/>
            </a:lnSpc>
            <a:spcBef>
              <a:spcPct val="0"/>
            </a:spcBef>
            <a:spcAft>
              <a:spcPct val="20000"/>
            </a:spcAft>
            <a:buChar char="•"/>
          </a:pPr>
          <a:r>
            <a:rPr lang="en-US" sz="1600" kern="1200" dirty="0"/>
            <a:t>But, the software selects only </a:t>
          </a:r>
          <a:r>
            <a:rPr lang="en-US" sz="1600" b="1" kern="1200" dirty="0"/>
            <a:t>one class </a:t>
          </a:r>
          <a:r>
            <a:rPr lang="en-US" sz="1600" kern="1200" dirty="0"/>
            <a:t>for comparison (class 1)</a:t>
          </a:r>
        </a:p>
      </dsp:txBody>
      <dsp:txXfrm>
        <a:off x="0" y="505809"/>
        <a:ext cx="6422848" cy="2442600"/>
      </dsp:txXfrm>
    </dsp:sp>
    <dsp:sp modelId="{D401A2CC-5A9B-4C4E-AAB3-645DC3A43E4E}">
      <dsp:nvSpPr>
        <dsp:cNvPr id="0" name=""/>
        <dsp:cNvSpPr/>
      </dsp:nvSpPr>
      <dsp:spPr>
        <a:xfrm>
          <a:off x="0" y="2948409"/>
          <a:ext cx="6422848" cy="479700"/>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What do you expect</a:t>
          </a:r>
        </a:p>
      </dsp:txBody>
      <dsp:txXfrm>
        <a:off x="23417" y="2971826"/>
        <a:ext cx="6376014" cy="432866"/>
      </dsp:txXfrm>
    </dsp:sp>
    <dsp:sp modelId="{1C4072D4-5E7F-4575-A9A0-793A3DDF595C}">
      <dsp:nvSpPr>
        <dsp:cNvPr id="0" name=""/>
        <dsp:cNvSpPr/>
      </dsp:nvSpPr>
      <dsp:spPr>
        <a:xfrm>
          <a:off x="0" y="3428109"/>
          <a:ext cx="6422848" cy="3312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3925" tIns="25400" rIns="142240" bIns="25400" numCol="1" spcCol="1270" anchor="t" anchorCtr="0">
          <a:noAutofit/>
        </a:bodyPr>
        <a:lstStyle/>
        <a:p>
          <a:pPr marL="171450" lvl="1" indent="-171450" algn="l" defTabSz="711200">
            <a:lnSpc>
              <a:spcPct val="90000"/>
            </a:lnSpc>
            <a:spcBef>
              <a:spcPct val="0"/>
            </a:spcBef>
            <a:spcAft>
              <a:spcPct val="20000"/>
            </a:spcAft>
            <a:buChar char="•"/>
          </a:pPr>
          <a:r>
            <a:rPr lang="en-US" sz="1600" kern="1200"/>
            <a:t>Recall we have high, low, direct and indirect…</a:t>
          </a:r>
        </a:p>
      </dsp:txBody>
      <dsp:txXfrm>
        <a:off x="0" y="3428109"/>
        <a:ext cx="6422848" cy="3312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251AC9-AD17-EE45-89ED-8E7A7DBD213D}">
      <dsp:nvSpPr>
        <dsp:cNvPr id="0" name=""/>
        <dsp:cNvSpPr/>
      </dsp:nvSpPr>
      <dsp:spPr>
        <a:xfrm>
          <a:off x="2016075" y="2947142"/>
          <a:ext cx="91440" cy="252251"/>
        </a:xfrm>
        <a:custGeom>
          <a:avLst/>
          <a:gdLst/>
          <a:ahLst/>
          <a:cxnLst/>
          <a:rect l="0" t="0" r="0" b="0"/>
          <a:pathLst>
            <a:path>
              <a:moveTo>
                <a:pt x="45720" y="0"/>
              </a:moveTo>
              <a:lnTo>
                <a:pt x="45720" y="252251"/>
              </a:lnTo>
            </a:path>
          </a:pathLst>
        </a:custGeom>
        <a:noFill/>
        <a:ln w="12700" cap="flat" cmpd="sng" algn="ctr">
          <a:solidFill>
            <a:schemeClr val="dk2">
              <a:shade val="80000"/>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D5B366EC-BFD5-EA46-B099-84329D82665F}">
      <dsp:nvSpPr>
        <dsp:cNvPr id="0" name=""/>
        <dsp:cNvSpPr/>
      </dsp:nvSpPr>
      <dsp:spPr>
        <a:xfrm>
          <a:off x="2016075" y="1894092"/>
          <a:ext cx="91440" cy="252251"/>
        </a:xfrm>
        <a:custGeom>
          <a:avLst/>
          <a:gdLst/>
          <a:ahLst/>
          <a:cxnLst/>
          <a:rect l="0" t="0" r="0" b="0"/>
          <a:pathLst>
            <a:path>
              <a:moveTo>
                <a:pt x="45720" y="0"/>
              </a:moveTo>
              <a:lnTo>
                <a:pt x="45720" y="252251"/>
              </a:lnTo>
            </a:path>
          </a:pathLst>
        </a:custGeom>
        <a:noFill/>
        <a:ln w="12700" cap="flat" cmpd="sng" algn="ctr">
          <a:solidFill>
            <a:schemeClr val="dk2">
              <a:shade val="80000"/>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18AAC20C-DA99-0341-8C05-6EC2C513409E}">
      <dsp:nvSpPr>
        <dsp:cNvPr id="0" name=""/>
        <dsp:cNvSpPr/>
      </dsp:nvSpPr>
      <dsp:spPr>
        <a:xfrm>
          <a:off x="2016075" y="841042"/>
          <a:ext cx="91440" cy="252251"/>
        </a:xfrm>
        <a:custGeom>
          <a:avLst/>
          <a:gdLst/>
          <a:ahLst/>
          <a:cxnLst/>
          <a:rect l="0" t="0" r="0" b="0"/>
          <a:pathLst>
            <a:path>
              <a:moveTo>
                <a:pt x="45720" y="0"/>
              </a:moveTo>
              <a:lnTo>
                <a:pt x="45720" y="252251"/>
              </a:lnTo>
            </a:path>
          </a:pathLst>
        </a:custGeom>
        <a:noFill/>
        <a:ln w="12700" cap="flat" cmpd="sng" algn="ctr">
          <a:solidFill>
            <a:schemeClr val="dk2">
              <a:shade val="60000"/>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28A009A7-2540-B041-9969-6E78DC4CB55F}">
      <dsp:nvSpPr>
        <dsp:cNvPr id="0" name=""/>
        <dsp:cNvSpPr/>
      </dsp:nvSpPr>
      <dsp:spPr>
        <a:xfrm>
          <a:off x="1661396" y="40244"/>
          <a:ext cx="800798" cy="800798"/>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39000" r="-39000"/>
          </a:stretch>
        </a:blip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F3E6397B-5C93-2940-8F42-6F5BB925930C}">
      <dsp:nvSpPr>
        <dsp:cNvPr id="0" name=""/>
        <dsp:cNvSpPr/>
      </dsp:nvSpPr>
      <dsp:spPr>
        <a:xfrm>
          <a:off x="2462194" y="38242"/>
          <a:ext cx="1201197" cy="8007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l" defTabSz="444500">
            <a:lnSpc>
              <a:spcPct val="90000"/>
            </a:lnSpc>
            <a:spcBef>
              <a:spcPct val="0"/>
            </a:spcBef>
            <a:spcAft>
              <a:spcPct val="35000"/>
            </a:spcAft>
            <a:buNone/>
          </a:pPr>
          <a:r>
            <a:rPr lang="en-US" sz="1000" kern="1200" dirty="0"/>
            <a:t>Society</a:t>
          </a:r>
        </a:p>
      </dsp:txBody>
      <dsp:txXfrm>
        <a:off x="2462194" y="38242"/>
        <a:ext cx="1201197" cy="800798"/>
      </dsp:txXfrm>
    </dsp:sp>
    <dsp:sp modelId="{0623379D-F610-0C4D-8306-D242A11EBBC0}">
      <dsp:nvSpPr>
        <dsp:cNvPr id="0" name=""/>
        <dsp:cNvSpPr/>
      </dsp:nvSpPr>
      <dsp:spPr>
        <a:xfrm>
          <a:off x="1661396" y="1093293"/>
          <a:ext cx="800798" cy="800798"/>
        </a:xfrm>
        <a:prstGeom prst="ellipse">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36000" r="-36000"/>
          </a:stretch>
        </a:blip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E9FF8C30-863E-B44F-912B-0304C23FF75B}">
      <dsp:nvSpPr>
        <dsp:cNvPr id="0" name=""/>
        <dsp:cNvSpPr/>
      </dsp:nvSpPr>
      <dsp:spPr>
        <a:xfrm>
          <a:off x="2462194" y="1091291"/>
          <a:ext cx="1201197" cy="8007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l" defTabSz="444500">
            <a:lnSpc>
              <a:spcPct val="90000"/>
            </a:lnSpc>
            <a:spcBef>
              <a:spcPct val="0"/>
            </a:spcBef>
            <a:spcAft>
              <a:spcPct val="35000"/>
            </a:spcAft>
            <a:buNone/>
          </a:pPr>
          <a:r>
            <a:rPr lang="en-US" sz="1000" kern="1200" dirty="0"/>
            <a:t>Community (e.g., Neighborhood Resources)</a:t>
          </a:r>
        </a:p>
      </dsp:txBody>
      <dsp:txXfrm>
        <a:off x="2462194" y="1091291"/>
        <a:ext cx="1201197" cy="800798"/>
      </dsp:txXfrm>
    </dsp:sp>
    <dsp:sp modelId="{AD6A9898-169E-C44B-8693-9DB17E8EFA6A}">
      <dsp:nvSpPr>
        <dsp:cNvPr id="0" name=""/>
        <dsp:cNvSpPr/>
      </dsp:nvSpPr>
      <dsp:spPr>
        <a:xfrm>
          <a:off x="1661396" y="2146343"/>
          <a:ext cx="800798" cy="800798"/>
        </a:xfrm>
        <a:prstGeom prst="ellipse">
          <a:avLst/>
        </a:prstGeom>
        <a:blipFill>
          <a:blip xmlns:r="http://schemas.openxmlformats.org/officeDocument/2006/relationships" r:embed="rId3"/>
          <a:srcRect/>
          <a:stretch>
            <a:fillRect l="-25000" r="-25000"/>
          </a:stretch>
        </a:blip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1B1C5AFA-5F01-564F-BEBF-BC9CF77B9749}">
      <dsp:nvSpPr>
        <dsp:cNvPr id="0" name=""/>
        <dsp:cNvSpPr/>
      </dsp:nvSpPr>
      <dsp:spPr>
        <a:xfrm>
          <a:off x="2462194" y="2144341"/>
          <a:ext cx="1201197" cy="8007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l" defTabSz="444500">
            <a:lnSpc>
              <a:spcPct val="90000"/>
            </a:lnSpc>
            <a:spcBef>
              <a:spcPct val="0"/>
            </a:spcBef>
            <a:spcAft>
              <a:spcPct val="35000"/>
            </a:spcAft>
            <a:buNone/>
          </a:pPr>
          <a:r>
            <a:rPr lang="en-US" sz="1000" kern="1200" dirty="0"/>
            <a:t>Relational/Family (e.g., Parental Support</a:t>
          </a:r>
        </a:p>
      </dsp:txBody>
      <dsp:txXfrm>
        <a:off x="2462194" y="2144341"/>
        <a:ext cx="1201197" cy="800798"/>
      </dsp:txXfrm>
    </dsp:sp>
    <dsp:sp modelId="{43044CFA-542D-3644-9D70-ED0BD4A415C1}">
      <dsp:nvSpPr>
        <dsp:cNvPr id="0" name=""/>
        <dsp:cNvSpPr/>
      </dsp:nvSpPr>
      <dsp:spPr>
        <a:xfrm>
          <a:off x="1661396" y="3199393"/>
          <a:ext cx="800798" cy="800798"/>
        </a:xfrm>
        <a:prstGeom prst="ellipse">
          <a:avLst/>
        </a:prstGeom>
        <a:blipFill>
          <a:blip xmlns:r="http://schemas.openxmlformats.org/officeDocument/2006/relationships" r:embed="rId4"/>
          <a:srcRect/>
          <a:stretch>
            <a:fillRect l="-17000" r="-17000"/>
          </a:stretch>
        </a:blip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9943F8CE-1CF7-3847-8056-CBCAA79D4E27}">
      <dsp:nvSpPr>
        <dsp:cNvPr id="0" name=""/>
        <dsp:cNvSpPr/>
      </dsp:nvSpPr>
      <dsp:spPr>
        <a:xfrm>
          <a:off x="2462194" y="3197391"/>
          <a:ext cx="1201197" cy="8007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l" defTabSz="444500">
            <a:lnSpc>
              <a:spcPct val="90000"/>
            </a:lnSpc>
            <a:spcBef>
              <a:spcPct val="0"/>
            </a:spcBef>
            <a:spcAft>
              <a:spcPct val="35000"/>
            </a:spcAft>
            <a:buNone/>
          </a:pPr>
          <a:r>
            <a:rPr lang="en-US" sz="1000" kern="1200" dirty="0"/>
            <a:t>Individual (e.g., Age, Gender)</a:t>
          </a:r>
        </a:p>
      </dsp:txBody>
      <dsp:txXfrm>
        <a:off x="2462194" y="3197391"/>
        <a:ext cx="1201197" cy="800798"/>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9/layout/CirclePictureHierarchy">
  <dgm:title val=""/>
  <dgm:desc val=""/>
  <dgm:catLst>
    <dgm:cat type="hierarchy" pri="1750"/>
    <dgm:cat type="picture" pri="23000"/>
    <dgm:cat type="pictureconvert" pri="2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5"/>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h" for="ch" forName="image" refType="h" fact="0.8"/>
              <dgm:constr type="w" for="ch" forName="image" refType="h" refFor="ch" refForName="image"/>
              <dgm:constr type="t" for="ch" forName="image" refType="h" fact="0.1"/>
              <dgm:constr type="l" for="ch" forName="image"/>
              <dgm:constr type="w" for="ch" forName="text" refType="w" fact="0.6"/>
              <dgm:constr type="h" for="ch" forName="text" refType="h" fact="0.8"/>
              <dgm:constr type="t" for="ch" forName="text" refType="w" fact="0.04"/>
              <dgm:constr type="l" for="ch" forName="text" refType="w" fact="0.4"/>
            </dgm:constrLst>
            <dgm:ruleLst/>
            <dgm:layoutNode name="image" styleLbl="node0">
              <dgm:alg type="sp"/>
              <dgm:shape xmlns:r="http://schemas.openxmlformats.org/officeDocument/2006/relationships" type="ellipse" r:blip="" blipPhldr="1">
                <dgm:adjLst/>
              </dgm:shape>
              <dgm:presOf/>
              <dgm:constrLst/>
              <dgm:ruleLst/>
            </dgm:layoutNode>
            <dgm:layoutNode name="text"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image"/>
                    <dgm:param type="dstNode" val="image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h" for="ch" forName="image2" refType="h" fact="0.8"/>
                      <dgm:constr type="w" for="ch" forName="image2" refType="h" refFor="ch" refForName="image2"/>
                      <dgm:constr type="t" for="ch" forName="image2" refType="h" fact="0.1"/>
                      <dgm:constr type="l" for="ch" forName="image2"/>
                      <dgm:constr type="w" for="ch" forName="text2" refType="w" fact="0.6"/>
                      <dgm:constr type="h" for="ch" forName="text2" refType="h" fact="0.8"/>
                      <dgm:constr type="t" for="ch" forName="text2" refType="w" fact="0.04"/>
                      <dgm:constr type="l" for="ch" forName="text2" refType="w" fact="0.4"/>
                    </dgm:constrLst>
                    <dgm:ruleLst/>
                    <dgm:layoutNode name="image2">
                      <dgm:alg type="sp"/>
                      <dgm:shape xmlns:r="http://schemas.openxmlformats.org/officeDocument/2006/relationships" type="ellipse" r:blip="" blipPhldr="1">
                        <dgm:adjLst/>
                      </dgm:shape>
                      <dgm:presOf/>
                      <dgm:constrLst/>
                      <dgm:ruleLst/>
                    </dgm:layoutNode>
                    <dgm:layoutNode name="text2"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image2"/>
                            <dgm:param type="dstNode" val="image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h" for="ch" forName="image3" refType="h" fact="0.8"/>
                              <dgm:constr type="w" for="ch" forName="image3" refType="h" refFor="ch" refForName="image3"/>
                              <dgm:constr type="t" for="ch" forName="image3" refType="h" fact="0.1"/>
                              <dgm:constr type="l" for="ch" forName="image3"/>
                              <dgm:constr type="w" for="ch" forName="text3" refType="w" fact="0.6"/>
                              <dgm:constr type="h" for="ch" forName="text3" refType="h" fact="0.8"/>
                              <dgm:constr type="t" for="ch" forName="text3" refType="w" fact="0.04"/>
                              <dgm:constr type="l" for="ch" forName="text3" refType="w" fact="0.4"/>
                            </dgm:constrLst>
                            <dgm:ruleLst/>
                            <dgm:layoutNode name="image3">
                              <dgm:alg type="sp"/>
                              <dgm:shape xmlns:r="http://schemas.openxmlformats.org/officeDocument/2006/relationships" type="ellipse" r:blip="" blipPhldr="1">
                                <dgm:adjLst/>
                              </dgm:shape>
                              <dgm:presOf/>
                              <dgm:constrLst/>
                              <dgm:ruleLst/>
                            </dgm:layoutNode>
                            <dgm:layoutNode name="text3"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image3"/>
                                        <dgm:param type="dstNode" val="image4"/>
                                      </dgm:alg>
                                    </dgm:if>
                                    <dgm:else name="Name26">
                                      <dgm:alg type="conn">
                                        <dgm:param type="dim" val="1D"/>
                                        <dgm:param type="endSty" val="noArr"/>
                                        <dgm:param type="connRout" val="bend"/>
                                        <dgm:param type="bendPt" val="end"/>
                                        <dgm:param type="begPts" val="bCtr"/>
                                        <dgm:param type="endPts" val="tCtr"/>
                                        <dgm:param type="srcNode" val="image4"/>
                                        <dgm:param type="dstNode" val="image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h" for="ch" forName="image4" refType="h" fact="0.8"/>
                                      <dgm:constr type="w" for="ch" forName="image4" refType="h" refFor="ch" refForName="image4"/>
                                      <dgm:constr type="t" for="ch" forName="image4" refType="h" fact="0.1"/>
                                      <dgm:constr type="l" for="ch" forName="image4"/>
                                      <dgm:constr type="w" for="ch" forName="text4" refType="w" fact="0.6"/>
                                      <dgm:constr type="h" for="ch" forName="text4" refType="h" fact="0.8"/>
                                      <dgm:constr type="t" for="ch" forName="text4" refType="w" fact="0.04"/>
                                      <dgm:constr type="l" for="ch" forName="text4" refType="w" fact="0.4"/>
                                    </dgm:constrLst>
                                    <dgm:ruleLst/>
                                    <dgm:layoutNode name="image4">
                                      <dgm:alg type="sp"/>
                                      <dgm:shape xmlns:r="http://schemas.openxmlformats.org/officeDocument/2006/relationships" type="ellipse" r:blip="" blipPhldr="1">
                                        <dgm:adjLst/>
                                      </dgm:shape>
                                      <dgm:presOf/>
                                      <dgm:constrLst/>
                                      <dgm:ruleLst/>
                                    </dgm:layoutNode>
                                    <dgm:layoutNode name="text4"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10T21:22:50.898"/>
    </inkml:context>
    <inkml:brush xml:id="br0">
      <inkml:brushProperty name="width" value="0.05" units="cm"/>
      <inkml:brushProperty name="height" value="0.05" units="cm"/>
      <inkml:brushProperty name="color" value="#008C3A"/>
    </inkml:brush>
  </inkml:definitions>
  <inkml:trace contextRef="#ctx0" brushRef="#br0">1 91 24575,'154'19'0,"-91"-14"0,105 23 0,-23-1 0,-106-19 0,-1 2 0,0 2 0,39 17 0,-62-23 0,4 2 0,22 8 0,61 16 0,-36-19 0,0-3 0,1-3 0,116-3 0,465-4 0,-531 10 0,-2 1 0,-75-11 0,34-1 0,0 4 0,117 19 0,-137-15 0,0-1 0,0-3 0,68-6 0,67 4 0,-111 8 0,-44-4 0,46 1 0,-37-6 0,111-5 0,-135 3 0,1-1 0,-1-1 0,0 0 0,0-2 0,33-14 0,-27 10 0,0 2 0,1 1 0,0 0 0,44-4 0,35-8 0,-77 12 0,1 0 0,0-2 0,0 0 0,28-14 0,-36 14 0,1 1 0,1 1 0,-1 1 0,41-6 0,-42 10 0,-1-2 0,0 0 0,1-2 0,-2 0 0,1-1 0,29-15 0,-12-1 0,1 3 0,0 0 0,2 3 0,58-18 0,-82 30-455,0-1 0,25-12 0,-30 12-6371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10T21:23:41.224"/>
    </inkml:context>
    <inkml:brush xml:id="br0">
      <inkml:brushProperty name="width" value="0.05" units="cm"/>
      <inkml:brushProperty name="height" value="0.05" units="cm"/>
      <inkml:brushProperty name="color" value="#008C3A"/>
    </inkml:brush>
  </inkml:definitions>
  <inkml:trace contextRef="#ctx0" brushRef="#br0">0 20 24575,'7'-20'0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F1400B9-CA8A-4075-96AE-C0052DFFDC32}" type="datetimeFigureOut">
              <a:rPr lang="en-US" smtClean="0"/>
              <a:t>7/10/2025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823CB8-5EDD-48F3-BC20-E0F7BEA8052D}" type="slidenum">
              <a:rPr lang="en-US" smtClean="0"/>
              <a:t>‹#›</a:t>
            </a:fld>
            <a:endParaRPr lang="en-US"/>
          </a:p>
        </p:txBody>
      </p:sp>
    </p:spTree>
    <p:extLst>
      <p:ext uri="{BB962C8B-B14F-4D97-AF65-F5344CB8AC3E}">
        <p14:creationId xmlns:p14="http://schemas.microsoft.com/office/powerpoint/2010/main" val="15960836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the only difference between the Latent Class and Latent Profile models is that the profile models have continuous </a:t>
            </a:r>
            <a:r>
              <a:rPr lang="en-US" i="1" dirty="0"/>
              <a:t>Y’</a:t>
            </a:r>
            <a:r>
              <a:rPr lang="en-US" dirty="0"/>
              <a:t>s and we are not estimating conditional class probabilities we are estimating conditional means of continuous variables</a:t>
            </a:r>
          </a:p>
        </p:txBody>
      </p:sp>
      <p:sp>
        <p:nvSpPr>
          <p:cNvPr id="4" name="Slide Number Placeholder 3"/>
          <p:cNvSpPr>
            <a:spLocks noGrp="1"/>
          </p:cNvSpPr>
          <p:nvPr>
            <p:ph type="sldNum" sz="quarter" idx="5"/>
          </p:nvPr>
        </p:nvSpPr>
        <p:spPr/>
        <p:txBody>
          <a:bodyPr/>
          <a:lstStyle/>
          <a:p>
            <a:fld id="{BC823CB8-5EDD-48F3-BC20-E0F7BEA8052D}" type="slidenum">
              <a:rPr lang="en-US" smtClean="0"/>
              <a:t>5</a:t>
            </a:fld>
            <a:endParaRPr lang="en-US"/>
          </a:p>
        </p:txBody>
      </p:sp>
    </p:spTree>
    <p:extLst>
      <p:ext uri="{BB962C8B-B14F-4D97-AF65-F5344CB8AC3E}">
        <p14:creationId xmlns:p14="http://schemas.microsoft.com/office/powerpoint/2010/main" val="36483400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the SPSS module does not give us all of these numbers, but it gives the most important ones</a:t>
            </a:r>
          </a:p>
        </p:txBody>
      </p:sp>
      <p:sp>
        <p:nvSpPr>
          <p:cNvPr id="4" name="Slide Number Placeholder 3"/>
          <p:cNvSpPr>
            <a:spLocks noGrp="1"/>
          </p:cNvSpPr>
          <p:nvPr>
            <p:ph type="sldNum" sz="quarter" idx="5"/>
          </p:nvPr>
        </p:nvSpPr>
        <p:spPr/>
        <p:txBody>
          <a:bodyPr/>
          <a:lstStyle/>
          <a:p>
            <a:fld id="{BC823CB8-5EDD-48F3-BC20-E0F7BEA8052D}" type="slidenum">
              <a:rPr lang="en-US" smtClean="0"/>
              <a:t>22</a:t>
            </a:fld>
            <a:endParaRPr lang="en-US"/>
          </a:p>
        </p:txBody>
      </p:sp>
    </p:spTree>
    <p:extLst>
      <p:ext uri="{BB962C8B-B14F-4D97-AF65-F5344CB8AC3E}">
        <p14:creationId xmlns:p14="http://schemas.microsoft.com/office/powerpoint/2010/main" val="9856441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823CB8-5EDD-48F3-BC20-E0F7BEA8052D}" type="slidenum">
              <a:rPr lang="en-US" smtClean="0"/>
              <a:t>29</a:t>
            </a:fld>
            <a:endParaRPr lang="en-US"/>
          </a:p>
        </p:txBody>
      </p:sp>
    </p:spTree>
    <p:extLst>
      <p:ext uri="{BB962C8B-B14F-4D97-AF65-F5344CB8AC3E}">
        <p14:creationId xmlns:p14="http://schemas.microsoft.com/office/powerpoint/2010/main" val="765148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I have only taken the probability of endorsement (yes) here and omitted No </a:t>
            </a:r>
          </a:p>
          <a:p>
            <a:r>
              <a:rPr lang="en-US" dirty="0"/>
              <a:t>We don’t use those for the charts</a:t>
            </a:r>
          </a:p>
        </p:txBody>
      </p:sp>
      <p:sp>
        <p:nvSpPr>
          <p:cNvPr id="4" name="Slide Number Placeholder 3"/>
          <p:cNvSpPr>
            <a:spLocks noGrp="1"/>
          </p:cNvSpPr>
          <p:nvPr>
            <p:ph type="sldNum" sz="quarter" idx="5"/>
          </p:nvPr>
        </p:nvSpPr>
        <p:spPr/>
        <p:txBody>
          <a:bodyPr/>
          <a:lstStyle/>
          <a:p>
            <a:fld id="{BC823CB8-5EDD-48F3-BC20-E0F7BEA8052D}" type="slidenum">
              <a:rPr lang="en-US" smtClean="0"/>
              <a:t>31</a:t>
            </a:fld>
            <a:endParaRPr lang="en-US"/>
          </a:p>
        </p:txBody>
      </p:sp>
    </p:spTree>
    <p:extLst>
      <p:ext uri="{BB962C8B-B14F-4D97-AF65-F5344CB8AC3E}">
        <p14:creationId xmlns:p14="http://schemas.microsoft.com/office/powerpoint/2010/main" val="38125677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comparison class is the familiar ‘omitted’ class</a:t>
            </a:r>
          </a:p>
        </p:txBody>
      </p:sp>
      <p:sp>
        <p:nvSpPr>
          <p:cNvPr id="4" name="Slide Number Placeholder 3"/>
          <p:cNvSpPr>
            <a:spLocks noGrp="1"/>
          </p:cNvSpPr>
          <p:nvPr>
            <p:ph type="sldNum" sz="quarter" idx="5"/>
          </p:nvPr>
        </p:nvSpPr>
        <p:spPr/>
        <p:txBody>
          <a:bodyPr/>
          <a:lstStyle/>
          <a:p>
            <a:fld id="{BC823CB8-5EDD-48F3-BC20-E0F7BEA8052D}" type="slidenum">
              <a:rPr lang="en-US" smtClean="0"/>
              <a:t>35</a:t>
            </a:fld>
            <a:endParaRPr lang="en-US"/>
          </a:p>
        </p:txBody>
      </p:sp>
    </p:spTree>
    <p:extLst>
      <p:ext uri="{BB962C8B-B14F-4D97-AF65-F5344CB8AC3E}">
        <p14:creationId xmlns:p14="http://schemas.microsoft.com/office/powerpoint/2010/main" val="17649644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these are the same as the descriptive stats for each variable…</a:t>
            </a:r>
          </a:p>
        </p:txBody>
      </p:sp>
      <p:sp>
        <p:nvSpPr>
          <p:cNvPr id="4" name="Slide Number Placeholder 3"/>
          <p:cNvSpPr>
            <a:spLocks noGrp="1"/>
          </p:cNvSpPr>
          <p:nvPr>
            <p:ph type="sldNum" sz="quarter" idx="5"/>
          </p:nvPr>
        </p:nvSpPr>
        <p:spPr/>
        <p:txBody>
          <a:bodyPr/>
          <a:lstStyle/>
          <a:p>
            <a:fld id="{BC823CB8-5EDD-48F3-BC20-E0F7BEA8052D}" type="slidenum">
              <a:rPr lang="en-US" smtClean="0"/>
              <a:t>41</a:t>
            </a:fld>
            <a:endParaRPr lang="en-US"/>
          </a:p>
        </p:txBody>
      </p:sp>
    </p:spTree>
    <p:extLst>
      <p:ext uri="{BB962C8B-B14F-4D97-AF65-F5344CB8AC3E}">
        <p14:creationId xmlns:p14="http://schemas.microsoft.com/office/powerpoint/2010/main" val="25098207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two classes overlap and can be considered ‘low/no’ Aces and so I went with the four class model before settling on the 3 class model</a:t>
            </a:r>
          </a:p>
          <a:p>
            <a:r>
              <a:rPr lang="en-US" dirty="0"/>
              <a:t>There is better separation in the 3 class model</a:t>
            </a:r>
          </a:p>
        </p:txBody>
      </p:sp>
      <p:sp>
        <p:nvSpPr>
          <p:cNvPr id="4" name="Slide Number Placeholder 3"/>
          <p:cNvSpPr>
            <a:spLocks noGrp="1"/>
          </p:cNvSpPr>
          <p:nvPr>
            <p:ph type="sldNum" sz="quarter" idx="5"/>
          </p:nvPr>
        </p:nvSpPr>
        <p:spPr/>
        <p:txBody>
          <a:bodyPr/>
          <a:lstStyle/>
          <a:p>
            <a:fld id="{BC823CB8-5EDD-48F3-BC20-E0F7BEA8052D}" type="slidenum">
              <a:rPr lang="en-US" smtClean="0"/>
              <a:t>45</a:t>
            </a:fld>
            <a:endParaRPr lang="en-US"/>
          </a:p>
        </p:txBody>
      </p:sp>
    </p:spTree>
    <p:extLst>
      <p:ext uri="{BB962C8B-B14F-4D97-AF65-F5344CB8AC3E}">
        <p14:creationId xmlns:p14="http://schemas.microsoft.com/office/powerpoint/2010/main" val="5319847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ARE CONFUSED REMEMBER THAT WITHIN THE CLASS, EACH VARIABLE RESPONSE PROBABILITIES MUST SUM TO 1</a:t>
            </a:r>
          </a:p>
        </p:txBody>
      </p:sp>
      <p:sp>
        <p:nvSpPr>
          <p:cNvPr id="4" name="Slide Number Placeholder 3"/>
          <p:cNvSpPr>
            <a:spLocks noGrp="1"/>
          </p:cNvSpPr>
          <p:nvPr>
            <p:ph type="sldNum" sz="quarter" idx="5"/>
          </p:nvPr>
        </p:nvSpPr>
        <p:spPr/>
        <p:txBody>
          <a:bodyPr/>
          <a:lstStyle/>
          <a:p>
            <a:fld id="{BC823CB8-5EDD-48F3-BC20-E0F7BEA8052D}" type="slidenum">
              <a:rPr lang="en-US" smtClean="0"/>
              <a:t>48</a:t>
            </a:fld>
            <a:endParaRPr lang="en-US"/>
          </a:p>
        </p:txBody>
      </p:sp>
    </p:spTree>
    <p:extLst>
      <p:ext uri="{BB962C8B-B14F-4D97-AF65-F5344CB8AC3E}">
        <p14:creationId xmlns:p14="http://schemas.microsoft.com/office/powerpoint/2010/main" val="12088473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D31E33-CFB7-110C-62A8-505D5D668FB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F7DB601-2D33-1B3D-B0BE-C1934EFCFAA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C731704-CDC7-BC6E-B28C-C00E66ACE1CA}"/>
              </a:ext>
            </a:extLst>
          </p:cNvPr>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a:extLst>
              <a:ext uri="{FF2B5EF4-FFF2-40B4-BE49-F238E27FC236}">
                <a16:creationId xmlns:a16="http://schemas.microsoft.com/office/drawing/2014/main" id="{6AA5B7F1-930C-51D9-6700-F21161DFBB6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55E5E6-C4A7-6C46-8F23-5133E411336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814607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B460CE-669D-AF1A-ECB1-D75AEB41C3B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7F50795-AB6B-1628-9DA9-55FE324E435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79320CA-28A2-F6EB-EBAC-A586BB98D95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On average, respondents were 55.4 years old, tended to be satisfied with their lives, have high levels of emotional and social support and predominantly white, highly educated, wealthy and majority female.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representativeness of this sample is obviously limited by these characteristics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1DB7B436-3545-789D-37BF-CFD79F804E84}"/>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55E5E6-C4A7-6C46-8F23-5133E411336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722971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CBE99C-1473-E82F-95DB-E8F76E53AB1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259A1E9-B4CF-C544-9D66-07CEC72EC47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C663FDB-6CA9-7F82-89B6-3E686CD9FFF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2531394-3690-9EF1-2026-3295AD87E114}"/>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55E5E6-C4A7-6C46-8F23-5133E411336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423241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823CB8-5EDD-48F3-BC20-E0F7BEA8052D}" type="slidenum">
              <a:rPr lang="en-US" smtClean="0"/>
              <a:t>6</a:t>
            </a:fld>
            <a:endParaRPr lang="en-US"/>
          </a:p>
        </p:txBody>
      </p:sp>
    </p:spTree>
    <p:extLst>
      <p:ext uri="{BB962C8B-B14F-4D97-AF65-F5344CB8AC3E}">
        <p14:creationId xmlns:p14="http://schemas.microsoft.com/office/powerpoint/2010/main" val="1613889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9CA585-AB2B-F651-57CF-6BD1DCAC3E1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45B7161-982B-6570-5872-80100B4A859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DF83852-045A-A731-AE38-1DF2880D2BD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0ABF4FE-1F82-CE94-2CEE-AFF8E5855721}"/>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55E5E6-C4A7-6C46-8F23-5133E411336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471395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DF90A6-1491-11A8-5EEC-9677CED5027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E8C6329-1D08-867C-399A-92FE558837F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778521C-BCB9-3493-78AB-C0AF36BFE5D3}"/>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8137D3A4-FD8D-2A20-BD8C-E583198D4509}"/>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55E5E6-C4A7-6C46-8F23-5133E411336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296754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95FBDA-A38C-772E-C271-8ED5DB8086F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DAC040B-24AE-9C48-5CF7-9E10ED07F66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E2A3E87-1ED0-DC1A-0E95-6FAAFC59B190}"/>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F69DA892-7F01-D07F-2D4B-107788993B16}"/>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55E5E6-C4A7-6C46-8F23-5133E411336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3602304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2729BE-43EA-2CF9-E72C-20DF9572519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48CDBC1-C7B6-D81A-FB7F-EF8762F4125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F06C92A-F54B-1A89-850D-64D50727C14F}"/>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CBDBA314-FB63-D6C4-A17C-AB3740081F11}"/>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55E5E6-C4A7-6C46-8F23-5133E411336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161396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32B33E-9677-F012-D413-9CD0B576AC4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FEA8C1F-69A2-1E3B-ACE3-EF982D420D2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A1FFD74-5BB3-6427-913E-84D81284184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D58D3E0-C5D7-15CE-4326-1F29608B5EA6}"/>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630F27-1FF9-4D95-9591-088A75736FC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0900532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F67E5C-A985-21E2-B965-A92F1090D34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457BF1B-736F-171E-7519-4815CF2C670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9263395-D760-C098-E923-D1521743E3BF}"/>
              </a:ext>
            </a:extLst>
          </p:cNvPr>
          <p:cNvSpPr>
            <a:spLocks noGrp="1"/>
          </p:cNvSpPr>
          <p:nvPr>
            <p:ph type="body" idx="1"/>
          </p:nvPr>
        </p:nvSpPr>
        <p:spPr/>
        <p:txBody>
          <a:bodyPr/>
          <a:lstStyle/>
          <a:p>
            <a:pPr marL="0" marR="0" lvl="0" indent="0" algn="l" defTabSz="931774"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D48C0C3E-B570-4162-4AA4-6D27146B1772}"/>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630F27-1FF9-4D95-9591-088A75736FC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9180730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DBDB4A-7B2E-C1C8-BD8C-26F4D48E132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79185D3-A9EF-4891-18D2-0EEDB26211B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F1052A1-B012-6367-D857-F4902D69951F}"/>
              </a:ext>
            </a:extLst>
          </p:cNvPr>
          <p:cNvSpPr>
            <a:spLocks noGrp="1"/>
          </p:cNvSpPr>
          <p:nvPr>
            <p:ph type="body" idx="1"/>
          </p:nvPr>
        </p:nvSpPr>
        <p:spPr/>
        <p:txBody>
          <a:bodyPr/>
          <a:lstStyle/>
          <a:p>
            <a:r>
              <a:rPr lang="en-US" dirty="0"/>
              <a:t>This plot shows the sum score on the x-axis and different outcomes on the y-axis including PHQ score which is a measure of depressive symptoms, HIV risk taking behavior such as sharing needles and not wearing a condom, and problem drinking. </a:t>
            </a:r>
          </a:p>
          <a:p>
            <a:r>
              <a:rPr lang="en-US" dirty="0"/>
              <a:t>In all cases, as ACE score increases, the probability of endorsing these negative behaviors increases as well. </a:t>
            </a:r>
          </a:p>
          <a:p>
            <a:r>
              <a:rPr lang="en-US" dirty="0"/>
              <a:t>For example, the probability of a PHQ score greater than 10 (clinically relevant depression) is around .3 for respondents with 11 ACEs. </a:t>
            </a:r>
          </a:p>
          <a:p>
            <a:r>
              <a:rPr lang="en-US" dirty="0"/>
              <a:t>In contrast, individuals with no ACEs have a 0 probability of a PHQ score greater than 10.</a:t>
            </a:r>
          </a:p>
        </p:txBody>
      </p:sp>
      <p:sp>
        <p:nvSpPr>
          <p:cNvPr id="4" name="Slide Number Placeholder 3">
            <a:extLst>
              <a:ext uri="{FF2B5EF4-FFF2-40B4-BE49-F238E27FC236}">
                <a16:creationId xmlns:a16="http://schemas.microsoft.com/office/drawing/2014/main" id="{2E671EA0-960D-006D-44DC-CDF3F3AE3BD1}"/>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55E5E6-C4A7-6C46-8F23-5133E411336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5375656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5ABFA7-C326-A775-DB7E-0DF4F012DE0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70B757B-395E-5852-9F4F-B85895CF1D3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515AA42-1154-24D8-1AD6-F36A3DFAD4D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68C2F6F-D3AA-09AD-D2F2-923001DC3631}"/>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55E5E6-C4A7-6C46-8F23-5133E411336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938908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8B0E60-9670-8239-52CA-D0603761198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E17B294-3BBD-BEF4-903D-C7D3A7A7EA6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C87B4D6-32A3-1B24-6C3E-ED61169A0311}"/>
              </a:ext>
            </a:extLst>
          </p:cNvPr>
          <p:cNvSpPr>
            <a:spLocks noGrp="1"/>
          </p:cNvSpPr>
          <p:nvPr>
            <p:ph type="body" idx="1"/>
          </p:nvPr>
        </p:nvSpPr>
        <p:spPr/>
        <p:txBody>
          <a:bodyPr/>
          <a:lstStyle/>
          <a:p>
            <a:r>
              <a:rPr lang="en-US" dirty="0"/>
              <a:t>Here we have the Latent Classes compared to the ACE sum score. </a:t>
            </a:r>
          </a:p>
          <a:p>
            <a:r>
              <a:rPr lang="en-US" dirty="0"/>
              <a:t>Focusing on the first row, we see that the 56.3% of youth in the low adversity, or normative class, have less than 1 ACE on average. </a:t>
            </a:r>
          </a:p>
          <a:p>
            <a:r>
              <a:rPr lang="en-US" dirty="0"/>
              <a:t>The 30.3% of youth living in the emotionally abusive alcoholic class have about 2.89 ACEs on average, etc. </a:t>
            </a:r>
          </a:p>
          <a:p>
            <a:r>
              <a:rPr lang="en-US" dirty="0"/>
              <a:t>The chart also shows the ACE distribution for each class. </a:t>
            </a:r>
          </a:p>
          <a:p>
            <a:r>
              <a:rPr lang="en-US" dirty="0"/>
              <a:t>Focusing on the columns we see that 64.5% of youth in the normative class have no ACEs whereas 33.1% have 1 and 2.4% have 2. </a:t>
            </a:r>
          </a:p>
          <a:p>
            <a:r>
              <a:rPr lang="en-US" dirty="0"/>
              <a:t>None of the youth in the low adversity class have 3 or more ACEs.</a:t>
            </a:r>
          </a:p>
          <a:p>
            <a:endParaRPr lang="en-US" dirty="0"/>
          </a:p>
          <a:p>
            <a:r>
              <a:rPr lang="en-US" dirty="0"/>
              <a:t>The takeaway here is that individuals in each class have different distributions of sum scores and within each of the types of household the number of ACEs that people experience is quite variable. Youth with a sum score of 5 for example, are equally likely to be in class 3 or class 4, but have not had nearly the same experiences growing up.</a:t>
            </a:r>
          </a:p>
        </p:txBody>
      </p:sp>
      <p:sp>
        <p:nvSpPr>
          <p:cNvPr id="4" name="Slide Number Placeholder 3">
            <a:extLst>
              <a:ext uri="{FF2B5EF4-FFF2-40B4-BE49-F238E27FC236}">
                <a16:creationId xmlns:a16="http://schemas.microsoft.com/office/drawing/2014/main" id="{189D816B-AD6B-E455-08FB-BAE14210C597}"/>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55E5E6-C4A7-6C46-8F23-5133E411336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207096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823CB8-5EDD-48F3-BC20-E0F7BEA8052D}" type="slidenum">
              <a:rPr lang="en-US" smtClean="0"/>
              <a:t>7</a:t>
            </a:fld>
            <a:endParaRPr lang="en-US"/>
          </a:p>
        </p:txBody>
      </p:sp>
    </p:spTree>
    <p:extLst>
      <p:ext uri="{BB962C8B-B14F-4D97-AF65-F5344CB8AC3E}">
        <p14:creationId xmlns:p14="http://schemas.microsoft.com/office/powerpoint/2010/main" val="6646298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02122"/>
                </a:solidFill>
                <a:effectLst/>
                <a:latin typeface="Arial" panose="020B0604020202020204" pitchFamily="34" charset="0"/>
              </a:rPr>
              <a:t>In statistics, a mixture model is a probabilistic model for representing the presence of subpopulations within an overall population, without requiring that an observed data set should identify the sub-population to which an individual observation belongs.</a:t>
            </a:r>
            <a:endParaRPr lang="en-US" dirty="0"/>
          </a:p>
        </p:txBody>
      </p:sp>
      <p:sp>
        <p:nvSpPr>
          <p:cNvPr id="4" name="Slide Number Placeholder 3"/>
          <p:cNvSpPr>
            <a:spLocks noGrp="1"/>
          </p:cNvSpPr>
          <p:nvPr>
            <p:ph type="sldNum" sz="quarter" idx="5"/>
          </p:nvPr>
        </p:nvSpPr>
        <p:spPr/>
        <p:txBody>
          <a:bodyPr/>
          <a:lstStyle/>
          <a:p>
            <a:fld id="{BC823CB8-5EDD-48F3-BC20-E0F7BEA8052D}" type="slidenum">
              <a:rPr lang="en-US" smtClean="0"/>
              <a:t>8</a:t>
            </a:fld>
            <a:endParaRPr lang="en-US"/>
          </a:p>
        </p:txBody>
      </p:sp>
    </p:spTree>
    <p:extLst>
      <p:ext uri="{BB962C8B-B14F-4D97-AF65-F5344CB8AC3E}">
        <p14:creationId xmlns:p14="http://schemas.microsoft.com/office/powerpoint/2010/main" val="11933731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C823CB8-5EDD-48F3-BC20-E0F7BEA8052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449551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823CB8-5EDD-48F3-BC20-E0F7BEA8052D}" type="slidenum">
              <a:rPr lang="en-US" smtClean="0"/>
              <a:t>11</a:t>
            </a:fld>
            <a:endParaRPr lang="en-US"/>
          </a:p>
        </p:txBody>
      </p:sp>
    </p:spTree>
    <p:extLst>
      <p:ext uri="{BB962C8B-B14F-4D97-AF65-F5344CB8AC3E}">
        <p14:creationId xmlns:p14="http://schemas.microsoft.com/office/powerpoint/2010/main" val="22026569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C823CB8-5EDD-48F3-BC20-E0F7BEA8052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118145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researchers found 3 classes best described the frailty concept</a:t>
            </a:r>
          </a:p>
          <a:p>
            <a:r>
              <a:rPr lang="en-US" dirty="0"/>
              <a:t>Of note is that these classes differ </a:t>
            </a:r>
            <a:r>
              <a:rPr lang="en-US" i="1" dirty="0"/>
              <a:t>by degree </a:t>
            </a:r>
            <a:r>
              <a:rPr lang="en-US" i="0" dirty="0"/>
              <a:t>– high medium and low</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C823CB8-5EDD-48F3-BC20-E0F7BEA8052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328165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C823CB8-5EDD-48F3-BC20-E0F7BEA8052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686293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F8717-DDB0-42A7-8AF8-D0070C54EA6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5C47440-F7B7-499A-B5E1-AB4D65BB29B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F32722D-FBFA-4964-8114-4BC1211F7D57}"/>
              </a:ext>
            </a:extLst>
          </p:cNvPr>
          <p:cNvSpPr>
            <a:spLocks noGrp="1"/>
          </p:cNvSpPr>
          <p:nvPr>
            <p:ph type="dt" sz="half" idx="10"/>
          </p:nvPr>
        </p:nvSpPr>
        <p:spPr/>
        <p:txBody>
          <a:bodyPr/>
          <a:lstStyle/>
          <a:p>
            <a:fld id="{D5EFEAAC-0737-4DFC-8BD9-B15E342526DF}" type="datetimeFigureOut">
              <a:rPr lang="en-US" smtClean="0"/>
              <a:t>7/10/2025</a:t>
            </a:fld>
            <a:endParaRPr lang="en-US"/>
          </a:p>
        </p:txBody>
      </p:sp>
      <p:sp>
        <p:nvSpPr>
          <p:cNvPr id="5" name="Footer Placeholder 4">
            <a:extLst>
              <a:ext uri="{FF2B5EF4-FFF2-40B4-BE49-F238E27FC236}">
                <a16:creationId xmlns:a16="http://schemas.microsoft.com/office/drawing/2014/main" id="{708C1EBB-811E-49CC-8EC2-33604D6655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2E53664-D48E-4B4D-95B6-564FC6DAC5F1}"/>
              </a:ext>
            </a:extLst>
          </p:cNvPr>
          <p:cNvSpPr>
            <a:spLocks noGrp="1"/>
          </p:cNvSpPr>
          <p:nvPr>
            <p:ph type="sldNum" sz="quarter" idx="12"/>
          </p:nvPr>
        </p:nvSpPr>
        <p:spPr/>
        <p:txBody>
          <a:bodyPr/>
          <a:lstStyle/>
          <a:p>
            <a:fld id="{173367A2-C8DE-4C03-B6C1-9E47AE29E274}" type="slidenum">
              <a:rPr lang="en-US" smtClean="0"/>
              <a:t>‹#›</a:t>
            </a:fld>
            <a:endParaRPr lang="en-US"/>
          </a:p>
        </p:txBody>
      </p:sp>
    </p:spTree>
    <p:extLst>
      <p:ext uri="{BB962C8B-B14F-4D97-AF65-F5344CB8AC3E}">
        <p14:creationId xmlns:p14="http://schemas.microsoft.com/office/powerpoint/2010/main" val="33459419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ABBC2E-DFD8-4B48-AD68-1E413186262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25EC58E-2D49-4D5C-81D8-CB1D79557E0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4361140-2AB0-45F2-89B5-93375F56478B}"/>
              </a:ext>
            </a:extLst>
          </p:cNvPr>
          <p:cNvSpPr>
            <a:spLocks noGrp="1"/>
          </p:cNvSpPr>
          <p:nvPr>
            <p:ph type="dt" sz="half" idx="10"/>
          </p:nvPr>
        </p:nvSpPr>
        <p:spPr/>
        <p:txBody>
          <a:bodyPr/>
          <a:lstStyle/>
          <a:p>
            <a:fld id="{D5EFEAAC-0737-4DFC-8BD9-B15E342526DF}" type="datetimeFigureOut">
              <a:rPr lang="en-US" smtClean="0"/>
              <a:t>7/10/2025</a:t>
            </a:fld>
            <a:endParaRPr lang="en-US"/>
          </a:p>
        </p:txBody>
      </p:sp>
      <p:sp>
        <p:nvSpPr>
          <p:cNvPr id="5" name="Footer Placeholder 4">
            <a:extLst>
              <a:ext uri="{FF2B5EF4-FFF2-40B4-BE49-F238E27FC236}">
                <a16:creationId xmlns:a16="http://schemas.microsoft.com/office/drawing/2014/main" id="{ABD26E27-51CF-41D3-9334-FC4E94075CF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B215974-3BEF-40E5-AF2D-E348D8AA8F78}"/>
              </a:ext>
            </a:extLst>
          </p:cNvPr>
          <p:cNvSpPr>
            <a:spLocks noGrp="1"/>
          </p:cNvSpPr>
          <p:nvPr>
            <p:ph type="sldNum" sz="quarter" idx="12"/>
          </p:nvPr>
        </p:nvSpPr>
        <p:spPr/>
        <p:txBody>
          <a:bodyPr/>
          <a:lstStyle/>
          <a:p>
            <a:fld id="{173367A2-C8DE-4C03-B6C1-9E47AE29E274}" type="slidenum">
              <a:rPr lang="en-US" smtClean="0"/>
              <a:t>‹#›</a:t>
            </a:fld>
            <a:endParaRPr lang="en-US"/>
          </a:p>
        </p:txBody>
      </p:sp>
    </p:spTree>
    <p:extLst>
      <p:ext uri="{BB962C8B-B14F-4D97-AF65-F5344CB8AC3E}">
        <p14:creationId xmlns:p14="http://schemas.microsoft.com/office/powerpoint/2010/main" val="18189453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928D176-434A-4D5B-85A0-8374AFD599B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D4CC211-184D-4EF0-86A2-9296B62B850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D42819C-B565-4169-9902-6FF532C16BE9}"/>
              </a:ext>
            </a:extLst>
          </p:cNvPr>
          <p:cNvSpPr>
            <a:spLocks noGrp="1"/>
          </p:cNvSpPr>
          <p:nvPr>
            <p:ph type="dt" sz="half" idx="10"/>
          </p:nvPr>
        </p:nvSpPr>
        <p:spPr/>
        <p:txBody>
          <a:bodyPr/>
          <a:lstStyle/>
          <a:p>
            <a:fld id="{D5EFEAAC-0737-4DFC-8BD9-B15E342526DF}" type="datetimeFigureOut">
              <a:rPr lang="en-US" smtClean="0"/>
              <a:t>7/10/2025</a:t>
            </a:fld>
            <a:endParaRPr lang="en-US"/>
          </a:p>
        </p:txBody>
      </p:sp>
      <p:sp>
        <p:nvSpPr>
          <p:cNvPr id="5" name="Footer Placeholder 4">
            <a:extLst>
              <a:ext uri="{FF2B5EF4-FFF2-40B4-BE49-F238E27FC236}">
                <a16:creationId xmlns:a16="http://schemas.microsoft.com/office/drawing/2014/main" id="{6EF1DB75-4726-4B33-BDC7-7AED1C3C20D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F84DD4C-96FD-4EBE-A829-D0F6788F1438}"/>
              </a:ext>
            </a:extLst>
          </p:cNvPr>
          <p:cNvSpPr>
            <a:spLocks noGrp="1"/>
          </p:cNvSpPr>
          <p:nvPr>
            <p:ph type="sldNum" sz="quarter" idx="12"/>
          </p:nvPr>
        </p:nvSpPr>
        <p:spPr/>
        <p:txBody>
          <a:bodyPr/>
          <a:lstStyle/>
          <a:p>
            <a:fld id="{173367A2-C8DE-4C03-B6C1-9E47AE29E274}" type="slidenum">
              <a:rPr lang="en-US" smtClean="0"/>
              <a:t>‹#›</a:t>
            </a:fld>
            <a:endParaRPr lang="en-US"/>
          </a:p>
        </p:txBody>
      </p:sp>
    </p:spTree>
    <p:extLst>
      <p:ext uri="{BB962C8B-B14F-4D97-AF65-F5344CB8AC3E}">
        <p14:creationId xmlns:p14="http://schemas.microsoft.com/office/powerpoint/2010/main" val="218007443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B8136-4330-4480-80D9-0F6FD970617C}"/>
              </a:ext>
            </a:extLst>
          </p:cNvPr>
          <p:cNvSpPr>
            <a:spLocks noGrp="1"/>
          </p:cNvSpPr>
          <p:nvPr>
            <p:ph type="ctrTitle"/>
          </p:nvPr>
        </p:nvSpPr>
        <p:spPr>
          <a:xfrm>
            <a:off x="576072" y="1124712"/>
            <a:ext cx="11036808" cy="3172968"/>
          </a:xfrm>
        </p:spPr>
        <p:txBody>
          <a:bodyPr anchor="b">
            <a:normAutofit/>
          </a:bodyPr>
          <a:lstStyle>
            <a:lvl1pPr algn="l">
              <a:defRPr sz="8000"/>
            </a:lvl1pPr>
          </a:lstStyle>
          <a:p>
            <a:r>
              <a:rPr lang="en-US" dirty="0"/>
              <a:t>Click to edit Master title style</a:t>
            </a:r>
          </a:p>
        </p:txBody>
      </p:sp>
      <p:sp>
        <p:nvSpPr>
          <p:cNvPr id="3" name="Subtitle 2">
            <a:extLst>
              <a:ext uri="{FF2B5EF4-FFF2-40B4-BE49-F238E27FC236}">
                <a16:creationId xmlns:a16="http://schemas.microsoft.com/office/drawing/2014/main" id="{566E5739-DD96-45FB-B609-3E3447A52FED}"/>
              </a:ext>
            </a:extLst>
          </p:cNvPr>
          <p:cNvSpPr>
            <a:spLocks noGrp="1"/>
          </p:cNvSpPr>
          <p:nvPr>
            <p:ph type="subTitle" idx="1"/>
          </p:nvPr>
        </p:nvSpPr>
        <p:spPr>
          <a:xfrm>
            <a:off x="576072" y="4727448"/>
            <a:ext cx="11036808" cy="1481328"/>
          </a:xfrm>
        </p:spPr>
        <p:txBody>
          <a:bodyPr>
            <a:norm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1B9FF558-51F9-42A2-9944-DBE23DA8B224}"/>
              </a:ext>
            </a:extLst>
          </p:cNvPr>
          <p:cNvSpPr>
            <a:spLocks noGrp="1"/>
          </p:cNvSpPr>
          <p:nvPr>
            <p:ph type="dt" sz="half" idx="10"/>
          </p:nvPr>
        </p:nvSpPr>
        <p:spPr>
          <a:xfrm>
            <a:off x="576072" y="6356350"/>
            <a:ext cx="2743200" cy="365125"/>
          </a:xfrm>
        </p:spPr>
        <p:txBody>
          <a:bodyPr/>
          <a:lstStyle/>
          <a:p>
            <a:fld id="{02AC24A9-CCB6-4F8D-B8DB-C2F3692CFA5A}" type="datetimeFigureOut">
              <a:rPr lang="en-US" smtClean="0"/>
              <a:t>7/10/2025</a:t>
            </a:fld>
            <a:endParaRPr lang="en-US" dirty="0"/>
          </a:p>
        </p:txBody>
      </p:sp>
      <p:sp>
        <p:nvSpPr>
          <p:cNvPr id="5" name="Footer Placeholder 4">
            <a:extLst>
              <a:ext uri="{FF2B5EF4-FFF2-40B4-BE49-F238E27FC236}">
                <a16:creationId xmlns:a16="http://schemas.microsoft.com/office/drawing/2014/main" id="{8B8C0E86-A7F7-4BDC-A637-254E5252DED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3D10ADE-E9DA-4E57-BF57-1CCB65219839}"/>
              </a:ext>
            </a:extLst>
          </p:cNvPr>
          <p:cNvSpPr>
            <a:spLocks noGrp="1"/>
          </p:cNvSpPr>
          <p:nvPr>
            <p:ph type="sldNum" sz="quarter" idx="12"/>
          </p:nvPr>
        </p:nvSpPr>
        <p:spPr>
          <a:xfrm>
            <a:off x="8869680" y="6356350"/>
            <a:ext cx="2743200" cy="365125"/>
          </a:xfrm>
        </p:spPr>
        <p:txBody>
          <a:bodyPr/>
          <a:lstStyle/>
          <a:p>
            <a:fld id="{B2DC25EE-239B-4C5F-AAD1-255A7D5F1EE2}" type="slidenum">
              <a:rPr lang="en-US" smtClean="0"/>
              <a:t>‹#›</a:t>
            </a:fld>
            <a:endParaRPr lang="en-US" dirty="0"/>
          </a:p>
        </p:txBody>
      </p:sp>
      <p:sp>
        <p:nvSpPr>
          <p:cNvPr id="8" name="Rectangle 7">
            <a:extLst>
              <a:ext uri="{FF2B5EF4-FFF2-40B4-BE49-F238E27FC236}">
                <a16:creationId xmlns:a16="http://schemas.microsoft.com/office/drawing/2014/main" id="{8D06CE56-3881-4ADA-8CEF-D18B02C242A3}"/>
              </a:ext>
            </a:extLst>
          </p:cNvPr>
          <p:cNvSpPr/>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79F3C543-62EC-4433-9C93-A2CD8764E9B4}"/>
              </a:ext>
            </a:extLst>
          </p:cNvPr>
          <p:cNvSpPr/>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4357519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D6FBB9D-1CAA-4D05-AB33-BABDFE17B843}"/>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0" name="Rectangle 9">
            <a:extLst>
              <a:ext uri="{FF2B5EF4-FFF2-40B4-BE49-F238E27FC236}">
                <a16:creationId xmlns:a16="http://schemas.microsoft.com/office/drawing/2014/main" id="{04727B71-B4B6-4823-80A1-68C40B475118}"/>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9A6DB05-9FB5-4B07-8675-74C23D4FD89D}"/>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8D358CF-0758-490A-A084-C46443B9ABE8}"/>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Content Placeholder 2">
            <a:extLst>
              <a:ext uri="{FF2B5EF4-FFF2-40B4-BE49-F238E27FC236}">
                <a16:creationId xmlns:a16="http://schemas.microsoft.com/office/drawing/2014/main" id="{21671183-B3CE-4F45-92FB-98290CA0E2CA}"/>
              </a:ext>
            </a:extLst>
          </p:cNvPr>
          <p:cNvSpPr>
            <a:spLocks noGrp="1"/>
          </p:cNvSpPr>
          <p:nvPr>
            <p:ph idx="1"/>
          </p:nvPr>
        </p:nvSpPr>
        <p:spPr>
          <a:xfrm>
            <a:off x="1115568" y="2478024"/>
            <a:ext cx="10168128"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D7DED67-27EC-4D43-A21C-093C1DB04813}"/>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7/10/2025</a:t>
            </a:fld>
            <a:endParaRPr lang="en-US"/>
          </a:p>
        </p:txBody>
      </p:sp>
      <p:sp>
        <p:nvSpPr>
          <p:cNvPr id="5" name="Footer Placeholder 4">
            <a:extLst>
              <a:ext uri="{FF2B5EF4-FFF2-40B4-BE49-F238E27FC236}">
                <a16:creationId xmlns:a16="http://schemas.microsoft.com/office/drawing/2014/main" id="{36747CE3-4890-4BC1-94DB-5D49D02C99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3C5AD3-D79A-4D46-B25B-822FE0252511}"/>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66224720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5AEDC5C-2E87-49C6-AB07-A95E5F39ED8E}"/>
              </a:ext>
            </a:extLst>
          </p:cNvPr>
          <p:cNvSpPr/>
          <p:nvPr/>
        </p:nvSpPr>
        <p:spPr>
          <a:xfrm>
            <a:off x="558210" y="4981421"/>
            <a:ext cx="11134956" cy="822960"/>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A57D88DE-E462-4C8A-BF99-609390DFB781}"/>
              </a:ext>
            </a:extLst>
          </p:cNvPr>
          <p:cNvSpPr/>
          <p:nvPr/>
        </p:nvSpPr>
        <p:spPr>
          <a:xfrm>
            <a:off x="498834" y="5118581"/>
            <a:ext cx="146304"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8E44900-E8BF-4B12-8BCB-41076E2B68C7}"/>
              </a:ext>
            </a:extLst>
          </p:cNvPr>
          <p:cNvSpPr>
            <a:spLocks noGrp="1"/>
          </p:cNvSpPr>
          <p:nvPr>
            <p:ph type="title"/>
          </p:nvPr>
        </p:nvSpPr>
        <p:spPr>
          <a:xfrm>
            <a:off x="557784" y="640080"/>
            <a:ext cx="10890504" cy="4114800"/>
          </a:xfrm>
        </p:spPr>
        <p:txBody>
          <a:bodyPr anchor="b">
            <a:normAutofit/>
          </a:bodyPr>
          <a:lstStyle>
            <a:lvl1pPr>
              <a:defRPr sz="6600"/>
            </a:lvl1pPr>
          </a:lstStyle>
          <a:p>
            <a:r>
              <a:rPr lang="en-US" dirty="0"/>
              <a:t>Click to edit Master title style</a:t>
            </a:r>
          </a:p>
        </p:txBody>
      </p:sp>
      <p:sp>
        <p:nvSpPr>
          <p:cNvPr id="3" name="Text Placeholder 2">
            <a:extLst>
              <a:ext uri="{FF2B5EF4-FFF2-40B4-BE49-F238E27FC236}">
                <a16:creationId xmlns:a16="http://schemas.microsoft.com/office/drawing/2014/main" id="{917741F9-B00F-4463-A257-6B66DABD9B4E}"/>
              </a:ext>
            </a:extLst>
          </p:cNvPr>
          <p:cNvSpPr>
            <a:spLocks noGrp="1"/>
          </p:cNvSpPr>
          <p:nvPr>
            <p:ph type="body" idx="1"/>
          </p:nvPr>
        </p:nvSpPr>
        <p:spPr>
          <a:xfrm>
            <a:off x="841248" y="5102352"/>
            <a:ext cx="10607040" cy="585216"/>
          </a:xfrm>
        </p:spPr>
        <p:txBody>
          <a:bodyPr anchor="ct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D48BFA7D-4401-4285-802B-1579165F0D6D}"/>
              </a:ext>
            </a:extLst>
          </p:cNvPr>
          <p:cNvSpPr>
            <a:spLocks noGrp="1"/>
          </p:cNvSpPr>
          <p:nvPr>
            <p:ph type="dt" sz="half" idx="10"/>
          </p:nvPr>
        </p:nvSpPr>
        <p:spPr/>
        <p:txBody>
          <a:bodyPr/>
          <a:lstStyle/>
          <a:p>
            <a:fld id="{02AC24A9-CCB6-4F8D-B8DB-C2F3692CFA5A}" type="datetimeFigureOut">
              <a:rPr lang="en-US" smtClean="0"/>
              <a:t>7/10/2025</a:t>
            </a:fld>
            <a:endParaRPr lang="en-US"/>
          </a:p>
        </p:txBody>
      </p:sp>
      <p:sp>
        <p:nvSpPr>
          <p:cNvPr id="5" name="Footer Placeholder 4">
            <a:extLst>
              <a:ext uri="{FF2B5EF4-FFF2-40B4-BE49-F238E27FC236}">
                <a16:creationId xmlns:a16="http://schemas.microsoft.com/office/drawing/2014/main" id="{49A909C5-AA19-4195-8376-9002D5DF46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AC3F32-46E0-47C8-8565-5969A475FDB0}"/>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50222924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076262E-36A0-40C6-ADE6-90CD9FB9B9EA}"/>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1" name="Rectangle 10">
            <a:extLst>
              <a:ext uri="{FF2B5EF4-FFF2-40B4-BE49-F238E27FC236}">
                <a16:creationId xmlns:a16="http://schemas.microsoft.com/office/drawing/2014/main" id="{42677A9B-4D1D-4D80-912C-24570140A650}"/>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03DC8C98-510F-48C9-82B2-9E4F760A68DF}"/>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7A078AE-0BC3-48F9-87EC-2DB0CCE7E2AE}"/>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Content Placeholder 2">
            <a:extLst>
              <a:ext uri="{FF2B5EF4-FFF2-40B4-BE49-F238E27FC236}">
                <a16:creationId xmlns:a16="http://schemas.microsoft.com/office/drawing/2014/main" id="{292A20DF-0829-4336-B59F-FF9D7AA9D8B6}"/>
              </a:ext>
            </a:extLst>
          </p:cNvPr>
          <p:cNvSpPr>
            <a:spLocks noGrp="1"/>
          </p:cNvSpPr>
          <p:nvPr>
            <p:ph sz="half" idx="1"/>
          </p:nvPr>
        </p:nvSpPr>
        <p:spPr>
          <a:xfrm>
            <a:off x="1115568" y="2478024"/>
            <a:ext cx="4937760"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7935D01C-CF67-4DF6-B96C-FFC9D5BF847B}"/>
              </a:ext>
            </a:extLst>
          </p:cNvPr>
          <p:cNvSpPr>
            <a:spLocks noGrp="1"/>
          </p:cNvSpPr>
          <p:nvPr>
            <p:ph sz="half" idx="2"/>
          </p:nvPr>
        </p:nvSpPr>
        <p:spPr>
          <a:xfrm>
            <a:off x="6345936" y="2478024"/>
            <a:ext cx="4937760"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29BBD797-6031-4F82-8726-EAB757027FF5}"/>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7/10/2025</a:t>
            </a:fld>
            <a:endParaRPr lang="en-US"/>
          </a:p>
        </p:txBody>
      </p:sp>
      <p:sp>
        <p:nvSpPr>
          <p:cNvPr id="6" name="Footer Placeholder 5">
            <a:extLst>
              <a:ext uri="{FF2B5EF4-FFF2-40B4-BE49-F238E27FC236}">
                <a16:creationId xmlns:a16="http://schemas.microsoft.com/office/drawing/2014/main" id="{76B3F71C-B897-4909-A75E-8716AD49C15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F78BC14-5BB1-405F-A6F3-C07230F085C8}"/>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93704909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B671BDE-E45C-41A1-9B98-4A607D703855}"/>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Rectangle 12">
            <a:extLst>
              <a:ext uri="{FF2B5EF4-FFF2-40B4-BE49-F238E27FC236}">
                <a16:creationId xmlns:a16="http://schemas.microsoft.com/office/drawing/2014/main" id="{299500CE-917A-4D03-A7DF-71D8EBBC1537}"/>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C3D0D377-28B0-417D-886B-9483AF064975}"/>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F8F91F8-0767-40B5-A3AA-72931FC192EA}"/>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Text Placeholder 2">
            <a:extLst>
              <a:ext uri="{FF2B5EF4-FFF2-40B4-BE49-F238E27FC236}">
                <a16:creationId xmlns:a16="http://schemas.microsoft.com/office/drawing/2014/main" id="{AAAE0554-8BEE-4BF6-9519-51B8475D35E1}"/>
              </a:ext>
            </a:extLst>
          </p:cNvPr>
          <p:cNvSpPr>
            <a:spLocks noGrp="1"/>
          </p:cNvSpPr>
          <p:nvPr>
            <p:ph type="body" idx="1"/>
          </p:nvPr>
        </p:nvSpPr>
        <p:spPr>
          <a:xfrm>
            <a:off x="1115568"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FD4A358D-C930-48E0-B372-06A826B74C47}"/>
              </a:ext>
            </a:extLst>
          </p:cNvPr>
          <p:cNvSpPr>
            <a:spLocks noGrp="1"/>
          </p:cNvSpPr>
          <p:nvPr>
            <p:ph sz="half" idx="2"/>
          </p:nvPr>
        </p:nvSpPr>
        <p:spPr>
          <a:xfrm>
            <a:off x="1115568" y="3203688"/>
            <a:ext cx="4937760" cy="2968512"/>
          </a:xfrm>
        </p:spPr>
        <p:txBody>
          <a:bodyPr/>
          <a:lstStyle>
            <a:lvl1pPr>
              <a:defRPr sz="2400"/>
            </a:lvl1pPr>
            <a:lvl2pPr>
              <a:defRPr sz="2000"/>
            </a:lvl2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83B6615E-4966-4150-83B6-C47591B36383}"/>
              </a:ext>
            </a:extLst>
          </p:cNvPr>
          <p:cNvSpPr>
            <a:spLocks noGrp="1"/>
          </p:cNvSpPr>
          <p:nvPr>
            <p:ph type="body" sz="quarter" idx="3"/>
          </p:nvPr>
        </p:nvSpPr>
        <p:spPr>
          <a:xfrm>
            <a:off x="6345936"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BD409F6B-C17B-4B4F-9F35-5068BDC4E2FD}"/>
              </a:ext>
            </a:extLst>
          </p:cNvPr>
          <p:cNvSpPr>
            <a:spLocks noGrp="1"/>
          </p:cNvSpPr>
          <p:nvPr>
            <p:ph sz="quarter" idx="4"/>
          </p:nvPr>
        </p:nvSpPr>
        <p:spPr>
          <a:xfrm>
            <a:off x="6345936" y="3203687"/>
            <a:ext cx="4937760" cy="2968511"/>
          </a:xfrm>
        </p:spPr>
        <p:txBody>
          <a:bodyPr/>
          <a:lstStyle>
            <a:lvl1pPr>
              <a:defRPr sz="2400"/>
            </a:lvl1pPr>
            <a:lvl2pPr>
              <a:defRPr sz="2000"/>
            </a:lvl2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C8BC356D-052B-4A9B-8B2F-6665FD325AB3}"/>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7/10/2025</a:t>
            </a:fld>
            <a:endParaRPr lang="en-US"/>
          </a:p>
        </p:txBody>
      </p:sp>
      <p:sp>
        <p:nvSpPr>
          <p:cNvPr id="8" name="Footer Placeholder 7">
            <a:extLst>
              <a:ext uri="{FF2B5EF4-FFF2-40B4-BE49-F238E27FC236}">
                <a16:creationId xmlns:a16="http://schemas.microsoft.com/office/drawing/2014/main" id="{69C5E5FA-26A9-467C-93E3-8476142D1D4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279E50C-1E40-4B48-871B-E392428D20A3}"/>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17078148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8C0689C4-0DB3-408B-A956-40326B4AE4C4}"/>
              </a:ext>
            </a:extLst>
          </p:cNvPr>
          <p:cNvSpPr/>
          <p:nvPr/>
        </p:nvSpPr>
        <p:spPr>
          <a:xfrm>
            <a:off x="665853" y="1533525"/>
            <a:ext cx="10917063" cy="3790950"/>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56E1D10E-1C30-41BF-8C3B-C460C9B5597B}"/>
              </a:ext>
            </a:extLst>
          </p:cNvPr>
          <p:cNvSpPr/>
          <p:nvPr/>
        </p:nvSpPr>
        <p:spPr>
          <a:xfrm>
            <a:off x="609084" y="2971798"/>
            <a:ext cx="128016" cy="914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79454F2-0EE5-4888-AF4C-82F825E6226E}"/>
              </a:ext>
            </a:extLst>
          </p:cNvPr>
          <p:cNvSpPr>
            <a:spLocks noGrp="1"/>
          </p:cNvSpPr>
          <p:nvPr>
            <p:ph type="title"/>
          </p:nvPr>
        </p:nvSpPr>
        <p:spPr>
          <a:xfrm>
            <a:off x="1078992" y="1938528"/>
            <a:ext cx="10177272" cy="2990088"/>
          </a:xfrm>
        </p:spPr>
        <p:txBody>
          <a:bodyPr>
            <a:normAutofit/>
          </a:bodyPr>
          <a:lstStyle>
            <a:lvl1pPr>
              <a:defRPr sz="5400"/>
            </a:lvl1pPr>
          </a:lstStyle>
          <a:p>
            <a:r>
              <a:rPr lang="en-US" dirty="0"/>
              <a:t>Click to edit Master title style</a:t>
            </a:r>
          </a:p>
        </p:txBody>
      </p:sp>
      <p:sp>
        <p:nvSpPr>
          <p:cNvPr id="3" name="Date Placeholder 2">
            <a:extLst>
              <a:ext uri="{FF2B5EF4-FFF2-40B4-BE49-F238E27FC236}">
                <a16:creationId xmlns:a16="http://schemas.microsoft.com/office/drawing/2014/main" id="{67C91241-A315-4643-91E5-CF2C25CC903A}"/>
              </a:ext>
            </a:extLst>
          </p:cNvPr>
          <p:cNvSpPr>
            <a:spLocks noGrp="1"/>
          </p:cNvSpPr>
          <p:nvPr>
            <p:ph type="dt" sz="half" idx="10"/>
          </p:nvPr>
        </p:nvSpPr>
        <p:spPr/>
        <p:txBody>
          <a:bodyPr/>
          <a:lstStyle/>
          <a:p>
            <a:fld id="{02AC24A9-CCB6-4F8D-B8DB-C2F3692CFA5A}" type="datetimeFigureOut">
              <a:rPr lang="en-US" smtClean="0"/>
              <a:t>7/10/2025</a:t>
            </a:fld>
            <a:endParaRPr lang="en-US"/>
          </a:p>
        </p:txBody>
      </p:sp>
      <p:sp>
        <p:nvSpPr>
          <p:cNvPr id="4" name="Footer Placeholder 3">
            <a:extLst>
              <a:ext uri="{FF2B5EF4-FFF2-40B4-BE49-F238E27FC236}">
                <a16:creationId xmlns:a16="http://schemas.microsoft.com/office/drawing/2014/main" id="{22706D86-5479-487D-94C8-76093D84F37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7739411-CED6-43D4-868D-A65C4161A72B}"/>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42217150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AC447E0-1D4D-4EF2-B81B-4B2400EE3EDB}"/>
              </a:ext>
            </a:extLst>
          </p:cNvPr>
          <p:cNvSpPr>
            <a:spLocks noGrp="1"/>
          </p:cNvSpPr>
          <p:nvPr>
            <p:ph type="dt" sz="half" idx="10"/>
          </p:nvPr>
        </p:nvSpPr>
        <p:spPr/>
        <p:txBody>
          <a:bodyPr/>
          <a:lstStyle/>
          <a:p>
            <a:fld id="{02AC24A9-CCB6-4F8D-B8DB-C2F3692CFA5A}" type="datetimeFigureOut">
              <a:rPr lang="en-US" smtClean="0"/>
              <a:t>7/10/2025</a:t>
            </a:fld>
            <a:endParaRPr lang="en-US"/>
          </a:p>
        </p:txBody>
      </p:sp>
      <p:sp>
        <p:nvSpPr>
          <p:cNvPr id="3" name="Footer Placeholder 2">
            <a:extLst>
              <a:ext uri="{FF2B5EF4-FFF2-40B4-BE49-F238E27FC236}">
                <a16:creationId xmlns:a16="http://schemas.microsoft.com/office/drawing/2014/main" id="{C9984CA0-2A78-4600-9F3D-19B09E790FE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440955-B18E-49D3-AE7B-B331200E34C5}"/>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51582041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FA417FE-CD1A-486F-A4AC-E4000A2FB18E}"/>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1318F0F5-812B-472C-9408-B80F2553F5E0}"/>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7F7751B-CD8F-4F5B-A903-1DCE5D1E8306}"/>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dirty="0"/>
              <a:t>Click to edit Master title style</a:t>
            </a:r>
          </a:p>
        </p:txBody>
      </p:sp>
      <p:sp>
        <p:nvSpPr>
          <p:cNvPr id="3" name="Content Placeholder 2">
            <a:extLst>
              <a:ext uri="{FF2B5EF4-FFF2-40B4-BE49-F238E27FC236}">
                <a16:creationId xmlns:a16="http://schemas.microsoft.com/office/drawing/2014/main" id="{EFA55C8A-A0BB-441D-976F-EB56D4382DB6}"/>
              </a:ext>
            </a:extLst>
          </p:cNvPr>
          <p:cNvSpPr>
            <a:spLocks noGrp="1"/>
          </p:cNvSpPr>
          <p:nvPr>
            <p:ph idx="1"/>
          </p:nvPr>
        </p:nvSpPr>
        <p:spPr>
          <a:xfrm>
            <a:off x="4965192" y="1709928"/>
            <a:ext cx="6729984" cy="4096512"/>
          </a:xfrm>
        </p:spPr>
        <p:txBody>
          <a:bodyPr/>
          <a:lstStyle>
            <a:lvl1pPr>
              <a:defRPr sz="2800"/>
            </a:lvl1pPr>
            <a:lvl2pPr>
              <a:defRPr sz="24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37DE6A51-A2E5-4BFA-B571-9FDFE1BBFB44}"/>
              </a:ext>
            </a:extLst>
          </p:cNvPr>
          <p:cNvSpPr>
            <a:spLocks noGrp="1"/>
          </p:cNvSpPr>
          <p:nvPr>
            <p:ph type="body" sz="half" idx="2"/>
          </p:nvPr>
        </p:nvSpPr>
        <p:spPr>
          <a:xfrm>
            <a:off x="868680" y="3429000"/>
            <a:ext cx="3099816" cy="2066544"/>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3D92778A-DD4C-4651-9C53-8B0C44CD8805}"/>
              </a:ext>
            </a:extLst>
          </p:cNvPr>
          <p:cNvSpPr>
            <a:spLocks noGrp="1"/>
          </p:cNvSpPr>
          <p:nvPr>
            <p:ph type="dt" sz="half" idx="10"/>
          </p:nvPr>
        </p:nvSpPr>
        <p:spPr>
          <a:xfrm>
            <a:off x="868680" y="6356350"/>
            <a:ext cx="2743200" cy="365125"/>
          </a:xfrm>
        </p:spPr>
        <p:txBody>
          <a:bodyPr/>
          <a:lstStyle/>
          <a:p>
            <a:fld id="{02AC24A9-CCB6-4F8D-B8DB-C2F3692CFA5A}" type="datetimeFigureOut">
              <a:rPr lang="en-US" smtClean="0"/>
              <a:t>7/10/2025</a:t>
            </a:fld>
            <a:endParaRPr lang="en-US" dirty="0"/>
          </a:p>
        </p:txBody>
      </p:sp>
      <p:sp>
        <p:nvSpPr>
          <p:cNvPr id="6" name="Footer Placeholder 5">
            <a:extLst>
              <a:ext uri="{FF2B5EF4-FFF2-40B4-BE49-F238E27FC236}">
                <a16:creationId xmlns:a16="http://schemas.microsoft.com/office/drawing/2014/main" id="{9D6C7F66-2DFA-4146-BE1A-CE2890FE45E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285D185-B1B6-4D62-81BE-BE82C80ACA6C}"/>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9267527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0D08A-85EB-45E5-8F1D-C3DCD7A9710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68450FA-BD58-4447-A9BF-8F707049386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365B488-3687-4B4D-8E94-5A1A2EB87061}"/>
              </a:ext>
            </a:extLst>
          </p:cNvPr>
          <p:cNvSpPr>
            <a:spLocks noGrp="1"/>
          </p:cNvSpPr>
          <p:nvPr>
            <p:ph type="dt" sz="half" idx="10"/>
          </p:nvPr>
        </p:nvSpPr>
        <p:spPr/>
        <p:txBody>
          <a:bodyPr/>
          <a:lstStyle/>
          <a:p>
            <a:fld id="{D5EFEAAC-0737-4DFC-8BD9-B15E342526DF}" type="datetimeFigureOut">
              <a:rPr lang="en-US" smtClean="0"/>
              <a:t>7/10/2025</a:t>
            </a:fld>
            <a:endParaRPr lang="en-US"/>
          </a:p>
        </p:txBody>
      </p:sp>
      <p:sp>
        <p:nvSpPr>
          <p:cNvPr id="5" name="Footer Placeholder 4">
            <a:extLst>
              <a:ext uri="{FF2B5EF4-FFF2-40B4-BE49-F238E27FC236}">
                <a16:creationId xmlns:a16="http://schemas.microsoft.com/office/drawing/2014/main" id="{37951E97-F850-4D79-AD7C-5ABCC753DF6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06232DA-9E4E-4288-B45D-0C248C60CC75}"/>
              </a:ext>
            </a:extLst>
          </p:cNvPr>
          <p:cNvSpPr>
            <a:spLocks noGrp="1"/>
          </p:cNvSpPr>
          <p:nvPr>
            <p:ph type="sldNum" sz="quarter" idx="12"/>
          </p:nvPr>
        </p:nvSpPr>
        <p:spPr/>
        <p:txBody>
          <a:bodyPr/>
          <a:lstStyle/>
          <a:p>
            <a:fld id="{173367A2-C8DE-4C03-B6C1-9E47AE29E274}" type="slidenum">
              <a:rPr lang="en-US" smtClean="0"/>
              <a:t>‹#›</a:t>
            </a:fld>
            <a:endParaRPr lang="en-US"/>
          </a:p>
        </p:txBody>
      </p:sp>
    </p:spTree>
    <p:extLst>
      <p:ext uri="{BB962C8B-B14F-4D97-AF65-F5344CB8AC3E}">
        <p14:creationId xmlns:p14="http://schemas.microsoft.com/office/powerpoint/2010/main" val="115579960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68B77B5-211C-456E-B79F-306CC3619347}"/>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3B63C338-194D-4F23-ABEC-60A7EA96F302}"/>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0C04DCC-0E3E-4F05-9FAC-9FA6CA4B2BAE}"/>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dirty="0"/>
              <a:t>Click to edit Master title style</a:t>
            </a:r>
          </a:p>
        </p:txBody>
      </p:sp>
      <p:sp>
        <p:nvSpPr>
          <p:cNvPr id="3" name="Picture Placeholder 2">
            <a:extLst>
              <a:ext uri="{FF2B5EF4-FFF2-40B4-BE49-F238E27FC236}">
                <a16:creationId xmlns:a16="http://schemas.microsoft.com/office/drawing/2014/main" id="{EBA29649-B19F-499E-8E9A-3577EAC8F031}"/>
              </a:ext>
            </a:extLst>
          </p:cNvPr>
          <p:cNvSpPr>
            <a:spLocks noGrp="1"/>
          </p:cNvSpPr>
          <p:nvPr>
            <p:ph type="pic" idx="1"/>
          </p:nvPr>
        </p:nvSpPr>
        <p:spPr>
          <a:xfrm>
            <a:off x="4965192" y="1161288"/>
            <a:ext cx="6729984" cy="4645152"/>
          </a:xfrm>
        </p:spPr>
        <p:txBody>
          <a:bodyPr>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a:extLst>
              <a:ext uri="{FF2B5EF4-FFF2-40B4-BE49-F238E27FC236}">
                <a16:creationId xmlns:a16="http://schemas.microsoft.com/office/drawing/2014/main" id="{1BC9EF2E-A8CD-41A1-B11A-0D8842797A98}"/>
              </a:ext>
            </a:extLst>
          </p:cNvPr>
          <p:cNvSpPr>
            <a:spLocks noGrp="1"/>
          </p:cNvSpPr>
          <p:nvPr>
            <p:ph type="body" sz="half" idx="2"/>
          </p:nvPr>
        </p:nvSpPr>
        <p:spPr>
          <a:xfrm>
            <a:off x="868680" y="3438144"/>
            <a:ext cx="3099816" cy="2057400"/>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B44257B5-0DE0-401F-9171-E8687A97DBA7}"/>
              </a:ext>
            </a:extLst>
          </p:cNvPr>
          <p:cNvSpPr>
            <a:spLocks noGrp="1"/>
          </p:cNvSpPr>
          <p:nvPr>
            <p:ph type="dt" sz="half" idx="10"/>
          </p:nvPr>
        </p:nvSpPr>
        <p:spPr>
          <a:xfrm>
            <a:off x="868680" y="6356350"/>
            <a:ext cx="2743200" cy="365125"/>
          </a:xfrm>
        </p:spPr>
        <p:txBody>
          <a:bodyPr/>
          <a:lstStyle/>
          <a:p>
            <a:fld id="{02AC24A9-CCB6-4F8D-B8DB-C2F3692CFA5A}" type="datetimeFigureOut">
              <a:rPr lang="en-US" smtClean="0"/>
              <a:t>7/10/2025</a:t>
            </a:fld>
            <a:endParaRPr lang="en-US"/>
          </a:p>
        </p:txBody>
      </p:sp>
      <p:sp>
        <p:nvSpPr>
          <p:cNvPr id="6" name="Footer Placeholder 5">
            <a:extLst>
              <a:ext uri="{FF2B5EF4-FFF2-40B4-BE49-F238E27FC236}">
                <a16:creationId xmlns:a16="http://schemas.microsoft.com/office/drawing/2014/main" id="{788CD9AD-D667-4FD4-AA34-428AA0BCD0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8770FB6-F273-4BA6-8B97-9835AC537871}"/>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88744853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32C18-E430-4EC7-BD7C-99D86D012231}"/>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8FC5012F-7119-4D94-9717-3862E1C9384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ED9A4A-D287-4207-9037-70DB007A1707}"/>
              </a:ext>
            </a:extLst>
          </p:cNvPr>
          <p:cNvSpPr>
            <a:spLocks noGrp="1"/>
          </p:cNvSpPr>
          <p:nvPr>
            <p:ph type="dt" sz="half" idx="10"/>
          </p:nvPr>
        </p:nvSpPr>
        <p:spPr/>
        <p:txBody>
          <a:bodyPr/>
          <a:lstStyle/>
          <a:p>
            <a:fld id="{02AC24A9-CCB6-4F8D-B8DB-C2F3692CFA5A}" type="datetimeFigureOut">
              <a:rPr lang="en-US" smtClean="0"/>
              <a:t>7/10/2025</a:t>
            </a:fld>
            <a:endParaRPr lang="en-US"/>
          </a:p>
        </p:txBody>
      </p:sp>
      <p:sp>
        <p:nvSpPr>
          <p:cNvPr id="5" name="Footer Placeholder 4">
            <a:extLst>
              <a:ext uri="{FF2B5EF4-FFF2-40B4-BE49-F238E27FC236}">
                <a16:creationId xmlns:a16="http://schemas.microsoft.com/office/drawing/2014/main" id="{61ECFCAC-80DB-43BB-B3F1-AC22BACEE3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679730-3487-4D94-A0DC-C21684963AB3}"/>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74390481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543C89D-929E-4CD1-BCCC-72A14C0335D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FED450EA-A577-4B76-A12F-650BEB20FD8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D2603B-9ACE-4FA9-805B-9B91EB63DF7D}"/>
              </a:ext>
            </a:extLst>
          </p:cNvPr>
          <p:cNvSpPr>
            <a:spLocks noGrp="1"/>
          </p:cNvSpPr>
          <p:nvPr>
            <p:ph type="dt" sz="half" idx="10"/>
          </p:nvPr>
        </p:nvSpPr>
        <p:spPr/>
        <p:txBody>
          <a:bodyPr/>
          <a:lstStyle/>
          <a:p>
            <a:fld id="{02AC24A9-CCB6-4F8D-B8DB-C2F3692CFA5A}" type="datetimeFigureOut">
              <a:rPr lang="en-US" smtClean="0"/>
              <a:t>7/10/2025</a:t>
            </a:fld>
            <a:endParaRPr lang="en-US"/>
          </a:p>
        </p:txBody>
      </p:sp>
      <p:sp>
        <p:nvSpPr>
          <p:cNvPr id="5" name="Footer Placeholder 4">
            <a:extLst>
              <a:ext uri="{FF2B5EF4-FFF2-40B4-BE49-F238E27FC236}">
                <a16:creationId xmlns:a16="http://schemas.microsoft.com/office/drawing/2014/main" id="{7ECE18AC-D6A9-4A61-885D-68E2B684A4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5197AE4-AA47-4E14-8FFE-171FAE47F49E}"/>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7740763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B0E73B-F17E-4AE9-BA0B-07E11888941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C9A1317-4CBA-46C3-BC18-8D7B215C3F7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E036407-2B5F-434C-B588-BB20D2B42AEF}"/>
              </a:ext>
            </a:extLst>
          </p:cNvPr>
          <p:cNvSpPr>
            <a:spLocks noGrp="1"/>
          </p:cNvSpPr>
          <p:nvPr>
            <p:ph type="dt" sz="half" idx="10"/>
          </p:nvPr>
        </p:nvSpPr>
        <p:spPr/>
        <p:txBody>
          <a:bodyPr/>
          <a:lstStyle/>
          <a:p>
            <a:fld id="{D5EFEAAC-0737-4DFC-8BD9-B15E342526DF}" type="datetimeFigureOut">
              <a:rPr lang="en-US" smtClean="0"/>
              <a:t>7/10/2025</a:t>
            </a:fld>
            <a:endParaRPr lang="en-US"/>
          </a:p>
        </p:txBody>
      </p:sp>
      <p:sp>
        <p:nvSpPr>
          <p:cNvPr id="5" name="Footer Placeholder 4">
            <a:extLst>
              <a:ext uri="{FF2B5EF4-FFF2-40B4-BE49-F238E27FC236}">
                <a16:creationId xmlns:a16="http://schemas.microsoft.com/office/drawing/2014/main" id="{C8224603-10C7-42E1-B60B-501BD0A632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231F125-09FF-407C-8734-F6C1AEB58F8B}"/>
              </a:ext>
            </a:extLst>
          </p:cNvPr>
          <p:cNvSpPr>
            <a:spLocks noGrp="1"/>
          </p:cNvSpPr>
          <p:nvPr>
            <p:ph type="sldNum" sz="quarter" idx="12"/>
          </p:nvPr>
        </p:nvSpPr>
        <p:spPr/>
        <p:txBody>
          <a:bodyPr/>
          <a:lstStyle/>
          <a:p>
            <a:fld id="{173367A2-C8DE-4C03-B6C1-9E47AE29E274}" type="slidenum">
              <a:rPr lang="en-US" smtClean="0"/>
              <a:t>‹#›</a:t>
            </a:fld>
            <a:endParaRPr lang="en-US"/>
          </a:p>
        </p:txBody>
      </p:sp>
    </p:spTree>
    <p:extLst>
      <p:ext uri="{BB962C8B-B14F-4D97-AF65-F5344CB8AC3E}">
        <p14:creationId xmlns:p14="http://schemas.microsoft.com/office/powerpoint/2010/main" val="2356981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249727-BED6-4B0D-9227-858DC4576FB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F69B0C7-FC2C-4780-97C1-7349A058332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F1A09F8-8623-47FC-B47E-823C9D3D677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5BC21F5-CA43-4EA5-A34B-BED403878A18}"/>
              </a:ext>
            </a:extLst>
          </p:cNvPr>
          <p:cNvSpPr>
            <a:spLocks noGrp="1"/>
          </p:cNvSpPr>
          <p:nvPr>
            <p:ph type="dt" sz="half" idx="10"/>
          </p:nvPr>
        </p:nvSpPr>
        <p:spPr/>
        <p:txBody>
          <a:bodyPr/>
          <a:lstStyle/>
          <a:p>
            <a:fld id="{D5EFEAAC-0737-4DFC-8BD9-B15E342526DF}" type="datetimeFigureOut">
              <a:rPr lang="en-US" smtClean="0"/>
              <a:t>7/10/2025</a:t>
            </a:fld>
            <a:endParaRPr lang="en-US"/>
          </a:p>
        </p:txBody>
      </p:sp>
      <p:sp>
        <p:nvSpPr>
          <p:cNvPr id="6" name="Footer Placeholder 5">
            <a:extLst>
              <a:ext uri="{FF2B5EF4-FFF2-40B4-BE49-F238E27FC236}">
                <a16:creationId xmlns:a16="http://schemas.microsoft.com/office/drawing/2014/main" id="{DECD3E66-133C-456C-A496-DB57D6DB2EC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222EA42-5025-46CB-9E4A-3CB6A11A0278}"/>
              </a:ext>
            </a:extLst>
          </p:cNvPr>
          <p:cNvSpPr>
            <a:spLocks noGrp="1"/>
          </p:cNvSpPr>
          <p:nvPr>
            <p:ph type="sldNum" sz="quarter" idx="12"/>
          </p:nvPr>
        </p:nvSpPr>
        <p:spPr/>
        <p:txBody>
          <a:bodyPr/>
          <a:lstStyle/>
          <a:p>
            <a:fld id="{173367A2-C8DE-4C03-B6C1-9E47AE29E274}" type="slidenum">
              <a:rPr lang="en-US" smtClean="0"/>
              <a:t>‹#›</a:t>
            </a:fld>
            <a:endParaRPr lang="en-US"/>
          </a:p>
        </p:txBody>
      </p:sp>
    </p:spTree>
    <p:extLst>
      <p:ext uri="{BB962C8B-B14F-4D97-AF65-F5344CB8AC3E}">
        <p14:creationId xmlns:p14="http://schemas.microsoft.com/office/powerpoint/2010/main" val="21545809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EE662-D744-4BC3-AC47-812802464CB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FEB6441-3E30-4CD3-9232-EE40467FF8C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4F30F47-2017-43C3-92CC-552DC914476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2C2429C-D2C2-4FB1-9E21-23E05E3620B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30499FF-D030-4A14-AE64-436DFABEA09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69F2933-AE0C-49CA-B52D-3DE9EA13EE72}"/>
              </a:ext>
            </a:extLst>
          </p:cNvPr>
          <p:cNvSpPr>
            <a:spLocks noGrp="1"/>
          </p:cNvSpPr>
          <p:nvPr>
            <p:ph type="dt" sz="half" idx="10"/>
          </p:nvPr>
        </p:nvSpPr>
        <p:spPr/>
        <p:txBody>
          <a:bodyPr/>
          <a:lstStyle/>
          <a:p>
            <a:fld id="{D5EFEAAC-0737-4DFC-8BD9-B15E342526DF}" type="datetimeFigureOut">
              <a:rPr lang="en-US" smtClean="0"/>
              <a:t>7/10/2025</a:t>
            </a:fld>
            <a:endParaRPr lang="en-US"/>
          </a:p>
        </p:txBody>
      </p:sp>
      <p:sp>
        <p:nvSpPr>
          <p:cNvPr id="8" name="Footer Placeholder 7">
            <a:extLst>
              <a:ext uri="{FF2B5EF4-FFF2-40B4-BE49-F238E27FC236}">
                <a16:creationId xmlns:a16="http://schemas.microsoft.com/office/drawing/2014/main" id="{43EB6FC9-57CE-461F-A602-771BE9C685D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5A1341C-67EB-4088-9F95-DDF969851774}"/>
              </a:ext>
            </a:extLst>
          </p:cNvPr>
          <p:cNvSpPr>
            <a:spLocks noGrp="1"/>
          </p:cNvSpPr>
          <p:nvPr>
            <p:ph type="sldNum" sz="quarter" idx="12"/>
          </p:nvPr>
        </p:nvSpPr>
        <p:spPr/>
        <p:txBody>
          <a:bodyPr/>
          <a:lstStyle/>
          <a:p>
            <a:fld id="{173367A2-C8DE-4C03-B6C1-9E47AE29E274}" type="slidenum">
              <a:rPr lang="en-US" smtClean="0"/>
              <a:t>‹#›</a:t>
            </a:fld>
            <a:endParaRPr lang="en-US"/>
          </a:p>
        </p:txBody>
      </p:sp>
    </p:spTree>
    <p:extLst>
      <p:ext uri="{BB962C8B-B14F-4D97-AF65-F5344CB8AC3E}">
        <p14:creationId xmlns:p14="http://schemas.microsoft.com/office/powerpoint/2010/main" val="15149348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216AE8-B84A-41B9-90BF-F776B204DC5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898C4F6-30EC-4C80-A908-705407287691}"/>
              </a:ext>
            </a:extLst>
          </p:cNvPr>
          <p:cNvSpPr>
            <a:spLocks noGrp="1"/>
          </p:cNvSpPr>
          <p:nvPr>
            <p:ph type="dt" sz="half" idx="10"/>
          </p:nvPr>
        </p:nvSpPr>
        <p:spPr/>
        <p:txBody>
          <a:bodyPr/>
          <a:lstStyle/>
          <a:p>
            <a:fld id="{D5EFEAAC-0737-4DFC-8BD9-B15E342526DF}" type="datetimeFigureOut">
              <a:rPr lang="en-US" smtClean="0"/>
              <a:t>7/10/2025</a:t>
            </a:fld>
            <a:endParaRPr lang="en-US"/>
          </a:p>
        </p:txBody>
      </p:sp>
      <p:sp>
        <p:nvSpPr>
          <p:cNvPr id="4" name="Footer Placeholder 3">
            <a:extLst>
              <a:ext uri="{FF2B5EF4-FFF2-40B4-BE49-F238E27FC236}">
                <a16:creationId xmlns:a16="http://schemas.microsoft.com/office/drawing/2014/main" id="{DF9A070F-3EF4-4190-B01A-7C08CAF3B8E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0AD1E88-C48A-4073-BF5C-1ACA29D7873B}"/>
              </a:ext>
            </a:extLst>
          </p:cNvPr>
          <p:cNvSpPr>
            <a:spLocks noGrp="1"/>
          </p:cNvSpPr>
          <p:nvPr>
            <p:ph type="sldNum" sz="quarter" idx="12"/>
          </p:nvPr>
        </p:nvSpPr>
        <p:spPr/>
        <p:txBody>
          <a:bodyPr/>
          <a:lstStyle/>
          <a:p>
            <a:fld id="{173367A2-C8DE-4C03-B6C1-9E47AE29E274}" type="slidenum">
              <a:rPr lang="en-US" smtClean="0"/>
              <a:t>‹#›</a:t>
            </a:fld>
            <a:endParaRPr lang="en-US"/>
          </a:p>
        </p:txBody>
      </p:sp>
    </p:spTree>
    <p:extLst>
      <p:ext uri="{BB962C8B-B14F-4D97-AF65-F5344CB8AC3E}">
        <p14:creationId xmlns:p14="http://schemas.microsoft.com/office/powerpoint/2010/main" val="5558442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39E34D1-876A-4730-A005-B456DA1BF33B}"/>
              </a:ext>
            </a:extLst>
          </p:cNvPr>
          <p:cNvSpPr>
            <a:spLocks noGrp="1"/>
          </p:cNvSpPr>
          <p:nvPr>
            <p:ph type="dt" sz="half" idx="10"/>
          </p:nvPr>
        </p:nvSpPr>
        <p:spPr/>
        <p:txBody>
          <a:bodyPr/>
          <a:lstStyle/>
          <a:p>
            <a:fld id="{D5EFEAAC-0737-4DFC-8BD9-B15E342526DF}" type="datetimeFigureOut">
              <a:rPr lang="en-US" smtClean="0"/>
              <a:t>7/10/2025</a:t>
            </a:fld>
            <a:endParaRPr lang="en-US"/>
          </a:p>
        </p:txBody>
      </p:sp>
      <p:sp>
        <p:nvSpPr>
          <p:cNvPr id="3" name="Footer Placeholder 2">
            <a:extLst>
              <a:ext uri="{FF2B5EF4-FFF2-40B4-BE49-F238E27FC236}">
                <a16:creationId xmlns:a16="http://schemas.microsoft.com/office/drawing/2014/main" id="{AE6D9EF0-0383-41A0-9495-2C9DA2803C7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8FB4AB9-3109-425B-9A4A-745722436E0F}"/>
              </a:ext>
            </a:extLst>
          </p:cNvPr>
          <p:cNvSpPr>
            <a:spLocks noGrp="1"/>
          </p:cNvSpPr>
          <p:nvPr>
            <p:ph type="sldNum" sz="quarter" idx="12"/>
          </p:nvPr>
        </p:nvSpPr>
        <p:spPr/>
        <p:txBody>
          <a:bodyPr/>
          <a:lstStyle/>
          <a:p>
            <a:fld id="{173367A2-C8DE-4C03-B6C1-9E47AE29E274}" type="slidenum">
              <a:rPr lang="en-US" smtClean="0"/>
              <a:t>‹#›</a:t>
            </a:fld>
            <a:endParaRPr lang="en-US"/>
          </a:p>
        </p:txBody>
      </p:sp>
    </p:spTree>
    <p:extLst>
      <p:ext uri="{BB962C8B-B14F-4D97-AF65-F5344CB8AC3E}">
        <p14:creationId xmlns:p14="http://schemas.microsoft.com/office/powerpoint/2010/main" val="11304200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24FF8-8341-4634-9E04-F3A61A55F70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2C66045-CC02-47C1-A97C-B5075882F1B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632D3D8-99C4-4EEE-A1B2-8F2F2E7015B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1ABE081-C44A-4BEB-9619-3E9D8E193BA2}"/>
              </a:ext>
            </a:extLst>
          </p:cNvPr>
          <p:cNvSpPr>
            <a:spLocks noGrp="1"/>
          </p:cNvSpPr>
          <p:nvPr>
            <p:ph type="dt" sz="half" idx="10"/>
          </p:nvPr>
        </p:nvSpPr>
        <p:spPr/>
        <p:txBody>
          <a:bodyPr/>
          <a:lstStyle/>
          <a:p>
            <a:fld id="{D5EFEAAC-0737-4DFC-8BD9-B15E342526DF}" type="datetimeFigureOut">
              <a:rPr lang="en-US" smtClean="0"/>
              <a:t>7/10/2025</a:t>
            </a:fld>
            <a:endParaRPr lang="en-US"/>
          </a:p>
        </p:txBody>
      </p:sp>
      <p:sp>
        <p:nvSpPr>
          <p:cNvPr id="6" name="Footer Placeholder 5">
            <a:extLst>
              <a:ext uri="{FF2B5EF4-FFF2-40B4-BE49-F238E27FC236}">
                <a16:creationId xmlns:a16="http://schemas.microsoft.com/office/drawing/2014/main" id="{6FAD1BD5-43DF-49C6-B7CA-FCEA6FC8DFC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1CA10E0-0CF6-4E1B-A728-0F3AC8B054CF}"/>
              </a:ext>
            </a:extLst>
          </p:cNvPr>
          <p:cNvSpPr>
            <a:spLocks noGrp="1"/>
          </p:cNvSpPr>
          <p:nvPr>
            <p:ph type="sldNum" sz="quarter" idx="12"/>
          </p:nvPr>
        </p:nvSpPr>
        <p:spPr/>
        <p:txBody>
          <a:bodyPr/>
          <a:lstStyle/>
          <a:p>
            <a:fld id="{173367A2-C8DE-4C03-B6C1-9E47AE29E274}" type="slidenum">
              <a:rPr lang="en-US" smtClean="0"/>
              <a:t>‹#›</a:t>
            </a:fld>
            <a:endParaRPr lang="en-US"/>
          </a:p>
        </p:txBody>
      </p:sp>
    </p:spTree>
    <p:extLst>
      <p:ext uri="{BB962C8B-B14F-4D97-AF65-F5344CB8AC3E}">
        <p14:creationId xmlns:p14="http://schemas.microsoft.com/office/powerpoint/2010/main" val="500693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80A2BC-3CC6-482A-A9CE-152AF0EE893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FA11ED4-CBFE-4994-BF9C-91064C1DB7F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2E6A348-76D7-4923-B39A-7DDDD9FC6A1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F8B54D7-7056-4446-B8E6-FB870CC19535}"/>
              </a:ext>
            </a:extLst>
          </p:cNvPr>
          <p:cNvSpPr>
            <a:spLocks noGrp="1"/>
          </p:cNvSpPr>
          <p:nvPr>
            <p:ph type="dt" sz="half" idx="10"/>
          </p:nvPr>
        </p:nvSpPr>
        <p:spPr/>
        <p:txBody>
          <a:bodyPr/>
          <a:lstStyle/>
          <a:p>
            <a:fld id="{D5EFEAAC-0737-4DFC-8BD9-B15E342526DF}" type="datetimeFigureOut">
              <a:rPr lang="en-US" smtClean="0"/>
              <a:t>7/10/2025</a:t>
            </a:fld>
            <a:endParaRPr lang="en-US"/>
          </a:p>
        </p:txBody>
      </p:sp>
      <p:sp>
        <p:nvSpPr>
          <p:cNvPr id="6" name="Footer Placeholder 5">
            <a:extLst>
              <a:ext uri="{FF2B5EF4-FFF2-40B4-BE49-F238E27FC236}">
                <a16:creationId xmlns:a16="http://schemas.microsoft.com/office/drawing/2014/main" id="{E637A557-166A-44F7-9BE1-19DD657A685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0022D34-17E9-42B3-A2CF-88F95D32741B}"/>
              </a:ext>
            </a:extLst>
          </p:cNvPr>
          <p:cNvSpPr>
            <a:spLocks noGrp="1"/>
          </p:cNvSpPr>
          <p:nvPr>
            <p:ph type="sldNum" sz="quarter" idx="12"/>
          </p:nvPr>
        </p:nvSpPr>
        <p:spPr/>
        <p:txBody>
          <a:bodyPr/>
          <a:lstStyle/>
          <a:p>
            <a:fld id="{173367A2-C8DE-4C03-B6C1-9E47AE29E274}" type="slidenum">
              <a:rPr lang="en-US" smtClean="0"/>
              <a:t>‹#›</a:t>
            </a:fld>
            <a:endParaRPr lang="en-US"/>
          </a:p>
        </p:txBody>
      </p:sp>
    </p:spTree>
    <p:extLst>
      <p:ext uri="{BB962C8B-B14F-4D97-AF65-F5344CB8AC3E}">
        <p14:creationId xmlns:p14="http://schemas.microsoft.com/office/powerpoint/2010/main" val="29652710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8C6BE11-3A56-4CD8-A4FC-5DEB375A927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F21936D-903E-4429-ABAB-F56C410AC83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A65C654-87EF-49C2-AAD8-26571ADE877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5EFEAAC-0737-4DFC-8BD9-B15E342526DF}" type="datetimeFigureOut">
              <a:rPr lang="en-US" smtClean="0"/>
              <a:t>7/10/2025</a:t>
            </a:fld>
            <a:endParaRPr lang="en-US"/>
          </a:p>
        </p:txBody>
      </p:sp>
      <p:sp>
        <p:nvSpPr>
          <p:cNvPr id="5" name="Footer Placeholder 4">
            <a:extLst>
              <a:ext uri="{FF2B5EF4-FFF2-40B4-BE49-F238E27FC236}">
                <a16:creationId xmlns:a16="http://schemas.microsoft.com/office/drawing/2014/main" id="{62479E10-E893-49CC-B731-52A09037BB3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345B66B-5548-49DB-B574-B0D97E3C56D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73367A2-C8DE-4C03-B6C1-9E47AE29E274}" type="slidenum">
              <a:rPr lang="en-US" smtClean="0"/>
              <a:t>‹#›</a:t>
            </a:fld>
            <a:endParaRPr lang="en-US"/>
          </a:p>
        </p:txBody>
      </p:sp>
    </p:spTree>
    <p:extLst>
      <p:ext uri="{BB962C8B-B14F-4D97-AF65-F5344CB8AC3E}">
        <p14:creationId xmlns:p14="http://schemas.microsoft.com/office/powerpoint/2010/main" val="20269807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B325BDE-35A4-4AAD-960B-C1415864ADD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E459C78-0CC4-4552-93DD-49B4194D005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6744A3C-9C54-46A6-B3EF-5B36362423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AC24A9-CCB6-4F8D-B8DB-C2F3692CFA5A}" type="datetimeFigureOut">
              <a:rPr lang="en-US" smtClean="0"/>
              <a:t>7/10/2025</a:t>
            </a:fld>
            <a:endParaRPr lang="en-US"/>
          </a:p>
        </p:txBody>
      </p:sp>
      <p:sp>
        <p:nvSpPr>
          <p:cNvPr id="5" name="Footer Placeholder 4">
            <a:extLst>
              <a:ext uri="{FF2B5EF4-FFF2-40B4-BE49-F238E27FC236}">
                <a16:creationId xmlns:a16="http://schemas.microsoft.com/office/drawing/2014/main" id="{07D5A696-7B4B-4181-A961-7D66556D507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3038CB5-8F4A-401D-A3A9-B27DC15B7A8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2DC25EE-239B-4C5F-AAD1-255A7D5F1EE2}" type="slidenum">
              <a:rPr lang="en-US" smtClean="0"/>
              <a:t>‹#›</a:t>
            </a:fld>
            <a:endParaRPr lang="en-US"/>
          </a:p>
        </p:txBody>
      </p:sp>
    </p:spTree>
    <p:extLst>
      <p:ext uri="{BB962C8B-B14F-4D97-AF65-F5344CB8AC3E}">
        <p14:creationId xmlns:p14="http://schemas.microsoft.com/office/powerpoint/2010/main" val="236499009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000" b="1"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0.sv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2.svg"/></Relationships>
</file>

<file path=ppt/slides/_rels/slide16.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480.png"/><Relationship Id="rId5" Type="http://schemas.openxmlformats.org/officeDocument/2006/relationships/customXml" Target="../ink/ink1.xml"/><Relationship Id="rId4" Type="http://schemas.openxmlformats.org/officeDocument/2006/relationships/image" Target="../media/image33.png"/></Relationships>
</file>

<file path=ppt/slides/_rels/slide33.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Layout" Target="../slideLayouts/slideLayout2.xml"/><Relationship Id="rId5" Type="http://schemas.openxmlformats.org/officeDocument/2006/relationships/image" Target="../media/image590.png"/><Relationship Id="rId4" Type="http://schemas.openxmlformats.org/officeDocument/2006/relationships/customXml" Target="../ink/ink2.xml"/></Relationships>
</file>

<file path=ppt/slides/_rels/slide35.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37.jpeg"/><Relationship Id="rId7" Type="http://schemas.openxmlformats.org/officeDocument/2006/relationships/diagramColors" Target="../diagrams/colors2.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62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hyperlink" Target="https://www.childhealthdata.org/learn-about-the-nsch/NSCH"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0.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image" Target="../media/image40.png"/><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4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47.png"/></Relationships>
</file>

<file path=ppt/slides/_rels/slide42.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50.png"/><Relationship Id="rId7" Type="http://schemas.openxmlformats.org/officeDocument/2006/relationships/image" Target="../media/image54.png"/><Relationship Id="rId12" Type="http://schemas.openxmlformats.org/officeDocument/2006/relationships/image" Target="../media/image59.png"/><Relationship Id="rId2" Type="http://schemas.openxmlformats.org/officeDocument/2006/relationships/image" Target="../media/image49.png"/><Relationship Id="rId1" Type="http://schemas.openxmlformats.org/officeDocument/2006/relationships/slideLayout" Target="../slideLayouts/slideLayout2.xml"/><Relationship Id="rId6" Type="http://schemas.openxmlformats.org/officeDocument/2006/relationships/image" Target="../media/image53.png"/><Relationship Id="rId11" Type="http://schemas.openxmlformats.org/officeDocument/2006/relationships/image" Target="../media/image58.png"/><Relationship Id="rId5" Type="http://schemas.openxmlformats.org/officeDocument/2006/relationships/image" Target="../media/image52.png"/><Relationship Id="rId10" Type="http://schemas.openxmlformats.org/officeDocument/2006/relationships/image" Target="../media/image57.png"/><Relationship Id="rId4" Type="http://schemas.openxmlformats.org/officeDocument/2006/relationships/image" Target="../media/image51.png"/><Relationship Id="rId9" Type="http://schemas.openxmlformats.org/officeDocument/2006/relationships/image" Target="../media/image56.png"/></Relationships>
</file>

<file path=ppt/slides/_rels/slide43.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chart" Target="../charts/chart3.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8.xml"/><Relationship Id="rId1" Type="http://schemas.openxmlformats.org/officeDocument/2006/relationships/slideLayout" Target="../slideLayouts/slideLayout19.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6.xml"/></Relationships>
</file>

<file path=ppt/slides/_rels/slide54.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0.xml"/><Relationship Id="rId1" Type="http://schemas.openxmlformats.org/officeDocument/2006/relationships/slideLayout" Target="../slideLayouts/slideLayout16.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3.xml"/><Relationship Id="rId1" Type="http://schemas.openxmlformats.org/officeDocument/2006/relationships/slideLayout" Target="../slideLayouts/slideLayout19.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8.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6.xml"/><Relationship Id="rId1" Type="http://schemas.openxmlformats.org/officeDocument/2006/relationships/slideLayout" Target="../slideLayouts/slideLayout18.xml"/></Relationships>
</file>

<file path=ppt/slides/_rels/slide6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7.xml"/><Relationship Id="rId1" Type="http://schemas.openxmlformats.org/officeDocument/2006/relationships/slideLayout" Target="../slideLayouts/slideLayout18.xml"/></Relationships>
</file>

<file path=ppt/slides/_rels/slide6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8.xml"/><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8.sv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7" name="Rectangle 62">
            <a:extLst>
              <a:ext uri="{FF2B5EF4-FFF2-40B4-BE49-F238E27FC236}">
                <a16:creationId xmlns:a16="http://schemas.microsoft.com/office/drawing/2014/main" id="{9C6777B5-64F4-4200-B099-34168B69FE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4" descr="Stock numbers on a digital display">
            <a:extLst>
              <a:ext uri="{FF2B5EF4-FFF2-40B4-BE49-F238E27FC236}">
                <a16:creationId xmlns:a16="http://schemas.microsoft.com/office/drawing/2014/main" id="{F86DC374-AEFF-4AC8-A849-24CBD4841C48}"/>
              </a:ext>
            </a:extLst>
          </p:cNvPr>
          <p:cNvPicPr>
            <a:picLocks noChangeAspect="1"/>
          </p:cNvPicPr>
          <p:nvPr/>
        </p:nvPicPr>
        <p:blipFill rotWithShape="1">
          <a:blip r:embed="rId2"/>
          <a:srcRect b="14163"/>
          <a:stretch/>
        </p:blipFill>
        <p:spPr>
          <a:xfrm>
            <a:off x="20" y="10"/>
            <a:ext cx="12191980" cy="6095990"/>
          </a:xfrm>
          <a:custGeom>
            <a:avLst/>
            <a:gdLst/>
            <a:ahLst/>
            <a:cxnLst/>
            <a:rect l="l" t="t" r="r" b="b"/>
            <a:pathLst>
              <a:path w="12192000" h="6096000">
                <a:moveTo>
                  <a:pt x="7230262" y="5906862"/>
                </a:moveTo>
                <a:lnTo>
                  <a:pt x="7197115" y="5913338"/>
                </a:lnTo>
                <a:lnTo>
                  <a:pt x="7214545" y="5911744"/>
                </a:lnTo>
                <a:cubicBezTo>
                  <a:pt x="7220308" y="5910958"/>
                  <a:pt x="7225785" y="5909624"/>
                  <a:pt x="7230262" y="5906862"/>
                </a:cubicBezTo>
                <a:close/>
                <a:moveTo>
                  <a:pt x="7009120" y="5850263"/>
                </a:moveTo>
                <a:lnTo>
                  <a:pt x="7021563" y="5861355"/>
                </a:lnTo>
                <a:lnTo>
                  <a:pt x="7021563" y="5861354"/>
                </a:lnTo>
                <a:close/>
                <a:moveTo>
                  <a:pt x="7768443" y="5742074"/>
                </a:moveTo>
                <a:lnTo>
                  <a:pt x="7768443" y="5742075"/>
                </a:lnTo>
                <a:lnTo>
                  <a:pt x="7792447" y="5764553"/>
                </a:lnTo>
                <a:cubicBezTo>
                  <a:pt x="7785969" y="5758457"/>
                  <a:pt x="7779301" y="5752361"/>
                  <a:pt x="7768443" y="5742074"/>
                </a:cubicBezTo>
                <a:close/>
                <a:moveTo>
                  <a:pt x="4038748" y="5739955"/>
                </a:moveTo>
                <a:lnTo>
                  <a:pt x="4030517" y="5751599"/>
                </a:lnTo>
                <a:cubicBezTo>
                  <a:pt x="4026230" y="5759505"/>
                  <a:pt x="4021242" y="5765745"/>
                  <a:pt x="4015609" y="5770450"/>
                </a:cubicBezTo>
                <a:lnTo>
                  <a:pt x="3996845" y="5780104"/>
                </a:lnTo>
                <a:cubicBezTo>
                  <a:pt x="4010562" y="5776555"/>
                  <a:pt x="4021944" y="5767411"/>
                  <a:pt x="4030518" y="5751599"/>
                </a:cubicBezTo>
                <a:close/>
                <a:moveTo>
                  <a:pt x="6245343" y="5736549"/>
                </a:moveTo>
                <a:lnTo>
                  <a:pt x="6274406" y="5743345"/>
                </a:lnTo>
                <a:lnTo>
                  <a:pt x="6291247" y="5749662"/>
                </a:lnTo>
                <a:lnTo>
                  <a:pt x="6291385" y="5749714"/>
                </a:lnTo>
                <a:lnTo>
                  <a:pt x="6306284" y="5755552"/>
                </a:lnTo>
                <a:lnTo>
                  <a:pt x="6308075" y="5755968"/>
                </a:lnTo>
                <a:lnTo>
                  <a:pt x="6313855" y="5758133"/>
                </a:lnTo>
                <a:cubicBezTo>
                  <a:pt x="6321454" y="5760521"/>
                  <a:pt x="6329151" y="5762258"/>
                  <a:pt x="6337048" y="5762696"/>
                </a:cubicBezTo>
                <a:lnTo>
                  <a:pt x="6308075" y="5755968"/>
                </a:lnTo>
                <a:lnTo>
                  <a:pt x="6291385" y="5749714"/>
                </a:lnTo>
                <a:lnTo>
                  <a:pt x="6276197" y="5743764"/>
                </a:lnTo>
                <a:lnTo>
                  <a:pt x="6274406" y="5743345"/>
                </a:lnTo>
                <a:lnTo>
                  <a:pt x="6268613" y="5741171"/>
                </a:lnTo>
                <a:cubicBezTo>
                  <a:pt x="6260996" y="5738770"/>
                  <a:pt x="6253273" y="5737013"/>
                  <a:pt x="6245343" y="5736549"/>
                </a:cubicBezTo>
                <a:close/>
                <a:moveTo>
                  <a:pt x="6558837" y="5706717"/>
                </a:moveTo>
                <a:cubicBezTo>
                  <a:pt x="6548970" y="5706068"/>
                  <a:pt x="6539355" y="5706473"/>
                  <a:pt x="6529984" y="5708163"/>
                </a:cubicBezTo>
                <a:lnTo>
                  <a:pt x="6589207" y="5711593"/>
                </a:lnTo>
                <a:cubicBezTo>
                  <a:pt x="6578825" y="5709068"/>
                  <a:pt x="6568705" y="5707366"/>
                  <a:pt x="6558837" y="5706717"/>
                </a:cubicBezTo>
                <a:close/>
                <a:moveTo>
                  <a:pt x="4834454" y="5646059"/>
                </a:moveTo>
                <a:cubicBezTo>
                  <a:pt x="4849504" y="5662538"/>
                  <a:pt x="4866316" y="5668776"/>
                  <a:pt x="4883986" y="5670301"/>
                </a:cubicBezTo>
                <a:lnTo>
                  <a:pt x="4858238" y="5663787"/>
                </a:lnTo>
                <a:cubicBezTo>
                  <a:pt x="4849945" y="5659978"/>
                  <a:pt x="4841980" y="5654298"/>
                  <a:pt x="4834454" y="5646059"/>
                </a:cubicBezTo>
                <a:close/>
                <a:moveTo>
                  <a:pt x="5056443" y="5643725"/>
                </a:moveTo>
                <a:lnTo>
                  <a:pt x="5072588" y="5644505"/>
                </a:lnTo>
                <a:cubicBezTo>
                  <a:pt x="5078053" y="5645963"/>
                  <a:pt x="5083590" y="5648726"/>
                  <a:pt x="5089162" y="5653107"/>
                </a:cubicBezTo>
                <a:cubicBezTo>
                  <a:pt x="5078019" y="5644344"/>
                  <a:pt x="5067015" y="5642058"/>
                  <a:pt x="5056443" y="5643725"/>
                </a:cubicBezTo>
                <a:close/>
                <a:moveTo>
                  <a:pt x="739852" y="5343843"/>
                </a:moveTo>
                <a:cubicBezTo>
                  <a:pt x="733899" y="5350392"/>
                  <a:pt x="728660" y="5358013"/>
                  <a:pt x="724278" y="5365062"/>
                </a:cubicBezTo>
                <a:cubicBezTo>
                  <a:pt x="719849" y="5372206"/>
                  <a:pt x="714527" y="5377552"/>
                  <a:pt x="708621" y="5381222"/>
                </a:cubicBezTo>
                <a:lnTo>
                  <a:pt x="691439" y="5386697"/>
                </a:lnTo>
                <a:lnTo>
                  <a:pt x="708622" y="5381222"/>
                </a:lnTo>
                <a:cubicBezTo>
                  <a:pt x="714527" y="5377552"/>
                  <a:pt x="719849" y="5372206"/>
                  <a:pt x="724279" y="5365062"/>
                </a:cubicBezTo>
                <a:cubicBezTo>
                  <a:pt x="728660" y="5358013"/>
                  <a:pt x="733899" y="5350392"/>
                  <a:pt x="739852" y="5343843"/>
                </a:cubicBezTo>
                <a:close/>
                <a:moveTo>
                  <a:pt x="8934151" y="5275333"/>
                </a:moveTo>
                <a:cubicBezTo>
                  <a:pt x="8940248" y="5280573"/>
                  <a:pt x="8947058" y="5285906"/>
                  <a:pt x="8954249" y="5290264"/>
                </a:cubicBezTo>
                <a:lnTo>
                  <a:pt x="8962389" y="5293563"/>
                </a:lnTo>
                <a:lnTo>
                  <a:pt x="8954250" y="5290264"/>
                </a:lnTo>
                <a:cubicBezTo>
                  <a:pt x="8947058" y="5285906"/>
                  <a:pt x="8940248" y="5280573"/>
                  <a:pt x="8934151" y="5275333"/>
                </a:cubicBezTo>
                <a:close/>
                <a:moveTo>
                  <a:pt x="2314816" y="5273737"/>
                </a:moveTo>
                <a:cubicBezTo>
                  <a:pt x="2309720" y="5274714"/>
                  <a:pt x="2304339" y="5276762"/>
                  <a:pt x="2300909" y="5279143"/>
                </a:cubicBezTo>
                <a:cubicBezTo>
                  <a:pt x="2267856" y="5302385"/>
                  <a:pt x="2242281" y="5314291"/>
                  <a:pt x="2216515" y="5314887"/>
                </a:cubicBezTo>
                <a:cubicBezTo>
                  <a:pt x="2242281" y="5314291"/>
                  <a:pt x="2267856" y="5302385"/>
                  <a:pt x="2300910" y="5279143"/>
                </a:cubicBezTo>
                <a:close/>
                <a:moveTo>
                  <a:pt x="1916629" y="5252000"/>
                </a:moveTo>
                <a:lnTo>
                  <a:pt x="1907132" y="5255330"/>
                </a:lnTo>
                <a:lnTo>
                  <a:pt x="1866619" y="5265015"/>
                </a:lnTo>
                <a:lnTo>
                  <a:pt x="1907133" y="5255330"/>
                </a:lnTo>
                <a:close/>
                <a:moveTo>
                  <a:pt x="2058204" y="5241232"/>
                </a:moveTo>
                <a:cubicBezTo>
                  <a:pt x="2076636" y="5242946"/>
                  <a:pt x="2095174" y="5243803"/>
                  <a:pt x="2108194" y="5255939"/>
                </a:cubicBezTo>
                <a:cubicBezTo>
                  <a:pt x="2095175" y="5243803"/>
                  <a:pt x="2076636" y="5242946"/>
                  <a:pt x="2058204" y="5241232"/>
                </a:cubicBezTo>
                <a:close/>
                <a:moveTo>
                  <a:pt x="0" y="0"/>
                </a:moveTo>
                <a:lnTo>
                  <a:pt x="12191456" y="0"/>
                </a:lnTo>
                <a:lnTo>
                  <a:pt x="12191456" y="873938"/>
                </a:lnTo>
                <a:lnTo>
                  <a:pt x="12192000" y="873938"/>
                </a:lnTo>
                <a:lnTo>
                  <a:pt x="12192000" y="3249107"/>
                </a:lnTo>
                <a:cubicBezTo>
                  <a:pt x="12192000" y="3264730"/>
                  <a:pt x="12192000" y="3274255"/>
                  <a:pt x="12192000" y="3283970"/>
                </a:cubicBezTo>
                <a:lnTo>
                  <a:pt x="12192000" y="3681702"/>
                </a:lnTo>
                <a:lnTo>
                  <a:pt x="12160947" y="3710323"/>
                </a:lnTo>
                <a:cubicBezTo>
                  <a:pt x="12118083" y="3731849"/>
                  <a:pt x="12072360" y="3751282"/>
                  <a:pt x="12026448" y="3770523"/>
                </a:cubicBezTo>
                <a:cubicBezTo>
                  <a:pt x="12013114" y="3776049"/>
                  <a:pt x="11998443" y="3779097"/>
                  <a:pt x="11986443" y="3786526"/>
                </a:cubicBezTo>
                <a:cubicBezTo>
                  <a:pt x="11931195" y="3820436"/>
                  <a:pt x="11877664" y="3857014"/>
                  <a:pt x="11821656" y="3889591"/>
                </a:cubicBezTo>
                <a:cubicBezTo>
                  <a:pt x="11763931" y="3923310"/>
                  <a:pt x="11712304" y="3963126"/>
                  <a:pt x="11672489" y="4017039"/>
                </a:cubicBezTo>
                <a:cubicBezTo>
                  <a:pt x="11635529" y="4067143"/>
                  <a:pt x="11599714" y="4118007"/>
                  <a:pt x="11562947" y="4168300"/>
                </a:cubicBezTo>
                <a:cubicBezTo>
                  <a:pt x="11553613" y="4181065"/>
                  <a:pt x="11545039" y="4196115"/>
                  <a:pt x="11532275" y="4204307"/>
                </a:cubicBezTo>
                <a:cubicBezTo>
                  <a:pt x="11505795" y="4221452"/>
                  <a:pt x="11476838" y="4235359"/>
                  <a:pt x="11448453" y="4249457"/>
                </a:cubicBezTo>
                <a:cubicBezTo>
                  <a:pt x="11424069" y="4261459"/>
                  <a:pt x="11398160" y="4270411"/>
                  <a:pt x="11374346" y="4283366"/>
                </a:cubicBezTo>
                <a:cubicBezTo>
                  <a:pt x="11355296" y="4293655"/>
                  <a:pt x="11338339" y="4307943"/>
                  <a:pt x="11320623" y="4320897"/>
                </a:cubicBezTo>
                <a:cubicBezTo>
                  <a:pt x="11305192" y="4332136"/>
                  <a:pt x="11288238" y="4341852"/>
                  <a:pt x="11275283" y="4355378"/>
                </a:cubicBezTo>
                <a:cubicBezTo>
                  <a:pt x="11243658" y="4388145"/>
                  <a:pt x="11211843" y="4420340"/>
                  <a:pt x="11172600" y="4444536"/>
                </a:cubicBezTo>
                <a:cubicBezTo>
                  <a:pt x="11133927" y="4468538"/>
                  <a:pt x="11097350" y="4495401"/>
                  <a:pt x="11058869" y="4519786"/>
                </a:cubicBezTo>
                <a:cubicBezTo>
                  <a:pt x="11021146" y="4543599"/>
                  <a:pt x="10987046" y="4569697"/>
                  <a:pt x="10967423" y="4611991"/>
                </a:cubicBezTo>
                <a:cubicBezTo>
                  <a:pt x="10958661" y="4630659"/>
                  <a:pt x="10946279" y="4651044"/>
                  <a:pt x="10929704" y="4661903"/>
                </a:cubicBezTo>
                <a:cubicBezTo>
                  <a:pt x="10906081" y="4677334"/>
                  <a:pt x="10876171" y="4682859"/>
                  <a:pt x="10850453" y="4696003"/>
                </a:cubicBezTo>
                <a:cubicBezTo>
                  <a:pt x="10820162" y="4711434"/>
                  <a:pt x="10785111" y="4724770"/>
                  <a:pt x="10764534" y="4749345"/>
                </a:cubicBezTo>
                <a:cubicBezTo>
                  <a:pt x="10746246" y="4771255"/>
                  <a:pt x="10727767" y="4788399"/>
                  <a:pt x="10703573" y="4802305"/>
                </a:cubicBezTo>
                <a:cubicBezTo>
                  <a:pt x="10686617" y="4812022"/>
                  <a:pt x="10674046" y="4829738"/>
                  <a:pt x="10656519" y="4837740"/>
                </a:cubicBezTo>
                <a:cubicBezTo>
                  <a:pt x="10633467" y="4848409"/>
                  <a:pt x="10610225" y="4856791"/>
                  <a:pt x="10590031" y="4873366"/>
                </a:cubicBezTo>
                <a:cubicBezTo>
                  <a:pt x="10569075" y="4890510"/>
                  <a:pt x="10545263" y="4904036"/>
                  <a:pt x="10523354" y="4920039"/>
                </a:cubicBezTo>
                <a:cubicBezTo>
                  <a:pt x="10511734" y="4928611"/>
                  <a:pt x="10502208" y="4939851"/>
                  <a:pt x="10490969" y="4948806"/>
                </a:cubicBezTo>
                <a:cubicBezTo>
                  <a:pt x="10470394" y="4965188"/>
                  <a:pt x="10449438" y="4981191"/>
                  <a:pt x="10428291" y="4996622"/>
                </a:cubicBezTo>
                <a:cubicBezTo>
                  <a:pt x="10407146" y="5012055"/>
                  <a:pt x="10386952" y="5029961"/>
                  <a:pt x="10363709" y="5041201"/>
                </a:cubicBezTo>
                <a:cubicBezTo>
                  <a:pt x="10324086" y="5060251"/>
                  <a:pt x="10280840" y="5071682"/>
                  <a:pt x="10242357" y="5092257"/>
                </a:cubicBezTo>
                <a:cubicBezTo>
                  <a:pt x="10203304" y="5113211"/>
                  <a:pt x="10166536" y="5139503"/>
                  <a:pt x="10131863" y="5167315"/>
                </a:cubicBezTo>
                <a:cubicBezTo>
                  <a:pt x="10104430" y="5189224"/>
                  <a:pt x="10078713" y="5210943"/>
                  <a:pt x="10044230" y="5222182"/>
                </a:cubicBezTo>
                <a:cubicBezTo>
                  <a:pt x="10024990" y="5228470"/>
                  <a:pt x="10004797" y="5242186"/>
                  <a:pt x="9993175" y="5258189"/>
                </a:cubicBezTo>
                <a:cubicBezTo>
                  <a:pt x="9968027" y="5293049"/>
                  <a:pt x="9935832" y="5317626"/>
                  <a:pt x="9899446" y="5338582"/>
                </a:cubicBezTo>
                <a:cubicBezTo>
                  <a:pt x="9850865" y="5366776"/>
                  <a:pt x="9802858" y="5395543"/>
                  <a:pt x="9754088" y="5423166"/>
                </a:cubicBezTo>
                <a:cubicBezTo>
                  <a:pt x="9725323" y="5439551"/>
                  <a:pt x="9696749" y="5456885"/>
                  <a:pt x="9666265" y="5468888"/>
                </a:cubicBezTo>
                <a:cubicBezTo>
                  <a:pt x="9603971" y="5493655"/>
                  <a:pt x="9540152" y="5514799"/>
                  <a:pt x="9477283" y="5537851"/>
                </a:cubicBezTo>
                <a:cubicBezTo>
                  <a:pt x="9456709" y="5545280"/>
                  <a:pt x="9437278" y="5555949"/>
                  <a:pt x="9416321" y="5562426"/>
                </a:cubicBezTo>
                <a:cubicBezTo>
                  <a:pt x="9393650" y="5569475"/>
                  <a:pt x="9369267" y="5571571"/>
                  <a:pt x="9346597" y="5578619"/>
                </a:cubicBezTo>
                <a:cubicBezTo>
                  <a:pt x="9308875" y="5590240"/>
                  <a:pt x="9272298" y="5605101"/>
                  <a:pt x="9234579" y="5616911"/>
                </a:cubicBezTo>
                <a:cubicBezTo>
                  <a:pt x="9161805" y="5639582"/>
                  <a:pt x="9088840" y="5661299"/>
                  <a:pt x="9015878" y="5682826"/>
                </a:cubicBezTo>
                <a:cubicBezTo>
                  <a:pt x="9000257" y="5687399"/>
                  <a:pt x="8983301" y="5687970"/>
                  <a:pt x="8967871" y="5692923"/>
                </a:cubicBezTo>
                <a:cubicBezTo>
                  <a:pt x="8926911" y="5706259"/>
                  <a:pt x="8886142" y="5720736"/>
                  <a:pt x="8845565" y="5735407"/>
                </a:cubicBezTo>
                <a:cubicBezTo>
                  <a:pt x="8820990" y="5744361"/>
                  <a:pt x="8796985" y="5755409"/>
                  <a:pt x="8772219" y="5763982"/>
                </a:cubicBezTo>
                <a:cubicBezTo>
                  <a:pt x="8752407" y="5770840"/>
                  <a:pt x="8732023" y="5776174"/>
                  <a:pt x="8711448" y="5780366"/>
                </a:cubicBezTo>
                <a:cubicBezTo>
                  <a:pt x="8693731" y="5783986"/>
                  <a:pt x="8675253" y="5783603"/>
                  <a:pt x="8657726" y="5787986"/>
                </a:cubicBezTo>
                <a:cubicBezTo>
                  <a:pt x="8610288" y="5799797"/>
                  <a:pt x="8563425" y="5813133"/>
                  <a:pt x="8516369" y="5825705"/>
                </a:cubicBezTo>
                <a:cubicBezTo>
                  <a:pt x="8497511" y="5830659"/>
                  <a:pt x="8478269" y="5834280"/>
                  <a:pt x="8459979" y="5840566"/>
                </a:cubicBezTo>
                <a:cubicBezTo>
                  <a:pt x="8411019" y="5857141"/>
                  <a:pt x="8362822" y="5875999"/>
                  <a:pt x="8313671" y="5891622"/>
                </a:cubicBezTo>
                <a:cubicBezTo>
                  <a:pt x="8272903" y="5904576"/>
                  <a:pt x="8230992" y="5913910"/>
                  <a:pt x="8189651" y="5925341"/>
                </a:cubicBezTo>
                <a:cubicBezTo>
                  <a:pt x="8172124" y="5930295"/>
                  <a:pt x="8155359" y="5937343"/>
                  <a:pt x="8137835" y="5941534"/>
                </a:cubicBezTo>
                <a:cubicBezTo>
                  <a:pt x="8098590" y="5951059"/>
                  <a:pt x="8058774" y="5959059"/>
                  <a:pt x="8019339" y="5968586"/>
                </a:cubicBezTo>
                <a:cubicBezTo>
                  <a:pt x="7996859" y="5974110"/>
                  <a:pt x="7975142" y="5984017"/>
                  <a:pt x="7952280" y="5987637"/>
                </a:cubicBezTo>
                <a:cubicBezTo>
                  <a:pt x="7897987" y="5996209"/>
                  <a:pt x="7843311" y="6002305"/>
                  <a:pt x="7788636" y="6009163"/>
                </a:cubicBezTo>
                <a:cubicBezTo>
                  <a:pt x="7732247" y="6016211"/>
                  <a:pt x="7676047" y="6023642"/>
                  <a:pt x="7619655" y="6029928"/>
                </a:cubicBezTo>
                <a:cubicBezTo>
                  <a:pt x="7588795" y="6033168"/>
                  <a:pt x="7557742" y="6033738"/>
                  <a:pt x="7526880" y="6036786"/>
                </a:cubicBezTo>
                <a:cubicBezTo>
                  <a:pt x="7499828" y="6039455"/>
                  <a:pt x="7472967" y="6044407"/>
                  <a:pt x="7445916" y="6047647"/>
                </a:cubicBezTo>
                <a:cubicBezTo>
                  <a:pt x="7422483" y="6050313"/>
                  <a:pt x="7398860" y="6051837"/>
                  <a:pt x="7375428" y="6054505"/>
                </a:cubicBezTo>
                <a:cubicBezTo>
                  <a:pt x="7337899" y="6058885"/>
                  <a:pt x="7300559" y="6063839"/>
                  <a:pt x="7263220" y="6068411"/>
                </a:cubicBezTo>
                <a:cubicBezTo>
                  <a:pt x="7247599" y="6070126"/>
                  <a:pt x="7231214" y="6074888"/>
                  <a:pt x="7216547" y="6072032"/>
                </a:cubicBezTo>
                <a:cubicBezTo>
                  <a:pt x="7179587" y="6064791"/>
                  <a:pt x="7143199" y="6066887"/>
                  <a:pt x="7106432" y="6071840"/>
                </a:cubicBezTo>
                <a:cubicBezTo>
                  <a:pt x="7093860" y="6073555"/>
                  <a:pt x="7080334" y="6073174"/>
                  <a:pt x="7068141" y="6069936"/>
                </a:cubicBezTo>
                <a:cubicBezTo>
                  <a:pt x="7043184" y="6063457"/>
                  <a:pt x="7018991" y="6054313"/>
                  <a:pt x="6994415" y="6046313"/>
                </a:cubicBezTo>
                <a:cubicBezTo>
                  <a:pt x="6991747" y="6045361"/>
                  <a:pt x="6988509" y="6045169"/>
                  <a:pt x="6985653" y="6044599"/>
                </a:cubicBezTo>
                <a:cubicBezTo>
                  <a:pt x="6969457" y="6041359"/>
                  <a:pt x="6953457" y="6038120"/>
                  <a:pt x="6937263" y="6035263"/>
                </a:cubicBezTo>
                <a:cubicBezTo>
                  <a:pt x="6928501" y="6033738"/>
                  <a:pt x="6919547" y="6033549"/>
                  <a:pt x="6910782" y="6032214"/>
                </a:cubicBezTo>
                <a:cubicBezTo>
                  <a:pt x="6876872" y="6026880"/>
                  <a:pt x="6839534" y="6035834"/>
                  <a:pt x="6810195" y="6012784"/>
                </a:cubicBezTo>
                <a:cubicBezTo>
                  <a:pt x="6791144" y="5997923"/>
                  <a:pt x="6772665" y="6001353"/>
                  <a:pt x="6752283" y="6003639"/>
                </a:cubicBezTo>
                <a:cubicBezTo>
                  <a:pt x="6736851" y="6005353"/>
                  <a:pt x="6721038" y="6004782"/>
                  <a:pt x="6705417" y="6004974"/>
                </a:cubicBezTo>
                <a:cubicBezTo>
                  <a:pt x="6677984" y="6005543"/>
                  <a:pt x="6650551" y="6005735"/>
                  <a:pt x="6623118" y="6006687"/>
                </a:cubicBezTo>
                <a:cubicBezTo>
                  <a:pt x="6614353" y="6007067"/>
                  <a:pt x="6605401" y="6011832"/>
                  <a:pt x="6596828" y="6011070"/>
                </a:cubicBezTo>
                <a:cubicBezTo>
                  <a:pt x="6557201" y="6007449"/>
                  <a:pt x="6517576" y="6001734"/>
                  <a:pt x="6477951" y="5998495"/>
                </a:cubicBezTo>
                <a:cubicBezTo>
                  <a:pt x="6455472" y="5996591"/>
                  <a:pt x="6432420" y="6000209"/>
                  <a:pt x="6410131" y="5997543"/>
                </a:cubicBezTo>
                <a:cubicBezTo>
                  <a:pt x="6384414" y="5994495"/>
                  <a:pt x="6359268" y="5986685"/>
                  <a:pt x="6333739" y="5981920"/>
                </a:cubicBezTo>
                <a:cubicBezTo>
                  <a:pt x="6326691" y="5980589"/>
                  <a:pt x="6318880" y="5982303"/>
                  <a:pt x="6311449" y="5982682"/>
                </a:cubicBezTo>
                <a:cubicBezTo>
                  <a:pt x="6303068" y="5983064"/>
                  <a:pt x="6294876" y="5983826"/>
                  <a:pt x="6286493" y="5984017"/>
                </a:cubicBezTo>
                <a:cubicBezTo>
                  <a:pt x="6260964" y="5984399"/>
                  <a:pt x="6235437" y="5983826"/>
                  <a:pt x="6209909" y="5985161"/>
                </a:cubicBezTo>
                <a:cubicBezTo>
                  <a:pt x="6194288" y="5985922"/>
                  <a:pt x="6177905" y="5993733"/>
                  <a:pt x="6163425" y="5990874"/>
                </a:cubicBezTo>
                <a:cubicBezTo>
                  <a:pt x="6133897" y="5985351"/>
                  <a:pt x="6104368" y="5997733"/>
                  <a:pt x="6074842" y="5987447"/>
                </a:cubicBezTo>
                <a:cubicBezTo>
                  <a:pt x="6065695" y="5984399"/>
                  <a:pt x="6053124" y="5992019"/>
                  <a:pt x="6042072" y="5992399"/>
                </a:cubicBezTo>
                <a:cubicBezTo>
                  <a:pt x="6014449" y="5993351"/>
                  <a:pt x="5986828" y="5993161"/>
                  <a:pt x="5959204" y="5992971"/>
                </a:cubicBezTo>
                <a:cubicBezTo>
                  <a:pt x="5934438" y="5992781"/>
                  <a:pt x="5908719" y="5995447"/>
                  <a:pt x="5884906" y="5990113"/>
                </a:cubicBezTo>
                <a:cubicBezTo>
                  <a:pt x="5859949" y="5984399"/>
                  <a:pt x="5837471" y="5985161"/>
                  <a:pt x="5813275" y="5991637"/>
                </a:cubicBezTo>
                <a:cubicBezTo>
                  <a:pt x="5796702" y="5996019"/>
                  <a:pt x="5779174" y="5996591"/>
                  <a:pt x="5762029" y="5997923"/>
                </a:cubicBezTo>
                <a:cubicBezTo>
                  <a:pt x="5743551" y="5999447"/>
                  <a:pt x="5723166" y="5995447"/>
                  <a:pt x="5706401" y="6001734"/>
                </a:cubicBezTo>
                <a:cubicBezTo>
                  <a:pt x="5656488" y="6020403"/>
                  <a:pt x="5605244" y="6024403"/>
                  <a:pt x="5553045" y="6024403"/>
                </a:cubicBezTo>
                <a:cubicBezTo>
                  <a:pt x="5543518" y="6024403"/>
                  <a:pt x="5533802" y="6021738"/>
                  <a:pt x="5524660" y="6018880"/>
                </a:cubicBezTo>
                <a:cubicBezTo>
                  <a:pt x="5471316" y="6001734"/>
                  <a:pt x="5417784" y="6003257"/>
                  <a:pt x="5363491" y="6013736"/>
                </a:cubicBezTo>
                <a:cubicBezTo>
                  <a:pt x="5352250" y="6016022"/>
                  <a:pt x="5339677" y="6016403"/>
                  <a:pt x="5328438" y="6014118"/>
                </a:cubicBezTo>
                <a:cubicBezTo>
                  <a:pt x="5296812" y="6007449"/>
                  <a:pt x="5266141" y="5996399"/>
                  <a:pt x="5234326" y="5991637"/>
                </a:cubicBezTo>
                <a:cubicBezTo>
                  <a:pt x="5181748" y="5983826"/>
                  <a:pt x="5136216" y="6010115"/>
                  <a:pt x="5089162" y="6027262"/>
                </a:cubicBezTo>
                <a:cubicBezTo>
                  <a:pt x="5044391" y="6043455"/>
                  <a:pt x="5006292" y="6080032"/>
                  <a:pt x="4953328" y="6071840"/>
                </a:cubicBezTo>
                <a:cubicBezTo>
                  <a:pt x="4947996" y="6071078"/>
                  <a:pt x="4942089" y="6076222"/>
                  <a:pt x="4936184" y="6077555"/>
                </a:cubicBezTo>
                <a:cubicBezTo>
                  <a:pt x="4919991" y="6081176"/>
                  <a:pt x="4903799" y="6085555"/>
                  <a:pt x="4887415" y="6087272"/>
                </a:cubicBezTo>
                <a:cubicBezTo>
                  <a:pt x="4867412" y="6089558"/>
                  <a:pt x="4847027" y="6088797"/>
                  <a:pt x="4827024" y="6090701"/>
                </a:cubicBezTo>
                <a:cubicBezTo>
                  <a:pt x="4814165" y="6091844"/>
                  <a:pt x="4801401" y="6093939"/>
                  <a:pt x="4788661" y="6095749"/>
                </a:cubicBezTo>
                <a:lnTo>
                  <a:pt x="4785776" y="6096000"/>
                </a:lnTo>
                <a:lnTo>
                  <a:pt x="4726469" y="6096000"/>
                </a:lnTo>
                <a:lnTo>
                  <a:pt x="4719697" y="6095130"/>
                </a:lnTo>
                <a:cubicBezTo>
                  <a:pt x="4709481" y="6092939"/>
                  <a:pt x="4699289" y="6090320"/>
                  <a:pt x="4689098" y="6088605"/>
                </a:cubicBezTo>
                <a:cubicBezTo>
                  <a:pt x="4660331" y="6083842"/>
                  <a:pt x="4628705" y="6085176"/>
                  <a:pt x="4603368" y="6072984"/>
                </a:cubicBezTo>
                <a:cubicBezTo>
                  <a:pt x="4576318" y="6060029"/>
                  <a:pt x="4550599" y="6054123"/>
                  <a:pt x="4522596" y="6058123"/>
                </a:cubicBezTo>
                <a:cubicBezTo>
                  <a:pt x="4513260" y="6059457"/>
                  <a:pt x="4501257" y="6067459"/>
                  <a:pt x="4497068" y="6075649"/>
                </a:cubicBezTo>
                <a:cubicBezTo>
                  <a:pt x="4487731" y="6093938"/>
                  <a:pt x="4474969" y="6097178"/>
                  <a:pt x="4457632" y="6090890"/>
                </a:cubicBezTo>
                <a:cubicBezTo>
                  <a:pt x="4442581" y="6085555"/>
                  <a:pt x="4424104" y="6082890"/>
                  <a:pt x="4413817" y="6072601"/>
                </a:cubicBezTo>
                <a:cubicBezTo>
                  <a:pt x="4384668" y="6043455"/>
                  <a:pt x="4347518" y="6042503"/>
                  <a:pt x="4311323" y="6034693"/>
                </a:cubicBezTo>
                <a:cubicBezTo>
                  <a:pt x="4289227" y="6029928"/>
                  <a:pt x="4268649" y="6029738"/>
                  <a:pt x="4246551" y="6032976"/>
                </a:cubicBezTo>
                <a:cubicBezTo>
                  <a:pt x="4198546" y="6040216"/>
                  <a:pt x="4151870" y="6029928"/>
                  <a:pt x="4105766" y="6016784"/>
                </a:cubicBezTo>
                <a:cubicBezTo>
                  <a:pt x="4075285" y="6008022"/>
                  <a:pt x="4044043" y="6002687"/>
                  <a:pt x="4013753" y="5993733"/>
                </a:cubicBezTo>
                <a:cubicBezTo>
                  <a:pt x="3991083" y="5986874"/>
                  <a:pt x="3968414" y="5978682"/>
                  <a:pt x="3947648" y="5967634"/>
                </a:cubicBezTo>
                <a:cubicBezTo>
                  <a:pt x="3917546" y="5951440"/>
                  <a:pt x="3891259" y="5927055"/>
                  <a:pt x="3852966" y="5933533"/>
                </a:cubicBezTo>
                <a:cubicBezTo>
                  <a:pt x="3819245" y="5939247"/>
                  <a:pt x="3788766" y="5927247"/>
                  <a:pt x="3757902" y="5915816"/>
                </a:cubicBezTo>
                <a:cubicBezTo>
                  <a:pt x="3735231" y="5907434"/>
                  <a:pt x="3712565" y="5898859"/>
                  <a:pt x="3689131" y="5893526"/>
                </a:cubicBezTo>
                <a:cubicBezTo>
                  <a:pt x="3661315" y="5887239"/>
                  <a:pt x="3629882" y="5889907"/>
                  <a:pt x="3605116" y="5878285"/>
                </a:cubicBezTo>
                <a:cubicBezTo>
                  <a:pt x="3579206" y="5866093"/>
                  <a:pt x="3557682" y="5874285"/>
                  <a:pt x="3534629" y="5877715"/>
                </a:cubicBezTo>
                <a:cubicBezTo>
                  <a:pt x="3497862" y="5883049"/>
                  <a:pt x="3461282" y="5892955"/>
                  <a:pt x="3424135" y="5880382"/>
                </a:cubicBezTo>
                <a:cubicBezTo>
                  <a:pt x="3378986" y="5865141"/>
                  <a:pt x="3334216" y="5848758"/>
                  <a:pt x="3288877" y="5834280"/>
                </a:cubicBezTo>
                <a:cubicBezTo>
                  <a:pt x="3271348" y="5828753"/>
                  <a:pt x="3252492" y="5826467"/>
                  <a:pt x="3234202" y="5823991"/>
                </a:cubicBezTo>
                <a:cubicBezTo>
                  <a:pt x="3216867" y="5821895"/>
                  <a:pt x="3196102" y="5827230"/>
                  <a:pt x="3182763" y="5819229"/>
                </a:cubicBezTo>
                <a:cubicBezTo>
                  <a:pt x="3148472" y="5798655"/>
                  <a:pt x="3113231" y="5788558"/>
                  <a:pt x="3073604" y="5788558"/>
                </a:cubicBezTo>
                <a:cubicBezTo>
                  <a:pt x="3058743" y="5788558"/>
                  <a:pt x="3044264" y="5779984"/>
                  <a:pt x="3029216" y="5778459"/>
                </a:cubicBezTo>
                <a:cubicBezTo>
                  <a:pt x="3008639" y="5776555"/>
                  <a:pt x="2985016" y="5771411"/>
                  <a:pt x="2967110" y="5778651"/>
                </a:cubicBezTo>
                <a:cubicBezTo>
                  <a:pt x="2925008" y="5795797"/>
                  <a:pt x="2890910" y="5781507"/>
                  <a:pt x="2854140" y="5764553"/>
                </a:cubicBezTo>
                <a:cubicBezTo>
                  <a:pt x="2817943" y="5747789"/>
                  <a:pt x="2779842" y="5734455"/>
                  <a:pt x="2741360" y="5723403"/>
                </a:cubicBezTo>
                <a:cubicBezTo>
                  <a:pt x="2726882" y="5719403"/>
                  <a:pt x="2709548" y="5726072"/>
                  <a:pt x="2693543" y="5727405"/>
                </a:cubicBezTo>
                <a:cubicBezTo>
                  <a:pt x="2687827" y="5727786"/>
                  <a:pt x="2681540" y="5728358"/>
                  <a:pt x="2676398" y="5726453"/>
                </a:cubicBezTo>
                <a:cubicBezTo>
                  <a:pt x="2626677" y="5708163"/>
                  <a:pt x="2576191" y="5694257"/>
                  <a:pt x="2522279" y="5703782"/>
                </a:cubicBezTo>
                <a:cubicBezTo>
                  <a:pt x="2517327" y="5704735"/>
                  <a:pt x="2511800" y="5702639"/>
                  <a:pt x="2506847" y="5701305"/>
                </a:cubicBezTo>
                <a:cubicBezTo>
                  <a:pt x="2482652" y="5694447"/>
                  <a:pt x="2459029" y="5683589"/>
                  <a:pt x="2434456" y="5681112"/>
                </a:cubicBezTo>
                <a:cubicBezTo>
                  <a:pt x="2373874" y="5675016"/>
                  <a:pt x="2312915" y="5672538"/>
                  <a:pt x="2251948" y="5668538"/>
                </a:cubicBezTo>
                <a:cubicBezTo>
                  <a:pt x="2248138" y="5668349"/>
                  <a:pt x="2244137" y="5668349"/>
                  <a:pt x="2240710" y="5667014"/>
                </a:cubicBezTo>
                <a:cubicBezTo>
                  <a:pt x="2218229" y="5658822"/>
                  <a:pt x="2198608" y="5661490"/>
                  <a:pt x="2179556" y="5677111"/>
                </a:cubicBezTo>
                <a:cubicBezTo>
                  <a:pt x="2171173" y="5683969"/>
                  <a:pt x="2159743" y="5687589"/>
                  <a:pt x="2149267" y="5691399"/>
                </a:cubicBezTo>
                <a:cubicBezTo>
                  <a:pt x="2133834" y="5697115"/>
                  <a:pt x="2118023" y="5702639"/>
                  <a:pt x="2102021" y="5706259"/>
                </a:cubicBezTo>
                <a:cubicBezTo>
                  <a:pt x="2086208" y="5709688"/>
                  <a:pt x="2069254" y="5714449"/>
                  <a:pt x="2054013" y="5711784"/>
                </a:cubicBezTo>
                <a:cubicBezTo>
                  <a:pt x="2026581" y="5707022"/>
                  <a:pt x="2000479" y="5696353"/>
                  <a:pt x="1973429" y="5689303"/>
                </a:cubicBezTo>
                <a:cubicBezTo>
                  <a:pt x="1964094" y="5686826"/>
                  <a:pt x="1953806" y="5687209"/>
                  <a:pt x="1944092" y="5687017"/>
                </a:cubicBezTo>
                <a:cubicBezTo>
                  <a:pt x="1921800" y="5686447"/>
                  <a:pt x="1898940" y="5691971"/>
                  <a:pt x="1878748" y="5676159"/>
                </a:cubicBezTo>
                <a:cubicBezTo>
                  <a:pt x="1860079" y="5661299"/>
                  <a:pt x="1841216" y="5665680"/>
                  <a:pt x="1821596" y="5676920"/>
                </a:cubicBezTo>
                <a:cubicBezTo>
                  <a:pt x="1807497" y="5684922"/>
                  <a:pt x="1791496" y="5691209"/>
                  <a:pt x="1775684" y="5694257"/>
                </a:cubicBezTo>
                <a:cubicBezTo>
                  <a:pt x="1753965" y="5698447"/>
                  <a:pt x="1732439" y="5700163"/>
                  <a:pt x="1709006" y="5697685"/>
                </a:cubicBezTo>
                <a:cubicBezTo>
                  <a:pt x="1692431" y="5695971"/>
                  <a:pt x="1678904" y="5695209"/>
                  <a:pt x="1665950" y="5685113"/>
                </a:cubicBezTo>
                <a:cubicBezTo>
                  <a:pt x="1663856" y="5683589"/>
                  <a:pt x="1660046" y="5683207"/>
                  <a:pt x="1657188" y="5683399"/>
                </a:cubicBezTo>
                <a:cubicBezTo>
                  <a:pt x="1619658" y="5686637"/>
                  <a:pt x="1582510" y="5684922"/>
                  <a:pt x="1544598" y="5682634"/>
                </a:cubicBezTo>
                <a:cubicBezTo>
                  <a:pt x="1496403" y="5679589"/>
                  <a:pt x="1445725" y="5688541"/>
                  <a:pt x="1404006" y="5720546"/>
                </a:cubicBezTo>
                <a:cubicBezTo>
                  <a:pt x="1397909" y="5725310"/>
                  <a:pt x="1388765" y="5727405"/>
                  <a:pt x="1380762" y="5728549"/>
                </a:cubicBezTo>
                <a:cubicBezTo>
                  <a:pt x="1343044" y="5733501"/>
                  <a:pt x="1305132" y="5736930"/>
                  <a:pt x="1267411" y="5742455"/>
                </a:cubicBezTo>
                <a:cubicBezTo>
                  <a:pt x="1246837" y="5745503"/>
                  <a:pt x="1225310" y="5748170"/>
                  <a:pt x="1206641" y="5756553"/>
                </a:cubicBezTo>
                <a:cubicBezTo>
                  <a:pt x="1188354" y="5764743"/>
                  <a:pt x="1173681" y="5774459"/>
                  <a:pt x="1162823" y="5757315"/>
                </a:cubicBezTo>
                <a:cubicBezTo>
                  <a:pt x="1143394" y="5766459"/>
                  <a:pt x="1126437" y="5774080"/>
                  <a:pt x="1109865" y="5782270"/>
                </a:cubicBezTo>
                <a:cubicBezTo>
                  <a:pt x="1103767" y="5785318"/>
                  <a:pt x="1098623" y="5790272"/>
                  <a:pt x="1092527" y="5793130"/>
                </a:cubicBezTo>
                <a:cubicBezTo>
                  <a:pt x="1086048" y="5796178"/>
                  <a:pt x="1078810" y="5798082"/>
                  <a:pt x="1071762" y="5799607"/>
                </a:cubicBezTo>
                <a:cubicBezTo>
                  <a:pt x="1040327" y="5806465"/>
                  <a:pt x="1008894" y="5812751"/>
                  <a:pt x="977653" y="5820182"/>
                </a:cubicBezTo>
                <a:cubicBezTo>
                  <a:pt x="971554" y="5821705"/>
                  <a:pt x="966411" y="5827801"/>
                  <a:pt x="960887" y="5831801"/>
                </a:cubicBezTo>
                <a:cubicBezTo>
                  <a:pt x="957266" y="5834470"/>
                  <a:pt x="953648" y="5838470"/>
                  <a:pt x="949646" y="5839042"/>
                </a:cubicBezTo>
                <a:cubicBezTo>
                  <a:pt x="919165" y="5843614"/>
                  <a:pt x="888877" y="5848949"/>
                  <a:pt x="858205" y="5851234"/>
                </a:cubicBezTo>
                <a:cubicBezTo>
                  <a:pt x="832486" y="5853138"/>
                  <a:pt x="807719" y="5852568"/>
                  <a:pt x="801053" y="5885715"/>
                </a:cubicBezTo>
                <a:cubicBezTo>
                  <a:pt x="799909" y="5891432"/>
                  <a:pt x="791717" y="5897528"/>
                  <a:pt x="785432" y="5900384"/>
                </a:cubicBezTo>
                <a:cubicBezTo>
                  <a:pt x="767524" y="5908576"/>
                  <a:pt x="748471" y="5914101"/>
                  <a:pt x="730754" y="5922482"/>
                </a:cubicBezTo>
                <a:cubicBezTo>
                  <a:pt x="672650" y="5950488"/>
                  <a:pt x="611880" y="5968205"/>
                  <a:pt x="546917" y="5964966"/>
                </a:cubicBezTo>
                <a:cubicBezTo>
                  <a:pt x="526724" y="5964014"/>
                  <a:pt x="507102" y="5953726"/>
                  <a:pt x="494337" y="5949915"/>
                </a:cubicBezTo>
                <a:cubicBezTo>
                  <a:pt x="457572" y="5964966"/>
                  <a:pt x="426709" y="5979445"/>
                  <a:pt x="394511" y="5990303"/>
                </a:cubicBezTo>
                <a:cubicBezTo>
                  <a:pt x="366127" y="6000019"/>
                  <a:pt x="336408" y="6006115"/>
                  <a:pt x="307259" y="6013163"/>
                </a:cubicBezTo>
                <a:cubicBezTo>
                  <a:pt x="296590" y="6015832"/>
                  <a:pt x="285732" y="6017355"/>
                  <a:pt x="274873" y="6018690"/>
                </a:cubicBezTo>
                <a:cubicBezTo>
                  <a:pt x="240965" y="6022880"/>
                  <a:pt x="205529" y="6012784"/>
                  <a:pt x="172384" y="6028786"/>
                </a:cubicBezTo>
                <a:cubicBezTo>
                  <a:pt x="155046" y="6037168"/>
                  <a:pt x="137898" y="6047265"/>
                  <a:pt x="119613" y="6051647"/>
                </a:cubicBezTo>
                <a:cubicBezTo>
                  <a:pt x="99990" y="6056409"/>
                  <a:pt x="80794" y="6063839"/>
                  <a:pt x="61197" y="6069150"/>
                </a:cubicBezTo>
                <a:lnTo>
                  <a:pt x="544" y="6073921"/>
                </a:lnTo>
                <a:lnTo>
                  <a:pt x="544" y="5946682"/>
                </a:lnTo>
                <a:lnTo>
                  <a:pt x="0" y="5946682"/>
                </a:lnTo>
                <a:lnTo>
                  <a:pt x="0" y="1335314"/>
                </a:lnTo>
                <a:lnTo>
                  <a:pt x="0" y="873938"/>
                </a:lnTo>
                <a:close/>
              </a:path>
            </a:pathLst>
          </a:custGeom>
          <a:effectLst>
            <a:outerShdw blurRad="381000" dist="152400" dir="5400000" algn="t" rotWithShape="0">
              <a:prstClr val="black">
                <a:alpha val="20000"/>
              </a:prstClr>
            </a:outerShdw>
          </a:effectLst>
        </p:spPr>
      </p:pic>
      <p:sp>
        <p:nvSpPr>
          <p:cNvPr id="78" name="Rectangle 41">
            <a:extLst>
              <a:ext uri="{FF2B5EF4-FFF2-40B4-BE49-F238E27FC236}">
                <a16:creationId xmlns:a16="http://schemas.microsoft.com/office/drawing/2014/main" id="{9B37791B-B040-4694-BFDC-8DD132D86E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8350" cy="6038850"/>
          </a:xfrm>
          <a:custGeom>
            <a:avLst/>
            <a:gdLst>
              <a:gd name="connsiteX0" fmla="*/ 0 w 12192000"/>
              <a:gd name="connsiteY0" fmla="*/ 0 h 5835650"/>
              <a:gd name="connsiteX1" fmla="*/ 12192000 w 12192000"/>
              <a:gd name="connsiteY1" fmla="*/ 0 h 5835650"/>
              <a:gd name="connsiteX2" fmla="*/ 12192000 w 12192000"/>
              <a:gd name="connsiteY2" fmla="*/ 5835650 h 5835650"/>
              <a:gd name="connsiteX3" fmla="*/ 0 w 12192000"/>
              <a:gd name="connsiteY3" fmla="*/ 5835650 h 5835650"/>
              <a:gd name="connsiteX4" fmla="*/ 0 w 12192000"/>
              <a:gd name="connsiteY4" fmla="*/ 0 h 5835650"/>
              <a:gd name="connsiteX0" fmla="*/ 0 w 12198350"/>
              <a:gd name="connsiteY0" fmla="*/ 0 h 5835650"/>
              <a:gd name="connsiteX1" fmla="*/ 12192000 w 12198350"/>
              <a:gd name="connsiteY1" fmla="*/ 0 h 5835650"/>
              <a:gd name="connsiteX2" fmla="*/ 12198350 w 12198350"/>
              <a:gd name="connsiteY2" fmla="*/ 3505200 h 5835650"/>
              <a:gd name="connsiteX3" fmla="*/ 12192000 w 12198350"/>
              <a:gd name="connsiteY3" fmla="*/ 5835650 h 5835650"/>
              <a:gd name="connsiteX4" fmla="*/ 0 w 12198350"/>
              <a:gd name="connsiteY4" fmla="*/ 5835650 h 5835650"/>
              <a:gd name="connsiteX5" fmla="*/ 0 w 12198350"/>
              <a:gd name="connsiteY5" fmla="*/ 0 h 5835650"/>
              <a:gd name="connsiteX0" fmla="*/ 0 w 12198350"/>
              <a:gd name="connsiteY0" fmla="*/ 0 h 5835650"/>
              <a:gd name="connsiteX1" fmla="*/ 12192000 w 12198350"/>
              <a:gd name="connsiteY1" fmla="*/ 0 h 5835650"/>
              <a:gd name="connsiteX2" fmla="*/ 12198350 w 12198350"/>
              <a:gd name="connsiteY2" fmla="*/ 3505200 h 5835650"/>
              <a:gd name="connsiteX3" fmla="*/ 12192000 w 12198350"/>
              <a:gd name="connsiteY3" fmla="*/ 5835650 h 5835650"/>
              <a:gd name="connsiteX4" fmla="*/ 5060950 w 12198350"/>
              <a:gd name="connsiteY4" fmla="*/ 5835650 h 5835650"/>
              <a:gd name="connsiteX5" fmla="*/ 0 w 12198350"/>
              <a:gd name="connsiteY5" fmla="*/ 5835650 h 5835650"/>
              <a:gd name="connsiteX6" fmla="*/ 0 w 12198350"/>
              <a:gd name="connsiteY6" fmla="*/ 0 h 5835650"/>
              <a:gd name="connsiteX0" fmla="*/ 0 w 12198350"/>
              <a:gd name="connsiteY0" fmla="*/ 0 h 5835650"/>
              <a:gd name="connsiteX1" fmla="*/ 12192000 w 12198350"/>
              <a:gd name="connsiteY1" fmla="*/ 0 h 5835650"/>
              <a:gd name="connsiteX2" fmla="*/ 12198350 w 12198350"/>
              <a:gd name="connsiteY2" fmla="*/ 3505200 h 5835650"/>
              <a:gd name="connsiteX3" fmla="*/ 12192000 w 12198350"/>
              <a:gd name="connsiteY3" fmla="*/ 5835650 h 5835650"/>
              <a:gd name="connsiteX4" fmla="*/ 5060950 w 12198350"/>
              <a:gd name="connsiteY4" fmla="*/ 5835650 h 5835650"/>
              <a:gd name="connsiteX5" fmla="*/ 1822450 w 12198350"/>
              <a:gd name="connsiteY5" fmla="*/ 5829300 h 5835650"/>
              <a:gd name="connsiteX6" fmla="*/ 0 w 12198350"/>
              <a:gd name="connsiteY6" fmla="*/ 5835650 h 5835650"/>
              <a:gd name="connsiteX7" fmla="*/ 0 w 12198350"/>
              <a:gd name="connsiteY7" fmla="*/ 0 h 5835650"/>
              <a:gd name="connsiteX0" fmla="*/ 0 w 12198350"/>
              <a:gd name="connsiteY0" fmla="*/ 0 h 5835650"/>
              <a:gd name="connsiteX1" fmla="*/ 12192000 w 12198350"/>
              <a:gd name="connsiteY1" fmla="*/ 0 h 5835650"/>
              <a:gd name="connsiteX2" fmla="*/ 12198350 w 12198350"/>
              <a:gd name="connsiteY2" fmla="*/ 3505200 h 5835650"/>
              <a:gd name="connsiteX3" fmla="*/ 12192000 w 12198350"/>
              <a:gd name="connsiteY3" fmla="*/ 5835650 h 5835650"/>
              <a:gd name="connsiteX4" fmla="*/ 5060950 w 12198350"/>
              <a:gd name="connsiteY4" fmla="*/ 5835650 h 5835650"/>
              <a:gd name="connsiteX5" fmla="*/ 1727200 w 12198350"/>
              <a:gd name="connsiteY5" fmla="*/ 5486400 h 5835650"/>
              <a:gd name="connsiteX6" fmla="*/ 0 w 12198350"/>
              <a:gd name="connsiteY6" fmla="*/ 5835650 h 5835650"/>
              <a:gd name="connsiteX7" fmla="*/ 0 w 12198350"/>
              <a:gd name="connsiteY7" fmla="*/ 0 h 5835650"/>
              <a:gd name="connsiteX0" fmla="*/ 0 w 12198350"/>
              <a:gd name="connsiteY0" fmla="*/ 0 h 5835650"/>
              <a:gd name="connsiteX1" fmla="*/ 12192000 w 12198350"/>
              <a:gd name="connsiteY1" fmla="*/ 0 h 5835650"/>
              <a:gd name="connsiteX2" fmla="*/ 12198350 w 12198350"/>
              <a:gd name="connsiteY2" fmla="*/ 3505200 h 5835650"/>
              <a:gd name="connsiteX3" fmla="*/ 12192000 w 12198350"/>
              <a:gd name="connsiteY3" fmla="*/ 5835650 h 5835650"/>
              <a:gd name="connsiteX4" fmla="*/ 5060950 w 12198350"/>
              <a:gd name="connsiteY4" fmla="*/ 5835650 h 5835650"/>
              <a:gd name="connsiteX5" fmla="*/ 3854450 w 12198350"/>
              <a:gd name="connsiteY5" fmla="*/ 5695950 h 5835650"/>
              <a:gd name="connsiteX6" fmla="*/ 1727200 w 12198350"/>
              <a:gd name="connsiteY6" fmla="*/ 5486400 h 5835650"/>
              <a:gd name="connsiteX7" fmla="*/ 0 w 12198350"/>
              <a:gd name="connsiteY7" fmla="*/ 5835650 h 5835650"/>
              <a:gd name="connsiteX8" fmla="*/ 0 w 12198350"/>
              <a:gd name="connsiteY8" fmla="*/ 0 h 5835650"/>
              <a:gd name="connsiteX0" fmla="*/ 0 w 12198350"/>
              <a:gd name="connsiteY0" fmla="*/ 0 h 5842000"/>
              <a:gd name="connsiteX1" fmla="*/ 12192000 w 12198350"/>
              <a:gd name="connsiteY1" fmla="*/ 0 h 5842000"/>
              <a:gd name="connsiteX2" fmla="*/ 12198350 w 12198350"/>
              <a:gd name="connsiteY2" fmla="*/ 3505200 h 5842000"/>
              <a:gd name="connsiteX3" fmla="*/ 12192000 w 12198350"/>
              <a:gd name="connsiteY3" fmla="*/ 5835650 h 5842000"/>
              <a:gd name="connsiteX4" fmla="*/ 5060950 w 12198350"/>
              <a:gd name="connsiteY4" fmla="*/ 5835650 h 5842000"/>
              <a:gd name="connsiteX5" fmla="*/ 3663950 w 12198350"/>
              <a:gd name="connsiteY5" fmla="*/ 5842000 h 5842000"/>
              <a:gd name="connsiteX6" fmla="*/ 1727200 w 12198350"/>
              <a:gd name="connsiteY6" fmla="*/ 5486400 h 5842000"/>
              <a:gd name="connsiteX7" fmla="*/ 0 w 12198350"/>
              <a:gd name="connsiteY7" fmla="*/ 5835650 h 5842000"/>
              <a:gd name="connsiteX8" fmla="*/ 0 w 12198350"/>
              <a:gd name="connsiteY8" fmla="*/ 0 h 5842000"/>
              <a:gd name="connsiteX0" fmla="*/ 0 w 12198350"/>
              <a:gd name="connsiteY0" fmla="*/ 0 h 5924550"/>
              <a:gd name="connsiteX1" fmla="*/ 12192000 w 12198350"/>
              <a:gd name="connsiteY1" fmla="*/ 0 h 5924550"/>
              <a:gd name="connsiteX2" fmla="*/ 12198350 w 12198350"/>
              <a:gd name="connsiteY2" fmla="*/ 3505200 h 5924550"/>
              <a:gd name="connsiteX3" fmla="*/ 12192000 w 12198350"/>
              <a:gd name="connsiteY3" fmla="*/ 5835650 h 5924550"/>
              <a:gd name="connsiteX4" fmla="*/ 4883150 w 12198350"/>
              <a:gd name="connsiteY4" fmla="*/ 5924550 h 5924550"/>
              <a:gd name="connsiteX5" fmla="*/ 3663950 w 12198350"/>
              <a:gd name="connsiteY5" fmla="*/ 5842000 h 5924550"/>
              <a:gd name="connsiteX6" fmla="*/ 1727200 w 12198350"/>
              <a:gd name="connsiteY6" fmla="*/ 5486400 h 5924550"/>
              <a:gd name="connsiteX7" fmla="*/ 0 w 12198350"/>
              <a:gd name="connsiteY7" fmla="*/ 5835650 h 5924550"/>
              <a:gd name="connsiteX8" fmla="*/ 0 w 12198350"/>
              <a:gd name="connsiteY8" fmla="*/ 0 h 5924550"/>
              <a:gd name="connsiteX0" fmla="*/ 0 w 12198350"/>
              <a:gd name="connsiteY0" fmla="*/ 0 h 5924550"/>
              <a:gd name="connsiteX1" fmla="*/ 12192000 w 12198350"/>
              <a:gd name="connsiteY1" fmla="*/ 0 h 5924550"/>
              <a:gd name="connsiteX2" fmla="*/ 12198350 w 12198350"/>
              <a:gd name="connsiteY2" fmla="*/ 3505200 h 5924550"/>
              <a:gd name="connsiteX3" fmla="*/ 12192000 w 12198350"/>
              <a:gd name="connsiteY3" fmla="*/ 5835650 h 5924550"/>
              <a:gd name="connsiteX4" fmla="*/ 8318500 w 12198350"/>
              <a:gd name="connsiteY4" fmla="*/ 5867400 h 5924550"/>
              <a:gd name="connsiteX5" fmla="*/ 4883150 w 12198350"/>
              <a:gd name="connsiteY5" fmla="*/ 5924550 h 5924550"/>
              <a:gd name="connsiteX6" fmla="*/ 3663950 w 12198350"/>
              <a:gd name="connsiteY6" fmla="*/ 5842000 h 5924550"/>
              <a:gd name="connsiteX7" fmla="*/ 1727200 w 12198350"/>
              <a:gd name="connsiteY7" fmla="*/ 5486400 h 5924550"/>
              <a:gd name="connsiteX8" fmla="*/ 0 w 12198350"/>
              <a:gd name="connsiteY8" fmla="*/ 5835650 h 5924550"/>
              <a:gd name="connsiteX9" fmla="*/ 0 w 12198350"/>
              <a:gd name="connsiteY9" fmla="*/ 0 h 5924550"/>
              <a:gd name="connsiteX0" fmla="*/ 0 w 12198350"/>
              <a:gd name="connsiteY0" fmla="*/ 0 h 6038850"/>
              <a:gd name="connsiteX1" fmla="*/ 12192000 w 12198350"/>
              <a:gd name="connsiteY1" fmla="*/ 0 h 6038850"/>
              <a:gd name="connsiteX2" fmla="*/ 12198350 w 12198350"/>
              <a:gd name="connsiteY2" fmla="*/ 3505200 h 6038850"/>
              <a:gd name="connsiteX3" fmla="*/ 12192000 w 12198350"/>
              <a:gd name="connsiteY3" fmla="*/ 5835650 h 6038850"/>
              <a:gd name="connsiteX4" fmla="*/ 7219950 w 12198350"/>
              <a:gd name="connsiteY4" fmla="*/ 6038850 h 6038850"/>
              <a:gd name="connsiteX5" fmla="*/ 4883150 w 12198350"/>
              <a:gd name="connsiteY5" fmla="*/ 5924550 h 6038850"/>
              <a:gd name="connsiteX6" fmla="*/ 3663950 w 12198350"/>
              <a:gd name="connsiteY6" fmla="*/ 5842000 h 6038850"/>
              <a:gd name="connsiteX7" fmla="*/ 1727200 w 12198350"/>
              <a:gd name="connsiteY7" fmla="*/ 5486400 h 6038850"/>
              <a:gd name="connsiteX8" fmla="*/ 0 w 12198350"/>
              <a:gd name="connsiteY8" fmla="*/ 5835650 h 6038850"/>
              <a:gd name="connsiteX9" fmla="*/ 0 w 12198350"/>
              <a:gd name="connsiteY9" fmla="*/ 0 h 6038850"/>
              <a:gd name="connsiteX0" fmla="*/ 0 w 12198350"/>
              <a:gd name="connsiteY0" fmla="*/ 0 h 6038850"/>
              <a:gd name="connsiteX1" fmla="*/ 12192000 w 12198350"/>
              <a:gd name="connsiteY1" fmla="*/ 0 h 6038850"/>
              <a:gd name="connsiteX2" fmla="*/ 12198350 w 12198350"/>
              <a:gd name="connsiteY2" fmla="*/ 3505200 h 6038850"/>
              <a:gd name="connsiteX3" fmla="*/ 12192000 w 12198350"/>
              <a:gd name="connsiteY3" fmla="*/ 5835650 h 6038850"/>
              <a:gd name="connsiteX4" fmla="*/ 9766300 w 12198350"/>
              <a:gd name="connsiteY4" fmla="*/ 5924550 h 6038850"/>
              <a:gd name="connsiteX5" fmla="*/ 7219950 w 12198350"/>
              <a:gd name="connsiteY5" fmla="*/ 6038850 h 6038850"/>
              <a:gd name="connsiteX6" fmla="*/ 4883150 w 12198350"/>
              <a:gd name="connsiteY6" fmla="*/ 5924550 h 6038850"/>
              <a:gd name="connsiteX7" fmla="*/ 3663950 w 12198350"/>
              <a:gd name="connsiteY7" fmla="*/ 5842000 h 6038850"/>
              <a:gd name="connsiteX8" fmla="*/ 1727200 w 12198350"/>
              <a:gd name="connsiteY8" fmla="*/ 5486400 h 6038850"/>
              <a:gd name="connsiteX9" fmla="*/ 0 w 12198350"/>
              <a:gd name="connsiteY9" fmla="*/ 5835650 h 6038850"/>
              <a:gd name="connsiteX10" fmla="*/ 0 w 12198350"/>
              <a:gd name="connsiteY10" fmla="*/ 0 h 6038850"/>
              <a:gd name="connsiteX0" fmla="*/ 0 w 12198350"/>
              <a:gd name="connsiteY0" fmla="*/ 0 h 6038850"/>
              <a:gd name="connsiteX1" fmla="*/ 12192000 w 12198350"/>
              <a:gd name="connsiteY1" fmla="*/ 0 h 6038850"/>
              <a:gd name="connsiteX2" fmla="*/ 12198350 w 12198350"/>
              <a:gd name="connsiteY2" fmla="*/ 3505200 h 6038850"/>
              <a:gd name="connsiteX3" fmla="*/ 12192000 w 12198350"/>
              <a:gd name="connsiteY3" fmla="*/ 5835650 h 6038850"/>
              <a:gd name="connsiteX4" fmla="*/ 8813800 w 12198350"/>
              <a:gd name="connsiteY4" fmla="*/ 5746750 h 6038850"/>
              <a:gd name="connsiteX5" fmla="*/ 7219950 w 12198350"/>
              <a:gd name="connsiteY5" fmla="*/ 6038850 h 6038850"/>
              <a:gd name="connsiteX6" fmla="*/ 4883150 w 12198350"/>
              <a:gd name="connsiteY6" fmla="*/ 5924550 h 6038850"/>
              <a:gd name="connsiteX7" fmla="*/ 3663950 w 12198350"/>
              <a:gd name="connsiteY7" fmla="*/ 5842000 h 6038850"/>
              <a:gd name="connsiteX8" fmla="*/ 1727200 w 12198350"/>
              <a:gd name="connsiteY8" fmla="*/ 5486400 h 6038850"/>
              <a:gd name="connsiteX9" fmla="*/ 0 w 12198350"/>
              <a:gd name="connsiteY9" fmla="*/ 5835650 h 6038850"/>
              <a:gd name="connsiteX10" fmla="*/ 0 w 12198350"/>
              <a:gd name="connsiteY10" fmla="*/ 0 h 6038850"/>
              <a:gd name="connsiteX0" fmla="*/ 0 w 12198350"/>
              <a:gd name="connsiteY0" fmla="*/ 0 h 6038850"/>
              <a:gd name="connsiteX1" fmla="*/ 12192000 w 12198350"/>
              <a:gd name="connsiteY1" fmla="*/ 0 h 6038850"/>
              <a:gd name="connsiteX2" fmla="*/ 12198350 w 12198350"/>
              <a:gd name="connsiteY2" fmla="*/ 3505200 h 6038850"/>
              <a:gd name="connsiteX3" fmla="*/ 10255250 w 12198350"/>
              <a:gd name="connsiteY3" fmla="*/ 4978400 h 6038850"/>
              <a:gd name="connsiteX4" fmla="*/ 8813800 w 12198350"/>
              <a:gd name="connsiteY4" fmla="*/ 5746750 h 6038850"/>
              <a:gd name="connsiteX5" fmla="*/ 7219950 w 12198350"/>
              <a:gd name="connsiteY5" fmla="*/ 6038850 h 6038850"/>
              <a:gd name="connsiteX6" fmla="*/ 4883150 w 12198350"/>
              <a:gd name="connsiteY6" fmla="*/ 5924550 h 6038850"/>
              <a:gd name="connsiteX7" fmla="*/ 3663950 w 12198350"/>
              <a:gd name="connsiteY7" fmla="*/ 5842000 h 6038850"/>
              <a:gd name="connsiteX8" fmla="*/ 1727200 w 12198350"/>
              <a:gd name="connsiteY8" fmla="*/ 5486400 h 6038850"/>
              <a:gd name="connsiteX9" fmla="*/ 0 w 12198350"/>
              <a:gd name="connsiteY9" fmla="*/ 5835650 h 6038850"/>
              <a:gd name="connsiteX10" fmla="*/ 0 w 12198350"/>
              <a:gd name="connsiteY10" fmla="*/ 0 h 6038850"/>
              <a:gd name="connsiteX0" fmla="*/ 0 w 12198350"/>
              <a:gd name="connsiteY0" fmla="*/ 0 h 6038850"/>
              <a:gd name="connsiteX1" fmla="*/ 12192000 w 12198350"/>
              <a:gd name="connsiteY1" fmla="*/ 0 h 6038850"/>
              <a:gd name="connsiteX2" fmla="*/ 12198350 w 12198350"/>
              <a:gd name="connsiteY2" fmla="*/ 3505200 h 6038850"/>
              <a:gd name="connsiteX3" fmla="*/ 8813800 w 12198350"/>
              <a:gd name="connsiteY3" fmla="*/ 5746750 h 6038850"/>
              <a:gd name="connsiteX4" fmla="*/ 7219950 w 12198350"/>
              <a:gd name="connsiteY4" fmla="*/ 6038850 h 6038850"/>
              <a:gd name="connsiteX5" fmla="*/ 4883150 w 12198350"/>
              <a:gd name="connsiteY5" fmla="*/ 5924550 h 6038850"/>
              <a:gd name="connsiteX6" fmla="*/ 3663950 w 12198350"/>
              <a:gd name="connsiteY6" fmla="*/ 5842000 h 6038850"/>
              <a:gd name="connsiteX7" fmla="*/ 1727200 w 12198350"/>
              <a:gd name="connsiteY7" fmla="*/ 5486400 h 6038850"/>
              <a:gd name="connsiteX8" fmla="*/ 0 w 12198350"/>
              <a:gd name="connsiteY8" fmla="*/ 5835650 h 6038850"/>
              <a:gd name="connsiteX9" fmla="*/ 0 w 12198350"/>
              <a:gd name="connsiteY9" fmla="*/ 0 h 6038850"/>
              <a:gd name="connsiteX0" fmla="*/ 0 w 12198350"/>
              <a:gd name="connsiteY0" fmla="*/ 0 h 6038850"/>
              <a:gd name="connsiteX1" fmla="*/ 12192000 w 12198350"/>
              <a:gd name="connsiteY1" fmla="*/ 0 h 6038850"/>
              <a:gd name="connsiteX2" fmla="*/ 12198350 w 12198350"/>
              <a:gd name="connsiteY2" fmla="*/ 3505200 h 6038850"/>
              <a:gd name="connsiteX3" fmla="*/ 10623550 w 12198350"/>
              <a:gd name="connsiteY3" fmla="*/ 4800600 h 6038850"/>
              <a:gd name="connsiteX4" fmla="*/ 8813800 w 12198350"/>
              <a:gd name="connsiteY4" fmla="*/ 5746750 h 6038850"/>
              <a:gd name="connsiteX5" fmla="*/ 7219950 w 12198350"/>
              <a:gd name="connsiteY5" fmla="*/ 6038850 h 6038850"/>
              <a:gd name="connsiteX6" fmla="*/ 4883150 w 12198350"/>
              <a:gd name="connsiteY6" fmla="*/ 5924550 h 6038850"/>
              <a:gd name="connsiteX7" fmla="*/ 3663950 w 12198350"/>
              <a:gd name="connsiteY7" fmla="*/ 5842000 h 6038850"/>
              <a:gd name="connsiteX8" fmla="*/ 1727200 w 12198350"/>
              <a:gd name="connsiteY8" fmla="*/ 5486400 h 6038850"/>
              <a:gd name="connsiteX9" fmla="*/ 0 w 12198350"/>
              <a:gd name="connsiteY9" fmla="*/ 5835650 h 6038850"/>
              <a:gd name="connsiteX10" fmla="*/ 0 w 12198350"/>
              <a:gd name="connsiteY10" fmla="*/ 0 h 6038850"/>
              <a:gd name="connsiteX0" fmla="*/ 0 w 12198350"/>
              <a:gd name="connsiteY0" fmla="*/ 0 h 6038850"/>
              <a:gd name="connsiteX1" fmla="*/ 12192000 w 12198350"/>
              <a:gd name="connsiteY1" fmla="*/ 0 h 6038850"/>
              <a:gd name="connsiteX2" fmla="*/ 12198350 w 12198350"/>
              <a:gd name="connsiteY2" fmla="*/ 3505200 h 6038850"/>
              <a:gd name="connsiteX3" fmla="*/ 10185400 w 12198350"/>
              <a:gd name="connsiteY3" fmla="*/ 4978400 h 6038850"/>
              <a:gd name="connsiteX4" fmla="*/ 8813800 w 12198350"/>
              <a:gd name="connsiteY4" fmla="*/ 5746750 h 6038850"/>
              <a:gd name="connsiteX5" fmla="*/ 7219950 w 12198350"/>
              <a:gd name="connsiteY5" fmla="*/ 6038850 h 6038850"/>
              <a:gd name="connsiteX6" fmla="*/ 4883150 w 12198350"/>
              <a:gd name="connsiteY6" fmla="*/ 5924550 h 6038850"/>
              <a:gd name="connsiteX7" fmla="*/ 3663950 w 12198350"/>
              <a:gd name="connsiteY7" fmla="*/ 5842000 h 6038850"/>
              <a:gd name="connsiteX8" fmla="*/ 1727200 w 12198350"/>
              <a:gd name="connsiteY8" fmla="*/ 5486400 h 6038850"/>
              <a:gd name="connsiteX9" fmla="*/ 0 w 12198350"/>
              <a:gd name="connsiteY9" fmla="*/ 5835650 h 6038850"/>
              <a:gd name="connsiteX10" fmla="*/ 0 w 12198350"/>
              <a:gd name="connsiteY10" fmla="*/ 0 h 6038850"/>
              <a:gd name="connsiteX0" fmla="*/ 0 w 12198350"/>
              <a:gd name="connsiteY0" fmla="*/ 0 h 6038850"/>
              <a:gd name="connsiteX1" fmla="*/ 12192000 w 12198350"/>
              <a:gd name="connsiteY1" fmla="*/ 0 h 6038850"/>
              <a:gd name="connsiteX2" fmla="*/ 12198350 w 12198350"/>
              <a:gd name="connsiteY2" fmla="*/ 3505200 h 6038850"/>
              <a:gd name="connsiteX3" fmla="*/ 11766550 w 12198350"/>
              <a:gd name="connsiteY3" fmla="*/ 4108450 h 6038850"/>
              <a:gd name="connsiteX4" fmla="*/ 10185400 w 12198350"/>
              <a:gd name="connsiteY4" fmla="*/ 4978400 h 6038850"/>
              <a:gd name="connsiteX5" fmla="*/ 8813800 w 12198350"/>
              <a:gd name="connsiteY5" fmla="*/ 5746750 h 6038850"/>
              <a:gd name="connsiteX6" fmla="*/ 7219950 w 12198350"/>
              <a:gd name="connsiteY6" fmla="*/ 6038850 h 6038850"/>
              <a:gd name="connsiteX7" fmla="*/ 4883150 w 12198350"/>
              <a:gd name="connsiteY7" fmla="*/ 5924550 h 6038850"/>
              <a:gd name="connsiteX8" fmla="*/ 3663950 w 12198350"/>
              <a:gd name="connsiteY8" fmla="*/ 5842000 h 6038850"/>
              <a:gd name="connsiteX9" fmla="*/ 1727200 w 12198350"/>
              <a:gd name="connsiteY9" fmla="*/ 5486400 h 6038850"/>
              <a:gd name="connsiteX10" fmla="*/ 0 w 12198350"/>
              <a:gd name="connsiteY10" fmla="*/ 5835650 h 6038850"/>
              <a:gd name="connsiteX11" fmla="*/ 0 w 12198350"/>
              <a:gd name="connsiteY11" fmla="*/ 0 h 6038850"/>
              <a:gd name="connsiteX0" fmla="*/ 0 w 12198350"/>
              <a:gd name="connsiteY0" fmla="*/ 0 h 6038850"/>
              <a:gd name="connsiteX1" fmla="*/ 12192000 w 12198350"/>
              <a:gd name="connsiteY1" fmla="*/ 0 h 6038850"/>
              <a:gd name="connsiteX2" fmla="*/ 12198350 w 12198350"/>
              <a:gd name="connsiteY2" fmla="*/ 3505200 h 6038850"/>
              <a:gd name="connsiteX3" fmla="*/ 11341100 w 12198350"/>
              <a:gd name="connsiteY3" fmla="*/ 4267200 h 6038850"/>
              <a:gd name="connsiteX4" fmla="*/ 10185400 w 12198350"/>
              <a:gd name="connsiteY4" fmla="*/ 4978400 h 6038850"/>
              <a:gd name="connsiteX5" fmla="*/ 8813800 w 12198350"/>
              <a:gd name="connsiteY5" fmla="*/ 5746750 h 6038850"/>
              <a:gd name="connsiteX6" fmla="*/ 7219950 w 12198350"/>
              <a:gd name="connsiteY6" fmla="*/ 6038850 h 6038850"/>
              <a:gd name="connsiteX7" fmla="*/ 4883150 w 12198350"/>
              <a:gd name="connsiteY7" fmla="*/ 5924550 h 6038850"/>
              <a:gd name="connsiteX8" fmla="*/ 3663950 w 12198350"/>
              <a:gd name="connsiteY8" fmla="*/ 5842000 h 6038850"/>
              <a:gd name="connsiteX9" fmla="*/ 1727200 w 12198350"/>
              <a:gd name="connsiteY9" fmla="*/ 5486400 h 6038850"/>
              <a:gd name="connsiteX10" fmla="*/ 0 w 12198350"/>
              <a:gd name="connsiteY10" fmla="*/ 5835650 h 6038850"/>
              <a:gd name="connsiteX11" fmla="*/ 0 w 12198350"/>
              <a:gd name="connsiteY11" fmla="*/ 0 h 6038850"/>
              <a:gd name="connsiteX0" fmla="*/ 0 w 12198350"/>
              <a:gd name="connsiteY0" fmla="*/ 0 h 6038850"/>
              <a:gd name="connsiteX1" fmla="*/ 12192000 w 12198350"/>
              <a:gd name="connsiteY1" fmla="*/ 0 h 6038850"/>
              <a:gd name="connsiteX2" fmla="*/ 12198350 w 12198350"/>
              <a:gd name="connsiteY2" fmla="*/ 3505200 h 6038850"/>
              <a:gd name="connsiteX3" fmla="*/ 11341100 w 12198350"/>
              <a:gd name="connsiteY3" fmla="*/ 4267200 h 6038850"/>
              <a:gd name="connsiteX4" fmla="*/ 10185400 w 12198350"/>
              <a:gd name="connsiteY4" fmla="*/ 4978400 h 6038850"/>
              <a:gd name="connsiteX5" fmla="*/ 8813800 w 12198350"/>
              <a:gd name="connsiteY5" fmla="*/ 5746750 h 6038850"/>
              <a:gd name="connsiteX6" fmla="*/ 7219950 w 12198350"/>
              <a:gd name="connsiteY6" fmla="*/ 6038850 h 6038850"/>
              <a:gd name="connsiteX7" fmla="*/ 4883150 w 12198350"/>
              <a:gd name="connsiteY7" fmla="*/ 5924550 h 6038850"/>
              <a:gd name="connsiteX8" fmla="*/ 3663950 w 12198350"/>
              <a:gd name="connsiteY8" fmla="*/ 5842000 h 6038850"/>
              <a:gd name="connsiteX9" fmla="*/ 1727200 w 12198350"/>
              <a:gd name="connsiteY9" fmla="*/ 5486400 h 6038850"/>
              <a:gd name="connsiteX10" fmla="*/ 0 w 12198350"/>
              <a:gd name="connsiteY10" fmla="*/ 5835650 h 6038850"/>
              <a:gd name="connsiteX11" fmla="*/ 0 w 12198350"/>
              <a:gd name="connsiteY11" fmla="*/ 0 h 6038850"/>
              <a:gd name="connsiteX0" fmla="*/ 0 w 12198350"/>
              <a:gd name="connsiteY0" fmla="*/ 0 h 6038850"/>
              <a:gd name="connsiteX1" fmla="*/ 12192000 w 12198350"/>
              <a:gd name="connsiteY1" fmla="*/ 0 h 6038850"/>
              <a:gd name="connsiteX2" fmla="*/ 12198350 w 12198350"/>
              <a:gd name="connsiteY2" fmla="*/ 3505200 h 6038850"/>
              <a:gd name="connsiteX3" fmla="*/ 11341100 w 12198350"/>
              <a:gd name="connsiteY3" fmla="*/ 4267200 h 6038850"/>
              <a:gd name="connsiteX4" fmla="*/ 10185400 w 12198350"/>
              <a:gd name="connsiteY4" fmla="*/ 4978400 h 6038850"/>
              <a:gd name="connsiteX5" fmla="*/ 8813800 w 12198350"/>
              <a:gd name="connsiteY5" fmla="*/ 5746750 h 6038850"/>
              <a:gd name="connsiteX6" fmla="*/ 7219950 w 12198350"/>
              <a:gd name="connsiteY6" fmla="*/ 6038850 h 6038850"/>
              <a:gd name="connsiteX7" fmla="*/ 4883150 w 12198350"/>
              <a:gd name="connsiteY7" fmla="*/ 5924550 h 6038850"/>
              <a:gd name="connsiteX8" fmla="*/ 3663950 w 12198350"/>
              <a:gd name="connsiteY8" fmla="*/ 5842000 h 6038850"/>
              <a:gd name="connsiteX9" fmla="*/ 1727200 w 12198350"/>
              <a:gd name="connsiteY9" fmla="*/ 5486400 h 6038850"/>
              <a:gd name="connsiteX10" fmla="*/ 0 w 12198350"/>
              <a:gd name="connsiteY10" fmla="*/ 5835650 h 6038850"/>
              <a:gd name="connsiteX11" fmla="*/ 0 w 12198350"/>
              <a:gd name="connsiteY11" fmla="*/ 0 h 6038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8350" h="6038850">
                <a:moveTo>
                  <a:pt x="0" y="0"/>
                </a:moveTo>
                <a:lnTo>
                  <a:pt x="12192000" y="0"/>
                </a:lnTo>
                <a:cubicBezTo>
                  <a:pt x="12194117" y="1168400"/>
                  <a:pt x="12196233" y="2336800"/>
                  <a:pt x="12198350" y="3505200"/>
                </a:cubicBezTo>
                <a:cubicBezTo>
                  <a:pt x="11828992" y="3872442"/>
                  <a:pt x="11606741" y="4015317"/>
                  <a:pt x="11341100" y="4267200"/>
                </a:cubicBezTo>
                <a:cubicBezTo>
                  <a:pt x="11005609" y="4512733"/>
                  <a:pt x="10677525" y="4705350"/>
                  <a:pt x="10185400" y="4978400"/>
                </a:cubicBezTo>
                <a:cubicBezTo>
                  <a:pt x="9693275" y="5251450"/>
                  <a:pt x="9381067" y="5540375"/>
                  <a:pt x="8813800" y="5746750"/>
                </a:cubicBezTo>
                <a:lnTo>
                  <a:pt x="7219950" y="6038850"/>
                </a:lnTo>
                <a:lnTo>
                  <a:pt x="4883150" y="5924550"/>
                </a:lnTo>
                <a:lnTo>
                  <a:pt x="3663950" y="5842000"/>
                </a:lnTo>
                <a:lnTo>
                  <a:pt x="1727200" y="5486400"/>
                </a:lnTo>
                <a:lnTo>
                  <a:pt x="0" y="5835650"/>
                </a:lnTo>
                <a:lnTo>
                  <a:pt x="0" y="0"/>
                </a:lnTo>
                <a:close/>
              </a:path>
            </a:pathLst>
          </a:custGeom>
          <a:gradFill flip="none" rotWithShape="1">
            <a:gsLst>
              <a:gs pos="0">
                <a:srgbClr val="000000">
                  <a:alpha val="60000"/>
                </a:srgbClr>
              </a:gs>
              <a:gs pos="100000">
                <a:srgbClr val="000000">
                  <a:alpha val="0"/>
                </a:srgbClr>
              </a:gs>
              <a:gs pos="68000">
                <a:srgbClr val="000000">
                  <a:alpha val="40000"/>
                </a:srgb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nvGrpSpPr>
          <p:cNvPr id="79" name="Group 66">
            <a:extLst>
              <a:ext uri="{FF2B5EF4-FFF2-40B4-BE49-F238E27FC236}">
                <a16:creationId xmlns:a16="http://schemas.microsoft.com/office/drawing/2014/main" id="{4252769E-B9F0-4068-A645-5BBEF16E9C2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4" y="3296010"/>
            <a:ext cx="12191456" cy="2849976"/>
            <a:chOff x="476" y="-3923157"/>
            <a:chExt cx="10667524" cy="2493729"/>
          </a:xfrm>
        </p:grpSpPr>
        <p:sp>
          <p:nvSpPr>
            <p:cNvPr id="68" name="Freeform: Shape 67">
              <a:extLst>
                <a:ext uri="{FF2B5EF4-FFF2-40B4-BE49-F238E27FC236}">
                  <a16:creationId xmlns:a16="http://schemas.microsoft.com/office/drawing/2014/main" id="{1E12D6AD-7096-45BB-9C02-468B2704C1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6" y="-3923156"/>
              <a:ext cx="10667524" cy="2493728"/>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0" name="Freeform: Shape 68">
              <a:extLst>
                <a:ext uri="{FF2B5EF4-FFF2-40B4-BE49-F238E27FC236}">
                  <a16:creationId xmlns:a16="http://schemas.microsoft.com/office/drawing/2014/main" id="{39953252-97DE-4766-B2F6-E4FDA2FDA6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6" y="-3923157"/>
              <a:ext cx="10667524" cy="2493728"/>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blipFill dpi="0" rotWithShape="1">
              <a:blip r:embed="rId3">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BF0F2823-F00F-4390-8E7A-2030E2E2386C}"/>
              </a:ext>
            </a:extLst>
          </p:cNvPr>
          <p:cNvSpPr>
            <a:spLocks noGrp="1"/>
          </p:cNvSpPr>
          <p:nvPr>
            <p:ph type="ctrTitle"/>
          </p:nvPr>
        </p:nvSpPr>
        <p:spPr>
          <a:xfrm>
            <a:off x="838199" y="1120676"/>
            <a:ext cx="7021513" cy="2308324"/>
          </a:xfrm>
        </p:spPr>
        <p:txBody>
          <a:bodyPr>
            <a:normAutofit/>
          </a:bodyPr>
          <a:lstStyle/>
          <a:p>
            <a:pPr algn="l"/>
            <a:r>
              <a:rPr lang="en-US" sz="7200">
                <a:solidFill>
                  <a:srgbClr val="FFFFFF"/>
                </a:solidFill>
              </a:rPr>
              <a:t>Latent Class Analysis</a:t>
            </a:r>
          </a:p>
        </p:txBody>
      </p:sp>
      <p:sp>
        <p:nvSpPr>
          <p:cNvPr id="3" name="Subtitle 2">
            <a:extLst>
              <a:ext uri="{FF2B5EF4-FFF2-40B4-BE49-F238E27FC236}">
                <a16:creationId xmlns:a16="http://schemas.microsoft.com/office/drawing/2014/main" id="{20A627E3-0E9F-45E8-A21C-C1CCF442DED1}"/>
              </a:ext>
            </a:extLst>
          </p:cNvPr>
          <p:cNvSpPr>
            <a:spLocks noGrp="1"/>
          </p:cNvSpPr>
          <p:nvPr>
            <p:ph type="subTitle" idx="1"/>
          </p:nvPr>
        </p:nvSpPr>
        <p:spPr>
          <a:xfrm>
            <a:off x="835024" y="3809999"/>
            <a:ext cx="7025753" cy="1012778"/>
          </a:xfrm>
        </p:spPr>
        <p:txBody>
          <a:bodyPr>
            <a:normAutofit/>
          </a:bodyPr>
          <a:lstStyle/>
          <a:p>
            <a:pPr algn="l"/>
            <a:r>
              <a:rPr lang="en-US" dirty="0">
                <a:solidFill>
                  <a:srgbClr val="FFFFFF"/>
                </a:solidFill>
              </a:rPr>
              <a:t>Another way of examining interrelationships</a:t>
            </a:r>
          </a:p>
        </p:txBody>
      </p:sp>
    </p:spTree>
    <p:extLst>
      <p:ext uri="{BB962C8B-B14F-4D97-AF65-F5344CB8AC3E}">
        <p14:creationId xmlns:p14="http://schemas.microsoft.com/office/powerpoint/2010/main" val="4243442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004991-767C-4CAC-843E-E60572242DD1}"/>
              </a:ext>
            </a:extLst>
          </p:cNvPr>
          <p:cNvSpPr>
            <a:spLocks noGrp="1"/>
          </p:cNvSpPr>
          <p:nvPr>
            <p:ph type="title"/>
          </p:nvPr>
        </p:nvSpPr>
        <p:spPr>
          <a:xfrm>
            <a:off x="5214579" y="629266"/>
            <a:ext cx="6422849" cy="1676603"/>
          </a:xfrm>
        </p:spPr>
        <p:txBody>
          <a:bodyPr>
            <a:normAutofit/>
          </a:bodyPr>
          <a:lstStyle/>
          <a:p>
            <a:r>
              <a:rPr lang="en-US"/>
              <a:t>Two key model assumptions</a:t>
            </a:r>
          </a:p>
        </p:txBody>
      </p:sp>
      <p:pic>
        <p:nvPicPr>
          <p:cNvPr id="44" name="Graphic 43" descr="Error">
            <a:extLst>
              <a:ext uri="{FF2B5EF4-FFF2-40B4-BE49-F238E27FC236}">
                <a16:creationId xmlns:a16="http://schemas.microsoft.com/office/drawing/2014/main" id="{0A4840CF-49A3-4A98-93A2-822CF0F9834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61364" y="1872360"/>
            <a:ext cx="3113280" cy="3113280"/>
          </a:xfrm>
          <a:prstGeom prst="rect">
            <a:avLst/>
          </a:prstGeom>
          <a:effectLst/>
        </p:spPr>
      </p:pic>
      <p:sp>
        <p:nvSpPr>
          <p:cNvPr id="40" name="Content Placeholder 2">
            <a:extLst>
              <a:ext uri="{FF2B5EF4-FFF2-40B4-BE49-F238E27FC236}">
                <a16:creationId xmlns:a16="http://schemas.microsoft.com/office/drawing/2014/main" id="{4BB6F4B4-DF94-432F-B428-783D15CD43F5}"/>
              </a:ext>
            </a:extLst>
          </p:cNvPr>
          <p:cNvSpPr>
            <a:spLocks noGrp="1"/>
          </p:cNvSpPr>
          <p:nvPr>
            <p:ph idx="1"/>
          </p:nvPr>
        </p:nvSpPr>
        <p:spPr>
          <a:xfrm>
            <a:off x="5214581" y="2438400"/>
            <a:ext cx="6422848" cy="3785419"/>
          </a:xfrm>
        </p:spPr>
        <p:txBody>
          <a:bodyPr>
            <a:normAutofit/>
          </a:bodyPr>
          <a:lstStyle/>
          <a:p>
            <a:pPr marL="0" indent="0">
              <a:buNone/>
            </a:pPr>
            <a:r>
              <a:rPr lang="en-US" dirty="0"/>
              <a:t>1. MIXTURE ASSUMPTION</a:t>
            </a:r>
          </a:p>
          <a:p>
            <a:pPr marL="457200" lvl="1" indent="0">
              <a:buNone/>
            </a:pPr>
            <a:r>
              <a:rPr lang="en-US" sz="2800" dirty="0"/>
              <a:t>There is a latent categorical variable (i.e., unobserved) that consists of a finite number of types, i.e., classes</a:t>
            </a:r>
          </a:p>
          <a:p>
            <a:pPr marL="0" indent="0">
              <a:buNone/>
            </a:pPr>
            <a:r>
              <a:rPr lang="en-US" dirty="0"/>
              <a:t>2. LOCAL INDEPENDENCE ASSUMPTION</a:t>
            </a:r>
          </a:p>
          <a:p>
            <a:pPr marL="457200" lvl="1" indent="0">
              <a:buNone/>
            </a:pPr>
            <a:r>
              <a:rPr lang="en-US" sz="2800" dirty="0"/>
              <a:t>Within classes,</a:t>
            </a:r>
            <a:r>
              <a:rPr lang="en-US" sz="2800" i="1" dirty="0"/>
              <a:t> </a:t>
            </a:r>
            <a:r>
              <a:rPr lang="en-US" sz="2800" dirty="0"/>
              <a:t>items are independent</a:t>
            </a:r>
          </a:p>
        </p:txBody>
      </p:sp>
    </p:spTree>
    <p:extLst>
      <p:ext uri="{BB962C8B-B14F-4D97-AF65-F5344CB8AC3E}">
        <p14:creationId xmlns:p14="http://schemas.microsoft.com/office/powerpoint/2010/main" val="24501209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E0CC0D-87B5-04C0-A27E-C2CE17F1D857}"/>
              </a:ext>
            </a:extLst>
          </p:cNvPr>
          <p:cNvSpPr>
            <a:spLocks noGrp="1"/>
          </p:cNvSpPr>
          <p:nvPr>
            <p:ph type="title"/>
          </p:nvPr>
        </p:nvSpPr>
        <p:spPr>
          <a:xfrm>
            <a:off x="91966" y="68700"/>
            <a:ext cx="10515600" cy="612337"/>
          </a:xfrm>
        </p:spPr>
        <p:txBody>
          <a:bodyPr>
            <a:normAutofit fontScale="90000"/>
          </a:bodyPr>
          <a:lstStyle/>
          <a:p>
            <a:r>
              <a:rPr lang="en-US" dirty="0"/>
              <a:t>Example</a:t>
            </a:r>
          </a:p>
        </p:txBody>
      </p:sp>
      <p:sp>
        <p:nvSpPr>
          <p:cNvPr id="3" name="Content Placeholder 2">
            <a:extLst>
              <a:ext uri="{FF2B5EF4-FFF2-40B4-BE49-F238E27FC236}">
                <a16:creationId xmlns:a16="http://schemas.microsoft.com/office/drawing/2014/main" id="{F5854F73-DDB9-287A-7B33-DB4EE8D95931}"/>
              </a:ext>
            </a:extLst>
          </p:cNvPr>
          <p:cNvSpPr>
            <a:spLocks noGrp="1"/>
          </p:cNvSpPr>
          <p:nvPr>
            <p:ph idx="1"/>
          </p:nvPr>
        </p:nvSpPr>
        <p:spPr>
          <a:xfrm>
            <a:off x="186559" y="681037"/>
            <a:ext cx="10515600" cy="4351338"/>
          </a:xfrm>
        </p:spPr>
        <p:txBody>
          <a:bodyPr>
            <a:normAutofit lnSpcReduction="10000"/>
          </a:bodyPr>
          <a:lstStyle/>
          <a:p>
            <a:r>
              <a:rPr lang="en-US" dirty="0"/>
              <a:t>If we run an LCA on these indicators of PTSD, what does the mixture assumption imply?</a:t>
            </a:r>
          </a:p>
          <a:p>
            <a:pPr lvl="1"/>
            <a:r>
              <a:rPr lang="en-US" dirty="0"/>
              <a:t>Hypervigilance</a:t>
            </a:r>
          </a:p>
          <a:p>
            <a:pPr lvl="1"/>
            <a:r>
              <a:rPr lang="en-US" dirty="0"/>
              <a:t>Inability to sleep</a:t>
            </a:r>
          </a:p>
          <a:p>
            <a:pPr lvl="1"/>
            <a:r>
              <a:rPr lang="en-US" dirty="0"/>
              <a:t>Nightmares</a:t>
            </a:r>
          </a:p>
          <a:p>
            <a:pPr lvl="1"/>
            <a:r>
              <a:rPr lang="en-US" dirty="0"/>
              <a:t>Avoidance of people</a:t>
            </a:r>
          </a:p>
          <a:p>
            <a:pPr lvl="1"/>
            <a:r>
              <a:rPr lang="en-US" dirty="0"/>
              <a:t>Avoidance of places</a:t>
            </a:r>
          </a:p>
          <a:p>
            <a:pPr lvl="1"/>
            <a:r>
              <a:rPr lang="en-US" dirty="0"/>
              <a:t>Difficulty concentrating</a:t>
            </a:r>
          </a:p>
          <a:p>
            <a:r>
              <a:rPr lang="en-US" dirty="0"/>
              <a:t>Assume that these two variables ‘load’ on the same latent variable: avoidance of people and avoidance of places? What does the local independence assumption mean?</a:t>
            </a:r>
          </a:p>
        </p:txBody>
      </p:sp>
    </p:spTree>
    <p:extLst>
      <p:ext uri="{BB962C8B-B14F-4D97-AF65-F5344CB8AC3E}">
        <p14:creationId xmlns:p14="http://schemas.microsoft.com/office/powerpoint/2010/main" val="15786145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27B839B-9ADE-406B-8590-F1CAEDED4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Freeform 45">
            <a:extLst>
              <a:ext uri="{FF2B5EF4-FFF2-40B4-BE49-F238E27FC236}">
                <a16:creationId xmlns:a16="http://schemas.microsoft.com/office/drawing/2014/main" id="{CFE45BF0-46DB-408C-B5F7-7B117168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Freeform 46">
            <a:extLst>
              <a:ext uri="{FF2B5EF4-FFF2-40B4-BE49-F238E27FC236}">
                <a16:creationId xmlns:a16="http://schemas.microsoft.com/office/drawing/2014/main" id="{2AEBC8F2-97B1-41B4-93F1-2D289E197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 name="Freeform 47">
            <a:extLst>
              <a:ext uri="{FF2B5EF4-FFF2-40B4-BE49-F238E27FC236}">
                <a16:creationId xmlns:a16="http://schemas.microsoft.com/office/drawing/2014/main" id="{472E3A19-F5D5-48FC-BB9C-48C2F68F5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Freeform 44">
            <a:extLst>
              <a:ext uri="{FF2B5EF4-FFF2-40B4-BE49-F238E27FC236}">
                <a16:creationId xmlns:a16="http://schemas.microsoft.com/office/drawing/2014/main" id="{7A62E32F-BB65-43A8-8EB5-92346890E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 name="Rectangle 17">
            <a:extLst>
              <a:ext uri="{FF2B5EF4-FFF2-40B4-BE49-F238E27FC236}">
                <a16:creationId xmlns:a16="http://schemas.microsoft.com/office/drawing/2014/main" id="{14E91B64-9FCC-451E-AFB4-A827D6329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321F4A3-F625-4C17-9029-3B064126AFD5}"/>
              </a:ext>
            </a:extLst>
          </p:cNvPr>
          <p:cNvSpPr>
            <a:spLocks noGrp="1"/>
          </p:cNvSpPr>
          <p:nvPr>
            <p:ph type="title"/>
          </p:nvPr>
        </p:nvSpPr>
        <p:spPr>
          <a:xfrm>
            <a:off x="958506" y="800392"/>
            <a:ext cx="10264697" cy="1212102"/>
          </a:xfrm>
        </p:spPr>
        <p:txBody>
          <a:bodyPr>
            <a:normAutofit/>
          </a:bodyPr>
          <a:lstStyle/>
          <a:p>
            <a:r>
              <a:rPr lang="en-US" sz="4000" dirty="0">
                <a:solidFill>
                  <a:srgbClr val="FFFFFF"/>
                </a:solidFill>
              </a:rPr>
              <a:t>Outputs and </a:t>
            </a:r>
            <a:r>
              <a:rPr lang="en-US" sz="4000" dirty="0" err="1">
                <a:solidFill>
                  <a:srgbClr val="FFFFFF"/>
                </a:solidFill>
              </a:rPr>
              <a:t>paramters</a:t>
            </a:r>
            <a:endParaRPr lang="en-US" sz="4000" dirty="0">
              <a:solidFill>
                <a:srgbClr val="FFFFFF"/>
              </a:solidFill>
            </a:endParaRPr>
          </a:p>
        </p:txBody>
      </p:sp>
      <p:sp>
        <p:nvSpPr>
          <p:cNvPr id="3" name="Content Placeholder 2">
            <a:extLst>
              <a:ext uri="{FF2B5EF4-FFF2-40B4-BE49-F238E27FC236}">
                <a16:creationId xmlns:a16="http://schemas.microsoft.com/office/drawing/2014/main" id="{846BFF5F-C078-4295-8451-C0D6E8B5834A}"/>
              </a:ext>
            </a:extLst>
          </p:cNvPr>
          <p:cNvSpPr>
            <a:spLocks noGrp="1"/>
          </p:cNvSpPr>
          <p:nvPr>
            <p:ph idx="1"/>
          </p:nvPr>
        </p:nvSpPr>
        <p:spPr>
          <a:xfrm>
            <a:off x="1367624" y="2490436"/>
            <a:ext cx="9708995" cy="3567173"/>
          </a:xfrm>
        </p:spPr>
        <p:txBody>
          <a:bodyPr anchor="ctr">
            <a:normAutofit/>
          </a:bodyPr>
          <a:lstStyle/>
          <a:p>
            <a:r>
              <a:rPr lang="en-US" sz="3200" dirty="0"/>
              <a:t>Seeks homogeneous subpopulations</a:t>
            </a:r>
          </a:p>
          <a:p>
            <a:r>
              <a:rPr lang="en-US" sz="3200" dirty="0"/>
              <a:t>Parameters used to characterize latent classes</a:t>
            </a:r>
          </a:p>
          <a:p>
            <a:pPr lvl="1"/>
            <a:r>
              <a:rPr lang="en-US" sz="3200" dirty="0"/>
              <a:t>Class prevalence</a:t>
            </a:r>
          </a:p>
          <a:p>
            <a:pPr lvl="1"/>
            <a:r>
              <a:rPr lang="en-US" sz="3200" dirty="0"/>
              <a:t>Probability of endorsing each item within each class</a:t>
            </a:r>
            <a:endParaRPr lang="en-US" sz="3600" dirty="0"/>
          </a:p>
          <a:p>
            <a:pPr lvl="2"/>
            <a:r>
              <a:rPr lang="en-US" sz="2800" dirty="0"/>
              <a:t>The patterning of the probabilities will suggest that the classes either differ by </a:t>
            </a:r>
            <a:r>
              <a:rPr lang="en-US" sz="2800" i="1" dirty="0"/>
              <a:t>degree</a:t>
            </a:r>
            <a:r>
              <a:rPr lang="en-US" sz="2800" dirty="0"/>
              <a:t> and or by </a:t>
            </a:r>
            <a:r>
              <a:rPr lang="en-US" sz="2800" i="1" dirty="0"/>
              <a:t>substance</a:t>
            </a:r>
          </a:p>
        </p:txBody>
      </p:sp>
    </p:spTree>
    <p:extLst>
      <p:ext uri="{BB962C8B-B14F-4D97-AF65-F5344CB8AC3E}">
        <p14:creationId xmlns:p14="http://schemas.microsoft.com/office/powerpoint/2010/main" val="34678403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3EFD3F8-3E86-4924-B32D-493893213D4D}"/>
              </a:ext>
            </a:extLst>
          </p:cNvPr>
          <p:cNvSpPr>
            <a:spLocks noGrp="1"/>
          </p:cNvSpPr>
          <p:nvPr>
            <p:ph type="title"/>
          </p:nvPr>
        </p:nvSpPr>
        <p:spPr>
          <a:xfrm>
            <a:off x="838200" y="365125"/>
            <a:ext cx="10515600" cy="1325563"/>
          </a:xfrm>
        </p:spPr>
        <p:txBody>
          <a:bodyPr>
            <a:normAutofit fontScale="90000"/>
          </a:bodyPr>
          <a:lstStyle/>
          <a:p>
            <a:r>
              <a:rPr lang="en-US" sz="5400" dirty="0"/>
              <a:t>Motivating Example: Class differences by degree</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0CEE42AA-0862-4B59-A52C-CE243707AA12}"/>
              </a:ext>
            </a:extLst>
          </p:cNvPr>
          <p:cNvSpPr>
            <a:spLocks noGrp="1"/>
          </p:cNvSpPr>
          <p:nvPr>
            <p:ph idx="1"/>
          </p:nvPr>
        </p:nvSpPr>
        <p:spPr>
          <a:xfrm>
            <a:off x="838200" y="1929384"/>
            <a:ext cx="10853928" cy="4251960"/>
          </a:xfrm>
        </p:spPr>
        <p:txBody>
          <a:bodyPr>
            <a:normAutofit lnSpcReduction="10000"/>
          </a:bodyPr>
          <a:lstStyle/>
          <a:p>
            <a:r>
              <a:rPr lang="en-US" sz="2400" dirty="0"/>
              <a:t>Different types of victimization, psychological and psychosocial risk factors are often co-occurring</a:t>
            </a:r>
          </a:p>
          <a:p>
            <a:r>
              <a:rPr lang="en-US" sz="2400" dirty="0"/>
              <a:t>The </a:t>
            </a:r>
            <a:r>
              <a:rPr lang="en-US" sz="2400" b="1" u="sng" dirty="0"/>
              <a:t>Frailty construct </a:t>
            </a:r>
            <a:r>
              <a:rPr lang="en-US" sz="2400" dirty="0"/>
              <a:t>in aging research</a:t>
            </a:r>
          </a:p>
          <a:p>
            <a:pPr lvl="1"/>
            <a:r>
              <a:rPr lang="en-US" b="1" dirty="0"/>
              <a:t>Latent</a:t>
            </a:r>
            <a:r>
              <a:rPr lang="en-US" dirty="0"/>
              <a:t>: degree of frailty meaning how frail on older person is on multiple items</a:t>
            </a:r>
          </a:p>
          <a:p>
            <a:pPr lvl="1"/>
            <a:r>
              <a:rPr lang="en-US" b="1" dirty="0"/>
              <a:t>Manifest</a:t>
            </a:r>
            <a:r>
              <a:rPr lang="en-US" dirty="0"/>
              <a:t>: criteria (as derived from the literature)</a:t>
            </a:r>
          </a:p>
          <a:p>
            <a:pPr lvl="2"/>
            <a:r>
              <a:rPr lang="en-US" sz="2400" dirty="0"/>
              <a:t>Weight loss above threshold</a:t>
            </a:r>
          </a:p>
          <a:p>
            <a:pPr lvl="2"/>
            <a:r>
              <a:rPr lang="en-US" sz="2400" dirty="0"/>
              <a:t>Low energy expenditure</a:t>
            </a:r>
          </a:p>
          <a:p>
            <a:pPr lvl="2"/>
            <a:r>
              <a:rPr lang="en-US" sz="2400" dirty="0"/>
              <a:t>Low walking speed</a:t>
            </a:r>
          </a:p>
          <a:p>
            <a:pPr lvl="2"/>
            <a:r>
              <a:rPr lang="en-US" sz="2400" dirty="0"/>
              <a:t>Weakness beyond threshold</a:t>
            </a:r>
          </a:p>
          <a:p>
            <a:pPr lvl="2"/>
            <a:r>
              <a:rPr lang="en-US" sz="2400" dirty="0"/>
              <a:t>Exhaustion</a:t>
            </a:r>
          </a:p>
          <a:p>
            <a:pPr lvl="1"/>
            <a:r>
              <a:rPr lang="en-US" sz="2800" dirty="0"/>
              <a:t>RQ?</a:t>
            </a:r>
          </a:p>
        </p:txBody>
      </p:sp>
    </p:spTree>
    <p:extLst>
      <p:ext uri="{BB962C8B-B14F-4D97-AF65-F5344CB8AC3E}">
        <p14:creationId xmlns:p14="http://schemas.microsoft.com/office/powerpoint/2010/main" val="1671013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1000"/>
                                        <p:tgtEl>
                                          <p:spTgt spid="3">
                                            <p:txEl>
                                              <p:pRg st="1" end="1"/>
                                            </p:txEl>
                                          </p:spTgt>
                                        </p:tgtEl>
                                      </p:cBhvr>
                                    </p:animEffect>
                                    <p:anim calcmode="lin" valueType="num">
                                      <p:cBhvr>
                                        <p:cTn id="8"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1" end="1"/>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1000"/>
                                        <p:tgtEl>
                                          <p:spTgt spid="3">
                                            <p:txEl>
                                              <p:pRg st="2" end="2"/>
                                            </p:txEl>
                                          </p:spTgt>
                                        </p:tgtEl>
                                      </p:cBhvr>
                                    </p:animEffect>
                                    <p:anim calcmode="lin" valueType="num">
                                      <p:cBhvr>
                                        <p:cTn id="13"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2" end="2"/>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1000"/>
                                        <p:tgtEl>
                                          <p:spTgt spid="3">
                                            <p:txEl>
                                              <p:pRg st="3" end="3"/>
                                            </p:txEl>
                                          </p:spTgt>
                                        </p:tgtEl>
                                      </p:cBhvr>
                                    </p:animEffect>
                                    <p:anim calcmode="lin" valueType="num">
                                      <p:cBhvr>
                                        <p:cTn id="18"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 calcmode="lin" valueType="num">
                                      <p:cBhvr additive="base">
                                        <p:cTn id="24"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6" presetID="2" presetClass="entr" presetSubtype="4" fill="hold" nodeType="with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 calcmode="lin" valueType="num">
                                      <p:cBhvr additive="base">
                                        <p:cTn id="28"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3">
                                            <p:txEl>
                                              <p:pRg st="5" end="5"/>
                                            </p:txEl>
                                          </p:spTgt>
                                        </p:tgtEl>
                                        <p:attrNameLst>
                                          <p:attrName>ppt_y</p:attrName>
                                        </p:attrNameLst>
                                      </p:cBhvr>
                                      <p:tavLst>
                                        <p:tav tm="0">
                                          <p:val>
                                            <p:strVal val="1+#ppt_h/2"/>
                                          </p:val>
                                        </p:tav>
                                        <p:tav tm="100000">
                                          <p:val>
                                            <p:strVal val="#ppt_y"/>
                                          </p:val>
                                        </p:tav>
                                      </p:tavLst>
                                    </p:anim>
                                  </p:childTnLst>
                                </p:cTn>
                              </p:par>
                              <p:par>
                                <p:cTn id="30" presetID="2" presetClass="entr" presetSubtype="4" fill="hold" nodeType="with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 calcmode="lin" valueType="num">
                                      <p:cBhvr additive="base">
                                        <p:cTn id="32"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3">
                                            <p:txEl>
                                              <p:pRg st="6" end="6"/>
                                            </p:txEl>
                                          </p:spTgt>
                                        </p:tgtEl>
                                        <p:attrNameLst>
                                          <p:attrName>ppt_y</p:attrName>
                                        </p:attrNameLst>
                                      </p:cBhvr>
                                      <p:tavLst>
                                        <p:tav tm="0">
                                          <p:val>
                                            <p:strVal val="1+#ppt_h/2"/>
                                          </p:val>
                                        </p:tav>
                                        <p:tav tm="100000">
                                          <p:val>
                                            <p:strVal val="#ppt_y"/>
                                          </p:val>
                                        </p:tav>
                                      </p:tavLst>
                                    </p:anim>
                                  </p:childTnLst>
                                </p:cTn>
                              </p:par>
                              <p:par>
                                <p:cTn id="34" presetID="2" presetClass="entr" presetSubtype="4" fill="hold" nodeType="withEffect">
                                  <p:stCondLst>
                                    <p:cond delay="0"/>
                                  </p:stCondLst>
                                  <p:childTnLst>
                                    <p:set>
                                      <p:cBhvr>
                                        <p:cTn id="35" dur="1" fill="hold">
                                          <p:stCondLst>
                                            <p:cond delay="0"/>
                                          </p:stCondLst>
                                        </p:cTn>
                                        <p:tgtEl>
                                          <p:spTgt spid="3">
                                            <p:txEl>
                                              <p:pRg st="7" end="7"/>
                                            </p:txEl>
                                          </p:spTgt>
                                        </p:tgtEl>
                                        <p:attrNameLst>
                                          <p:attrName>style.visibility</p:attrName>
                                        </p:attrNameLst>
                                      </p:cBhvr>
                                      <p:to>
                                        <p:strVal val="visible"/>
                                      </p:to>
                                    </p:set>
                                    <p:anim calcmode="lin" valueType="num">
                                      <p:cBhvr additive="base">
                                        <p:cTn id="36"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37" dur="500" fill="hold"/>
                                        <p:tgtEl>
                                          <p:spTgt spid="3">
                                            <p:txEl>
                                              <p:pRg st="7" end="7"/>
                                            </p:txEl>
                                          </p:spTgt>
                                        </p:tgtEl>
                                        <p:attrNameLst>
                                          <p:attrName>ppt_y</p:attrName>
                                        </p:attrNameLst>
                                      </p:cBhvr>
                                      <p:tavLst>
                                        <p:tav tm="0">
                                          <p:val>
                                            <p:strVal val="1+#ppt_h/2"/>
                                          </p:val>
                                        </p:tav>
                                        <p:tav tm="100000">
                                          <p:val>
                                            <p:strVal val="#ppt_y"/>
                                          </p:val>
                                        </p:tav>
                                      </p:tavLst>
                                    </p:anim>
                                  </p:childTnLst>
                                </p:cTn>
                              </p:par>
                              <p:par>
                                <p:cTn id="38" presetID="2" presetClass="entr" presetSubtype="4" fill="hold" nodeType="withEffect">
                                  <p:stCondLst>
                                    <p:cond delay="0"/>
                                  </p:stCondLst>
                                  <p:childTnLst>
                                    <p:set>
                                      <p:cBhvr>
                                        <p:cTn id="39" dur="1" fill="hold">
                                          <p:stCondLst>
                                            <p:cond delay="0"/>
                                          </p:stCondLst>
                                        </p:cTn>
                                        <p:tgtEl>
                                          <p:spTgt spid="3">
                                            <p:txEl>
                                              <p:pRg st="8" end="8"/>
                                            </p:txEl>
                                          </p:spTgt>
                                        </p:tgtEl>
                                        <p:attrNameLst>
                                          <p:attrName>style.visibility</p:attrName>
                                        </p:attrNameLst>
                                      </p:cBhvr>
                                      <p:to>
                                        <p:strVal val="visible"/>
                                      </p:to>
                                    </p:set>
                                    <p:anim calcmode="lin" valueType="num">
                                      <p:cBhvr additive="base">
                                        <p:cTn id="40"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41" dur="500" fill="hold"/>
                                        <p:tgtEl>
                                          <p:spTgt spid="3">
                                            <p:txEl>
                                              <p:pRg st="8" end="8"/>
                                            </p:txEl>
                                          </p:spTgt>
                                        </p:tgtEl>
                                        <p:attrNameLst>
                                          <p:attrName>ppt_y</p:attrName>
                                        </p:attrNameLst>
                                      </p:cBhvr>
                                      <p:tavLst>
                                        <p:tav tm="0">
                                          <p:val>
                                            <p:strVal val="1+#ppt_h/2"/>
                                          </p:val>
                                        </p:tav>
                                        <p:tav tm="100000">
                                          <p:val>
                                            <p:strVal val="#ppt_y"/>
                                          </p:val>
                                        </p:tav>
                                      </p:tavLst>
                                    </p:anim>
                                  </p:childTnLst>
                                </p:cTn>
                              </p:par>
                              <p:par>
                                <p:cTn id="42" presetID="2" presetClass="entr" presetSubtype="4" fill="hold" nodeType="withEffect">
                                  <p:stCondLst>
                                    <p:cond delay="0"/>
                                  </p:stCondLst>
                                  <p:childTnLst>
                                    <p:set>
                                      <p:cBhvr>
                                        <p:cTn id="43" dur="1" fill="hold">
                                          <p:stCondLst>
                                            <p:cond delay="0"/>
                                          </p:stCondLst>
                                        </p:cTn>
                                        <p:tgtEl>
                                          <p:spTgt spid="3">
                                            <p:txEl>
                                              <p:pRg st="9" end="9"/>
                                            </p:txEl>
                                          </p:spTgt>
                                        </p:tgtEl>
                                        <p:attrNameLst>
                                          <p:attrName>style.visibility</p:attrName>
                                        </p:attrNameLst>
                                      </p:cBhvr>
                                      <p:to>
                                        <p:strVal val="visible"/>
                                      </p:to>
                                    </p:set>
                                    <p:anim calcmode="lin" valueType="num">
                                      <p:cBhvr additive="base">
                                        <p:cTn id="44"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45"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A70385-1417-44D4-85E9-24E50CCD15CA}"/>
              </a:ext>
            </a:extLst>
          </p:cNvPr>
          <p:cNvSpPr>
            <a:spLocks noGrp="1"/>
          </p:cNvSpPr>
          <p:nvPr>
            <p:ph type="title"/>
          </p:nvPr>
        </p:nvSpPr>
        <p:spPr>
          <a:xfrm>
            <a:off x="286206" y="435088"/>
            <a:ext cx="3784754" cy="1731914"/>
          </a:xfrm>
        </p:spPr>
        <p:txBody>
          <a:bodyPr vert="horz" lIns="91440" tIns="45720" rIns="91440" bIns="45720" rtlCol="0" anchor="b">
            <a:normAutofit/>
          </a:bodyPr>
          <a:lstStyle/>
          <a:p>
            <a:r>
              <a:rPr lang="en-US" sz="4000" kern="1200" dirty="0" err="1">
                <a:solidFill>
                  <a:schemeClr val="tx1"/>
                </a:solidFill>
                <a:latin typeface="+mj-lt"/>
                <a:ea typeface="+mj-ea"/>
                <a:cs typeface="+mj-cs"/>
              </a:rPr>
              <a:t>Bandeen</a:t>
            </a:r>
            <a:r>
              <a:rPr lang="en-US" sz="4000" kern="1200" dirty="0">
                <a:solidFill>
                  <a:schemeClr val="tx1"/>
                </a:solidFill>
                <a:latin typeface="+mj-lt"/>
                <a:ea typeface="+mj-ea"/>
                <a:cs typeface="+mj-cs"/>
              </a:rPr>
              <a:t>-Roche et al. (2006) </a:t>
            </a:r>
          </a:p>
        </p:txBody>
      </p:sp>
      <p:graphicFrame>
        <p:nvGraphicFramePr>
          <p:cNvPr id="4" name="Table 4">
            <a:extLst>
              <a:ext uri="{FF2B5EF4-FFF2-40B4-BE49-F238E27FC236}">
                <a16:creationId xmlns:a16="http://schemas.microsoft.com/office/drawing/2014/main" id="{07A9CF35-0FE3-4E8C-8A85-BFD45524E580}"/>
              </a:ext>
            </a:extLst>
          </p:cNvPr>
          <p:cNvGraphicFramePr>
            <a:graphicFrameLocks noGrp="1"/>
          </p:cNvGraphicFramePr>
          <p:nvPr>
            <p:ph idx="1"/>
            <p:extLst>
              <p:ext uri="{D42A27DB-BD31-4B8C-83A1-F6EECF244321}">
                <p14:modId xmlns:p14="http://schemas.microsoft.com/office/powerpoint/2010/main" val="1559707854"/>
              </p:ext>
            </p:extLst>
          </p:nvPr>
        </p:nvGraphicFramePr>
        <p:xfrm>
          <a:off x="4704104" y="640080"/>
          <a:ext cx="7115001" cy="5162205"/>
        </p:xfrm>
        <a:graphic>
          <a:graphicData uri="http://schemas.openxmlformats.org/drawingml/2006/table">
            <a:tbl>
              <a:tblPr firstRow="1" bandRow="1">
                <a:noFill/>
                <a:tableStyleId>{5C22544A-7EE6-4342-B048-85BDC9FD1C3A}</a:tableStyleId>
              </a:tblPr>
              <a:tblGrid>
                <a:gridCol w="3041946">
                  <a:extLst>
                    <a:ext uri="{9D8B030D-6E8A-4147-A177-3AD203B41FA5}">
                      <a16:colId xmlns:a16="http://schemas.microsoft.com/office/drawing/2014/main" val="3876388323"/>
                    </a:ext>
                  </a:extLst>
                </a:gridCol>
                <a:gridCol w="1357685">
                  <a:extLst>
                    <a:ext uri="{9D8B030D-6E8A-4147-A177-3AD203B41FA5}">
                      <a16:colId xmlns:a16="http://schemas.microsoft.com/office/drawing/2014/main" val="1707411806"/>
                    </a:ext>
                  </a:extLst>
                </a:gridCol>
                <a:gridCol w="1357685">
                  <a:extLst>
                    <a:ext uri="{9D8B030D-6E8A-4147-A177-3AD203B41FA5}">
                      <a16:colId xmlns:a16="http://schemas.microsoft.com/office/drawing/2014/main" val="71684652"/>
                    </a:ext>
                  </a:extLst>
                </a:gridCol>
                <a:gridCol w="1357685">
                  <a:extLst>
                    <a:ext uri="{9D8B030D-6E8A-4147-A177-3AD203B41FA5}">
                      <a16:colId xmlns:a16="http://schemas.microsoft.com/office/drawing/2014/main" val="2713223311"/>
                    </a:ext>
                  </a:extLst>
                </a:gridCol>
              </a:tblGrid>
              <a:tr h="749068">
                <a:tc>
                  <a:txBody>
                    <a:bodyPr/>
                    <a:lstStyle/>
                    <a:p>
                      <a:endParaRPr lang="en-US" sz="2900" b="1" cap="none" spc="30">
                        <a:solidFill>
                          <a:schemeClr val="tx1"/>
                        </a:solidFill>
                      </a:endParaRPr>
                    </a:p>
                  </a:txBody>
                  <a:tcPr marL="0" marR="16443" marT="82215" marB="82215" anchor="ctr">
                    <a:lnL w="12700" cmpd="sng">
                      <a:noFill/>
                    </a:lnL>
                    <a:lnR w="12700" cmpd="sng">
                      <a:noFill/>
                    </a:lnR>
                    <a:lnT w="19050" cap="flat" cmpd="sng" algn="ctr">
                      <a:solidFill>
                        <a:schemeClr val="accent1"/>
                      </a:solidFill>
                      <a:prstDash val="solid"/>
                    </a:lnT>
                    <a:lnB w="38100" cmpd="sng">
                      <a:noFill/>
                    </a:lnB>
                    <a:noFill/>
                  </a:tcPr>
                </a:tc>
                <a:tc>
                  <a:txBody>
                    <a:bodyPr/>
                    <a:lstStyle/>
                    <a:p>
                      <a:endParaRPr lang="en-US" sz="2900" b="1" cap="none" spc="30">
                        <a:solidFill>
                          <a:schemeClr val="tx1"/>
                        </a:solidFill>
                      </a:endParaRPr>
                    </a:p>
                  </a:txBody>
                  <a:tcPr marL="0" marR="16443" marT="82215" marB="82215" anchor="ctr">
                    <a:lnL w="12700" cmpd="sng">
                      <a:noFill/>
                    </a:lnL>
                    <a:lnR w="12700" cmpd="sng">
                      <a:noFill/>
                    </a:lnR>
                    <a:lnT w="19050" cap="flat" cmpd="sng" algn="ctr">
                      <a:solidFill>
                        <a:schemeClr val="accent1"/>
                      </a:solidFill>
                      <a:prstDash val="solid"/>
                    </a:lnT>
                    <a:lnB w="38100" cmpd="sng">
                      <a:noFill/>
                    </a:lnB>
                    <a:noFill/>
                  </a:tcPr>
                </a:tc>
                <a:tc>
                  <a:txBody>
                    <a:bodyPr/>
                    <a:lstStyle/>
                    <a:p>
                      <a:endParaRPr lang="en-US" sz="2900" b="1" cap="none" spc="30">
                        <a:solidFill>
                          <a:schemeClr val="tx1"/>
                        </a:solidFill>
                      </a:endParaRPr>
                    </a:p>
                  </a:txBody>
                  <a:tcPr marL="0" marR="16443" marT="82215" marB="82215" anchor="ctr">
                    <a:lnL w="12700" cmpd="sng">
                      <a:noFill/>
                    </a:lnL>
                    <a:lnR w="12700" cmpd="sng">
                      <a:noFill/>
                    </a:lnR>
                    <a:lnT w="19050" cap="flat" cmpd="sng" algn="ctr">
                      <a:solidFill>
                        <a:schemeClr val="accent1"/>
                      </a:solidFill>
                      <a:prstDash val="solid"/>
                    </a:lnT>
                    <a:lnB w="38100" cmpd="sng">
                      <a:noFill/>
                    </a:lnB>
                    <a:noFill/>
                  </a:tcPr>
                </a:tc>
                <a:tc>
                  <a:txBody>
                    <a:bodyPr/>
                    <a:lstStyle/>
                    <a:p>
                      <a:endParaRPr lang="en-US" sz="2900" b="1" cap="none" spc="30">
                        <a:solidFill>
                          <a:schemeClr val="tx1"/>
                        </a:solidFill>
                      </a:endParaRPr>
                    </a:p>
                  </a:txBody>
                  <a:tcPr marL="0" marR="16443" marT="82215" marB="82215" anchor="ctr">
                    <a:lnL w="12700" cmpd="sng">
                      <a:noFill/>
                    </a:lnL>
                    <a:lnR w="12700" cmpd="sng">
                      <a:noFill/>
                    </a:lnR>
                    <a:lnT w="19050" cap="flat" cmpd="sng" algn="ctr">
                      <a:solidFill>
                        <a:schemeClr val="accent1"/>
                      </a:solidFill>
                      <a:prstDash val="solid"/>
                    </a:lnT>
                    <a:lnB w="38100" cmpd="sng">
                      <a:noFill/>
                    </a:lnB>
                    <a:noFill/>
                  </a:tcPr>
                </a:tc>
                <a:extLst>
                  <a:ext uri="{0D108BD9-81ED-4DB2-BD59-A6C34878D82A}">
                    <a16:rowId xmlns:a16="http://schemas.microsoft.com/office/drawing/2014/main" val="2354456267"/>
                  </a:ext>
                </a:extLst>
              </a:tr>
              <a:tr h="559061">
                <a:tc row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200" b="1" cap="none" spc="0" dirty="0">
                          <a:solidFill>
                            <a:schemeClr val="tx1"/>
                          </a:solidFill>
                        </a:rPr>
                        <a:t>Criterion/Item</a:t>
                      </a:r>
                    </a:p>
                  </a:txBody>
                  <a:tcPr marL="0" marR="164429" marT="82215" marB="82215" anchor="ctr">
                    <a:lnL w="12700" cmpd="sng">
                      <a:noFill/>
                      <a:prstDash val="solid"/>
                    </a:lnL>
                    <a:lnR w="12700" cmpd="sng">
                      <a:noFill/>
                      <a:prstDash val="solid"/>
                    </a:lnR>
                    <a:lnT w="38100" cmpd="sng">
                      <a:noFill/>
                    </a:lnT>
                    <a:lnB w="12700" cmpd="sng">
                      <a:noFill/>
                      <a:prstDash val="solid"/>
                    </a:lnB>
                    <a:noFill/>
                  </a:tcPr>
                </a:tc>
                <a:tc gridSpan="3">
                  <a:txBody>
                    <a:bodyPr/>
                    <a:lstStyle/>
                    <a:p>
                      <a:pPr algn="ctr"/>
                      <a:r>
                        <a:rPr lang="en-US" sz="2200" b="1" cap="none" spc="0" dirty="0">
                          <a:solidFill>
                            <a:schemeClr val="tx1"/>
                          </a:solidFill>
                        </a:rPr>
                        <a:t>3-Class Model of Frailty</a:t>
                      </a:r>
                    </a:p>
                  </a:txBody>
                  <a:tcPr marL="0" marR="164429" marT="82215" marB="82215">
                    <a:lnL w="12700" cmpd="sng">
                      <a:noFill/>
                      <a:prstDash val="solid"/>
                    </a:lnL>
                    <a:lnR w="12700" cmpd="sng">
                      <a:noFill/>
                      <a:prstDash val="solid"/>
                    </a:lnR>
                    <a:lnT w="38100" cmpd="sng">
                      <a:noFill/>
                    </a:lnT>
                    <a:lnB w="9525" cap="flat" cmpd="sng" algn="ctr">
                      <a:solidFill>
                        <a:schemeClr val="accent1"/>
                      </a:solidFill>
                      <a:prstDash val="solid"/>
                    </a:lnB>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574581986"/>
                  </a:ext>
                </a:extLst>
              </a:tr>
              <a:tr h="0">
                <a:tc vMerge="1">
                  <a:txBody>
                    <a:bodyPr/>
                    <a:lstStyle/>
                    <a:p>
                      <a:endParaRPr lang="en-US"/>
                    </a:p>
                  </a:txBody>
                  <a:tcPr/>
                </a:tc>
                <a:tc>
                  <a:txBody>
                    <a:bodyPr/>
                    <a:lstStyle/>
                    <a:p>
                      <a:pPr algn="ctr"/>
                      <a:r>
                        <a:rPr lang="en-US" sz="2200" b="1" cap="none" spc="0" dirty="0">
                          <a:solidFill>
                            <a:schemeClr val="tx1"/>
                          </a:solidFill>
                        </a:rPr>
                        <a:t>Class 1</a:t>
                      </a:r>
                    </a:p>
                  </a:txBody>
                  <a:tcPr marL="82215" marR="164429" marT="82215" marB="82215">
                    <a:lnL w="12700" cmpd="sng">
                      <a:noFill/>
                      <a:prstDash val="solid"/>
                    </a:lnL>
                    <a:lnR w="12700" cmpd="sng">
                      <a:noFill/>
                      <a:prstDash val="solid"/>
                    </a:lnR>
                    <a:lnT w="9525" cap="flat" cmpd="sng" algn="ctr">
                      <a:solidFill>
                        <a:schemeClr val="accent1"/>
                      </a:solidFill>
                      <a:prstDash val="solid"/>
                    </a:lnT>
                    <a:lnB w="12700" cmpd="sng">
                      <a:noFill/>
                      <a:prstDash val="solid"/>
                    </a:lnB>
                    <a:solidFill>
                      <a:schemeClr val="accent1">
                        <a:lumMod val="20000"/>
                        <a:lumOff val="80000"/>
                      </a:schemeClr>
                    </a:solidFill>
                  </a:tcPr>
                </a:tc>
                <a:tc>
                  <a:txBody>
                    <a:bodyPr/>
                    <a:lstStyle/>
                    <a:p>
                      <a:pPr algn="ctr"/>
                      <a:r>
                        <a:rPr lang="en-US" sz="2200" b="1" cap="none" spc="0" dirty="0">
                          <a:solidFill>
                            <a:schemeClr val="tx1"/>
                          </a:solidFill>
                        </a:rPr>
                        <a:t>Class 2</a:t>
                      </a:r>
                    </a:p>
                  </a:txBody>
                  <a:tcPr marL="82215" marR="164429" marT="82215" marB="82215">
                    <a:lnL w="12700" cmpd="sng">
                      <a:noFill/>
                      <a:prstDash val="solid"/>
                    </a:lnL>
                    <a:lnR w="12700" cmpd="sng">
                      <a:noFill/>
                      <a:prstDash val="solid"/>
                    </a:lnR>
                    <a:lnT w="9525" cap="flat" cmpd="sng" algn="ctr">
                      <a:solidFill>
                        <a:schemeClr val="accent1"/>
                      </a:solidFill>
                      <a:prstDash val="solid"/>
                    </a:lnT>
                    <a:lnB w="12700" cmpd="sng">
                      <a:noFill/>
                      <a:prstDash val="solid"/>
                    </a:lnB>
                    <a:solidFill>
                      <a:schemeClr val="accent1">
                        <a:lumMod val="20000"/>
                        <a:lumOff val="80000"/>
                      </a:schemeClr>
                    </a:solidFill>
                  </a:tcPr>
                </a:tc>
                <a:tc>
                  <a:txBody>
                    <a:bodyPr/>
                    <a:lstStyle/>
                    <a:p>
                      <a:pPr algn="ctr"/>
                      <a:r>
                        <a:rPr lang="en-US" sz="2200" b="1" cap="none" spc="0" dirty="0">
                          <a:solidFill>
                            <a:schemeClr val="tx1"/>
                          </a:solidFill>
                        </a:rPr>
                        <a:t>Class 3</a:t>
                      </a:r>
                    </a:p>
                  </a:txBody>
                  <a:tcPr marL="82215" marR="164429" marT="82215" marB="82215">
                    <a:lnL w="12700" cmpd="sng">
                      <a:noFill/>
                      <a:prstDash val="solid"/>
                    </a:lnL>
                    <a:lnR w="12700" cmpd="sng">
                      <a:noFill/>
                      <a:prstDash val="solid"/>
                    </a:lnR>
                    <a:lnT w="9525" cap="flat" cmpd="sng" algn="ctr">
                      <a:solidFill>
                        <a:schemeClr val="accent1"/>
                      </a:solidFill>
                      <a:prstDash val="solid"/>
                    </a:lnT>
                    <a:lnB w="12700" cmpd="sng">
                      <a:noFill/>
                      <a:prstDash val="solid"/>
                    </a:lnB>
                    <a:solidFill>
                      <a:schemeClr val="accent1">
                        <a:lumMod val="20000"/>
                        <a:lumOff val="80000"/>
                      </a:schemeClr>
                    </a:solidFill>
                  </a:tcPr>
                </a:tc>
                <a:extLst>
                  <a:ext uri="{0D108BD9-81ED-4DB2-BD59-A6C34878D82A}">
                    <a16:rowId xmlns:a16="http://schemas.microsoft.com/office/drawing/2014/main" val="277985837"/>
                  </a:ext>
                </a:extLst>
              </a:tr>
              <a:tr h="559061">
                <a:tc>
                  <a:txBody>
                    <a:bodyPr/>
                    <a:lstStyle/>
                    <a:p>
                      <a:r>
                        <a:rPr lang="en-US" sz="2200" cap="none" spc="0">
                          <a:solidFill>
                            <a:schemeClr val="tx1"/>
                          </a:solidFill>
                        </a:rPr>
                        <a:t>Weight Loss</a:t>
                      </a:r>
                    </a:p>
                  </a:txBody>
                  <a:tcPr marL="0" marR="164429" marT="82215" marB="82215">
                    <a:lnL w="12700" cmpd="sng">
                      <a:noFill/>
                      <a:prstDash val="solid"/>
                    </a:lnL>
                    <a:lnR w="12700" cmpd="sng">
                      <a:noFill/>
                      <a:prstDash val="solid"/>
                    </a:lnR>
                    <a:lnT w="12700" cmpd="sng">
                      <a:noFill/>
                      <a:prstDash val="solid"/>
                    </a:lnT>
                    <a:lnB w="9525" cap="flat" cmpd="sng" algn="ctr">
                      <a:solidFill>
                        <a:schemeClr val="accent1"/>
                      </a:solidFill>
                      <a:prstDash val="solid"/>
                    </a:lnB>
                    <a:noFill/>
                  </a:tcPr>
                </a:tc>
                <a:tc>
                  <a:txBody>
                    <a:bodyPr/>
                    <a:lstStyle/>
                    <a:p>
                      <a:pPr algn="ctr"/>
                      <a:r>
                        <a:rPr lang="en-US" sz="2200" cap="none" spc="0" dirty="0">
                          <a:solidFill>
                            <a:schemeClr val="tx1"/>
                          </a:solidFill>
                        </a:rPr>
                        <a:t>.072</a:t>
                      </a:r>
                    </a:p>
                  </a:txBody>
                  <a:tcPr marL="0" marR="164429" marT="82215" marB="82215">
                    <a:lnL w="12700" cmpd="sng">
                      <a:noFill/>
                      <a:prstDash val="solid"/>
                    </a:lnL>
                    <a:lnR w="12700" cmpd="sng">
                      <a:noFill/>
                      <a:prstDash val="solid"/>
                    </a:lnR>
                    <a:lnT w="12700" cmpd="sng">
                      <a:noFill/>
                      <a:prstDash val="solid"/>
                    </a:lnT>
                    <a:lnB w="9525" cap="flat" cmpd="sng" algn="ctr">
                      <a:solidFill>
                        <a:schemeClr val="accent1"/>
                      </a:solidFill>
                      <a:prstDash val="solid"/>
                    </a:lnB>
                    <a:noFill/>
                  </a:tcPr>
                </a:tc>
                <a:tc>
                  <a:txBody>
                    <a:bodyPr/>
                    <a:lstStyle/>
                    <a:p>
                      <a:pPr algn="ctr"/>
                      <a:r>
                        <a:rPr lang="en-US" sz="2200" cap="none" spc="0">
                          <a:solidFill>
                            <a:schemeClr val="tx1"/>
                          </a:solidFill>
                        </a:rPr>
                        <a:t>.11</a:t>
                      </a:r>
                    </a:p>
                  </a:txBody>
                  <a:tcPr marL="0" marR="164429" marT="82215" marB="82215">
                    <a:lnL w="12700" cmpd="sng">
                      <a:noFill/>
                      <a:prstDash val="solid"/>
                    </a:lnL>
                    <a:lnR w="12700" cmpd="sng">
                      <a:noFill/>
                      <a:prstDash val="solid"/>
                    </a:lnR>
                    <a:lnT w="12700" cmpd="sng">
                      <a:noFill/>
                      <a:prstDash val="solid"/>
                    </a:lnT>
                    <a:lnB w="9525" cap="flat" cmpd="sng" algn="ctr">
                      <a:solidFill>
                        <a:schemeClr val="accent1"/>
                      </a:solidFill>
                      <a:prstDash val="solid"/>
                    </a:lnB>
                    <a:noFill/>
                  </a:tcPr>
                </a:tc>
                <a:tc>
                  <a:txBody>
                    <a:bodyPr/>
                    <a:lstStyle/>
                    <a:p>
                      <a:pPr algn="ctr"/>
                      <a:r>
                        <a:rPr lang="en-US" sz="2200" cap="none" spc="0">
                          <a:solidFill>
                            <a:schemeClr val="tx1"/>
                          </a:solidFill>
                        </a:rPr>
                        <a:t>.54 </a:t>
                      </a:r>
                    </a:p>
                  </a:txBody>
                  <a:tcPr marL="0" marR="164429" marT="82215" marB="82215">
                    <a:lnL w="12700" cmpd="sng">
                      <a:noFill/>
                      <a:prstDash val="solid"/>
                    </a:lnL>
                    <a:lnR w="12700" cmpd="sng">
                      <a:noFill/>
                      <a:prstDash val="solid"/>
                    </a:lnR>
                    <a:lnT w="12700" cmpd="sng">
                      <a:noFill/>
                      <a:prstDash val="solid"/>
                    </a:lnT>
                    <a:lnB w="9525" cap="flat" cmpd="sng" algn="ctr">
                      <a:solidFill>
                        <a:schemeClr val="accent1"/>
                      </a:solidFill>
                      <a:prstDash val="solid"/>
                    </a:lnB>
                    <a:noFill/>
                  </a:tcPr>
                </a:tc>
                <a:extLst>
                  <a:ext uri="{0D108BD9-81ED-4DB2-BD59-A6C34878D82A}">
                    <a16:rowId xmlns:a16="http://schemas.microsoft.com/office/drawing/2014/main" val="3197789943"/>
                  </a:ext>
                </a:extLst>
              </a:tr>
              <a:tr h="559061">
                <a:tc>
                  <a:txBody>
                    <a:bodyPr/>
                    <a:lstStyle/>
                    <a:p>
                      <a:r>
                        <a:rPr lang="en-US" sz="2200" cap="none" spc="0">
                          <a:solidFill>
                            <a:schemeClr val="tx1"/>
                          </a:solidFill>
                        </a:rPr>
                        <a:t>Weakness</a:t>
                      </a:r>
                    </a:p>
                  </a:txBody>
                  <a:tcPr marL="82215" marR="164429" marT="82215" marB="82215">
                    <a:lnL w="12700" cmpd="sng">
                      <a:noFill/>
                      <a:prstDash val="solid"/>
                    </a:lnL>
                    <a:lnR w="12700" cmpd="sng">
                      <a:noFill/>
                      <a:prstDash val="solid"/>
                    </a:lnR>
                    <a:lnT w="9525" cap="flat" cmpd="sng" algn="ctr">
                      <a:solidFill>
                        <a:schemeClr val="accent1"/>
                      </a:solidFill>
                      <a:prstDash val="solid"/>
                    </a:lnT>
                    <a:lnB w="12700" cmpd="sng">
                      <a:noFill/>
                      <a:prstDash val="solid"/>
                    </a:lnB>
                    <a:solidFill>
                      <a:schemeClr val="accent1">
                        <a:lumMod val="20000"/>
                        <a:lumOff val="80000"/>
                      </a:schemeClr>
                    </a:solidFill>
                  </a:tcPr>
                </a:tc>
                <a:tc>
                  <a:txBody>
                    <a:bodyPr/>
                    <a:lstStyle/>
                    <a:p>
                      <a:pPr algn="ctr"/>
                      <a:r>
                        <a:rPr lang="en-US" sz="2200" cap="none" spc="0">
                          <a:solidFill>
                            <a:schemeClr val="tx1"/>
                          </a:solidFill>
                        </a:rPr>
                        <a:t>.029</a:t>
                      </a:r>
                    </a:p>
                  </a:txBody>
                  <a:tcPr marL="82215" marR="164429" marT="82215" marB="82215">
                    <a:lnL w="12700" cmpd="sng">
                      <a:noFill/>
                      <a:prstDash val="solid"/>
                    </a:lnL>
                    <a:lnR w="12700" cmpd="sng">
                      <a:noFill/>
                      <a:prstDash val="solid"/>
                    </a:lnR>
                    <a:lnT w="9525" cap="flat" cmpd="sng" algn="ctr">
                      <a:solidFill>
                        <a:schemeClr val="accent1"/>
                      </a:solidFill>
                      <a:prstDash val="solid"/>
                    </a:lnT>
                    <a:lnB w="12700" cmpd="sng">
                      <a:noFill/>
                      <a:prstDash val="solid"/>
                    </a:lnB>
                    <a:solidFill>
                      <a:schemeClr val="accent1">
                        <a:lumMod val="20000"/>
                        <a:lumOff val="80000"/>
                      </a:schemeClr>
                    </a:solidFill>
                  </a:tcPr>
                </a:tc>
                <a:tc>
                  <a:txBody>
                    <a:bodyPr/>
                    <a:lstStyle/>
                    <a:p>
                      <a:pPr algn="ctr"/>
                      <a:r>
                        <a:rPr lang="en-US" sz="2200" cap="none" spc="0" dirty="0">
                          <a:solidFill>
                            <a:schemeClr val="tx1"/>
                          </a:solidFill>
                        </a:rPr>
                        <a:t>.26 </a:t>
                      </a:r>
                    </a:p>
                  </a:txBody>
                  <a:tcPr marL="82215" marR="164429" marT="82215" marB="82215">
                    <a:lnL w="12700" cmpd="sng">
                      <a:noFill/>
                      <a:prstDash val="solid"/>
                    </a:lnL>
                    <a:lnR w="12700" cmpd="sng">
                      <a:noFill/>
                      <a:prstDash val="solid"/>
                    </a:lnR>
                    <a:lnT w="9525" cap="flat" cmpd="sng" algn="ctr">
                      <a:solidFill>
                        <a:schemeClr val="accent1"/>
                      </a:solidFill>
                      <a:prstDash val="solid"/>
                    </a:lnT>
                    <a:lnB w="12700" cmpd="sng">
                      <a:noFill/>
                      <a:prstDash val="solid"/>
                    </a:lnB>
                    <a:solidFill>
                      <a:schemeClr val="accent1">
                        <a:lumMod val="20000"/>
                        <a:lumOff val="80000"/>
                      </a:schemeClr>
                    </a:solidFill>
                  </a:tcPr>
                </a:tc>
                <a:tc>
                  <a:txBody>
                    <a:bodyPr/>
                    <a:lstStyle/>
                    <a:p>
                      <a:pPr algn="ctr"/>
                      <a:r>
                        <a:rPr lang="en-US" sz="2200" cap="none" spc="0">
                          <a:solidFill>
                            <a:schemeClr val="tx1"/>
                          </a:solidFill>
                        </a:rPr>
                        <a:t>.77 </a:t>
                      </a:r>
                    </a:p>
                  </a:txBody>
                  <a:tcPr marL="82215" marR="164429" marT="82215" marB="82215">
                    <a:lnL w="12700" cmpd="sng">
                      <a:noFill/>
                      <a:prstDash val="solid"/>
                    </a:lnL>
                    <a:lnR w="12700" cmpd="sng">
                      <a:noFill/>
                      <a:prstDash val="solid"/>
                    </a:lnR>
                    <a:lnT w="9525" cap="flat" cmpd="sng" algn="ctr">
                      <a:solidFill>
                        <a:schemeClr val="accent1"/>
                      </a:solidFill>
                      <a:prstDash val="solid"/>
                    </a:lnT>
                    <a:lnB w="12700" cmpd="sng">
                      <a:noFill/>
                      <a:prstDash val="solid"/>
                    </a:lnB>
                    <a:solidFill>
                      <a:schemeClr val="accent1">
                        <a:lumMod val="20000"/>
                        <a:lumOff val="80000"/>
                      </a:schemeClr>
                    </a:solidFill>
                  </a:tcPr>
                </a:tc>
                <a:extLst>
                  <a:ext uri="{0D108BD9-81ED-4DB2-BD59-A6C34878D82A}">
                    <a16:rowId xmlns:a16="http://schemas.microsoft.com/office/drawing/2014/main" val="2600235229"/>
                  </a:ext>
                </a:extLst>
              </a:tr>
              <a:tr h="559061">
                <a:tc>
                  <a:txBody>
                    <a:bodyPr/>
                    <a:lstStyle/>
                    <a:p>
                      <a:r>
                        <a:rPr lang="en-US" sz="2200" cap="none" spc="0">
                          <a:solidFill>
                            <a:schemeClr val="tx1"/>
                          </a:solidFill>
                        </a:rPr>
                        <a:t>Slowness</a:t>
                      </a:r>
                    </a:p>
                  </a:txBody>
                  <a:tcPr marL="0" marR="164429" marT="82215" marB="82215">
                    <a:lnL w="12700" cmpd="sng">
                      <a:noFill/>
                      <a:prstDash val="solid"/>
                    </a:lnL>
                    <a:lnR w="12700" cmpd="sng">
                      <a:noFill/>
                      <a:prstDash val="solid"/>
                    </a:lnR>
                    <a:lnT w="12700" cmpd="sng">
                      <a:noFill/>
                      <a:prstDash val="solid"/>
                    </a:lnT>
                    <a:lnB w="9525" cap="flat" cmpd="sng" algn="ctr">
                      <a:solidFill>
                        <a:schemeClr val="accent1"/>
                      </a:solidFill>
                      <a:prstDash val="solid"/>
                    </a:lnB>
                    <a:noFill/>
                  </a:tcPr>
                </a:tc>
                <a:tc>
                  <a:txBody>
                    <a:bodyPr/>
                    <a:lstStyle/>
                    <a:p>
                      <a:pPr algn="ctr"/>
                      <a:r>
                        <a:rPr lang="en-US" sz="2200" cap="none" spc="0">
                          <a:solidFill>
                            <a:schemeClr val="tx1"/>
                          </a:solidFill>
                        </a:rPr>
                        <a:t>.004 </a:t>
                      </a:r>
                    </a:p>
                  </a:txBody>
                  <a:tcPr marL="0" marR="164429" marT="82215" marB="82215">
                    <a:lnL w="12700" cmpd="sng">
                      <a:noFill/>
                      <a:prstDash val="solid"/>
                    </a:lnL>
                    <a:lnR w="12700" cmpd="sng">
                      <a:noFill/>
                      <a:prstDash val="solid"/>
                    </a:lnR>
                    <a:lnT w="12700" cmpd="sng">
                      <a:noFill/>
                      <a:prstDash val="solid"/>
                    </a:lnT>
                    <a:lnB w="9525" cap="flat" cmpd="sng" algn="ctr">
                      <a:solidFill>
                        <a:schemeClr val="accent1"/>
                      </a:solidFill>
                      <a:prstDash val="solid"/>
                    </a:lnB>
                    <a:noFill/>
                  </a:tcPr>
                </a:tc>
                <a:tc>
                  <a:txBody>
                    <a:bodyPr/>
                    <a:lstStyle/>
                    <a:p>
                      <a:pPr algn="ctr"/>
                      <a:r>
                        <a:rPr lang="en-US" sz="2200" cap="none" spc="0" dirty="0">
                          <a:solidFill>
                            <a:schemeClr val="tx1"/>
                          </a:solidFill>
                        </a:rPr>
                        <a:t>.45 </a:t>
                      </a:r>
                    </a:p>
                  </a:txBody>
                  <a:tcPr marL="0" marR="164429" marT="82215" marB="82215">
                    <a:lnL w="12700" cmpd="sng">
                      <a:noFill/>
                      <a:prstDash val="solid"/>
                    </a:lnL>
                    <a:lnR w="12700" cmpd="sng">
                      <a:noFill/>
                      <a:prstDash val="solid"/>
                    </a:lnR>
                    <a:lnT w="12700" cmpd="sng">
                      <a:noFill/>
                      <a:prstDash val="solid"/>
                    </a:lnT>
                    <a:lnB w="9525" cap="flat" cmpd="sng" algn="ctr">
                      <a:solidFill>
                        <a:schemeClr val="accent1"/>
                      </a:solidFill>
                      <a:prstDash val="solid"/>
                    </a:lnB>
                    <a:noFill/>
                  </a:tcPr>
                </a:tc>
                <a:tc>
                  <a:txBody>
                    <a:bodyPr/>
                    <a:lstStyle/>
                    <a:p>
                      <a:pPr algn="ctr"/>
                      <a:r>
                        <a:rPr lang="en-US" sz="2200" cap="none" spc="0">
                          <a:solidFill>
                            <a:schemeClr val="tx1"/>
                          </a:solidFill>
                        </a:rPr>
                        <a:t>.85 </a:t>
                      </a:r>
                    </a:p>
                  </a:txBody>
                  <a:tcPr marL="0" marR="164429" marT="82215" marB="82215">
                    <a:lnL w="12700" cmpd="sng">
                      <a:noFill/>
                      <a:prstDash val="solid"/>
                    </a:lnL>
                    <a:lnR w="12700" cmpd="sng">
                      <a:noFill/>
                      <a:prstDash val="solid"/>
                    </a:lnR>
                    <a:lnT w="12700" cmpd="sng">
                      <a:noFill/>
                      <a:prstDash val="solid"/>
                    </a:lnT>
                    <a:lnB w="9525" cap="flat" cmpd="sng" algn="ctr">
                      <a:solidFill>
                        <a:schemeClr val="accent1"/>
                      </a:solidFill>
                      <a:prstDash val="solid"/>
                    </a:lnB>
                    <a:noFill/>
                  </a:tcPr>
                </a:tc>
                <a:extLst>
                  <a:ext uri="{0D108BD9-81ED-4DB2-BD59-A6C34878D82A}">
                    <a16:rowId xmlns:a16="http://schemas.microsoft.com/office/drawing/2014/main" val="3145139813"/>
                  </a:ext>
                </a:extLst>
              </a:tr>
              <a:tr h="559061">
                <a:tc>
                  <a:txBody>
                    <a:bodyPr/>
                    <a:lstStyle/>
                    <a:p>
                      <a:r>
                        <a:rPr lang="en-US" sz="2200" cap="none" spc="0">
                          <a:solidFill>
                            <a:schemeClr val="tx1"/>
                          </a:solidFill>
                        </a:rPr>
                        <a:t>Low Physical Activity</a:t>
                      </a:r>
                    </a:p>
                  </a:txBody>
                  <a:tcPr marL="82215" marR="164429" marT="82215" marB="82215">
                    <a:lnL w="12700" cmpd="sng">
                      <a:noFill/>
                      <a:prstDash val="solid"/>
                    </a:lnL>
                    <a:lnR w="12700" cmpd="sng">
                      <a:noFill/>
                      <a:prstDash val="solid"/>
                    </a:lnR>
                    <a:lnT w="9525" cap="flat" cmpd="sng" algn="ctr">
                      <a:solidFill>
                        <a:schemeClr val="accent1"/>
                      </a:solidFill>
                      <a:prstDash val="solid"/>
                    </a:lnT>
                    <a:lnB w="12700" cmpd="sng">
                      <a:noFill/>
                      <a:prstDash val="solid"/>
                    </a:lnB>
                    <a:solidFill>
                      <a:schemeClr val="accent1">
                        <a:lumMod val="20000"/>
                        <a:lumOff val="80000"/>
                      </a:schemeClr>
                    </a:solidFill>
                  </a:tcPr>
                </a:tc>
                <a:tc>
                  <a:txBody>
                    <a:bodyPr/>
                    <a:lstStyle/>
                    <a:p>
                      <a:pPr algn="ctr"/>
                      <a:r>
                        <a:rPr lang="en-US" sz="2200" cap="none" spc="0">
                          <a:solidFill>
                            <a:schemeClr val="tx1"/>
                          </a:solidFill>
                        </a:rPr>
                        <a:t>.000</a:t>
                      </a:r>
                    </a:p>
                  </a:txBody>
                  <a:tcPr marL="82215" marR="164429" marT="82215" marB="82215">
                    <a:lnL w="12700" cmpd="sng">
                      <a:noFill/>
                      <a:prstDash val="solid"/>
                    </a:lnL>
                    <a:lnR w="12700" cmpd="sng">
                      <a:noFill/>
                      <a:prstDash val="solid"/>
                    </a:lnR>
                    <a:lnT w="9525" cap="flat" cmpd="sng" algn="ctr">
                      <a:solidFill>
                        <a:schemeClr val="accent1"/>
                      </a:solidFill>
                      <a:prstDash val="solid"/>
                    </a:lnT>
                    <a:lnB w="12700" cmpd="sng">
                      <a:noFill/>
                      <a:prstDash val="solid"/>
                    </a:lnB>
                    <a:solidFill>
                      <a:schemeClr val="accent1">
                        <a:lumMod val="20000"/>
                        <a:lumOff val="80000"/>
                      </a:schemeClr>
                    </a:solidFill>
                  </a:tcPr>
                </a:tc>
                <a:tc>
                  <a:txBody>
                    <a:bodyPr/>
                    <a:lstStyle/>
                    <a:p>
                      <a:pPr algn="ctr"/>
                      <a:r>
                        <a:rPr lang="en-US" sz="2200" cap="none" spc="0">
                          <a:solidFill>
                            <a:schemeClr val="tx1"/>
                          </a:solidFill>
                        </a:rPr>
                        <a:t>.28 </a:t>
                      </a:r>
                    </a:p>
                  </a:txBody>
                  <a:tcPr marL="82215" marR="164429" marT="82215" marB="82215">
                    <a:lnL w="12700" cmpd="sng">
                      <a:noFill/>
                      <a:prstDash val="solid"/>
                    </a:lnL>
                    <a:lnR w="12700" cmpd="sng">
                      <a:noFill/>
                      <a:prstDash val="solid"/>
                    </a:lnR>
                    <a:lnT w="9525" cap="flat" cmpd="sng" algn="ctr">
                      <a:solidFill>
                        <a:schemeClr val="accent1"/>
                      </a:solidFill>
                      <a:prstDash val="solid"/>
                    </a:lnT>
                    <a:lnB w="12700" cmpd="sng">
                      <a:noFill/>
                      <a:prstDash val="solid"/>
                    </a:lnB>
                    <a:solidFill>
                      <a:schemeClr val="accent1">
                        <a:lumMod val="20000"/>
                        <a:lumOff val="80000"/>
                      </a:schemeClr>
                    </a:solidFill>
                  </a:tcPr>
                </a:tc>
                <a:tc>
                  <a:txBody>
                    <a:bodyPr/>
                    <a:lstStyle/>
                    <a:p>
                      <a:pPr algn="ctr"/>
                      <a:r>
                        <a:rPr lang="en-US" sz="2200" cap="none" spc="0" dirty="0">
                          <a:solidFill>
                            <a:schemeClr val="tx1"/>
                          </a:solidFill>
                        </a:rPr>
                        <a:t>.70 </a:t>
                      </a:r>
                    </a:p>
                  </a:txBody>
                  <a:tcPr marL="82215" marR="164429" marT="82215" marB="82215">
                    <a:lnL w="12700" cmpd="sng">
                      <a:noFill/>
                      <a:prstDash val="solid"/>
                    </a:lnL>
                    <a:lnR w="12700" cmpd="sng">
                      <a:noFill/>
                      <a:prstDash val="solid"/>
                    </a:lnR>
                    <a:lnT w="9525" cap="flat" cmpd="sng" algn="ctr">
                      <a:solidFill>
                        <a:schemeClr val="accent1"/>
                      </a:solidFill>
                      <a:prstDash val="solid"/>
                    </a:lnT>
                    <a:lnB w="12700" cmpd="sng">
                      <a:noFill/>
                      <a:prstDash val="solid"/>
                    </a:lnB>
                    <a:solidFill>
                      <a:schemeClr val="accent1">
                        <a:lumMod val="20000"/>
                        <a:lumOff val="80000"/>
                      </a:schemeClr>
                    </a:solidFill>
                  </a:tcPr>
                </a:tc>
                <a:extLst>
                  <a:ext uri="{0D108BD9-81ED-4DB2-BD59-A6C34878D82A}">
                    <a16:rowId xmlns:a16="http://schemas.microsoft.com/office/drawing/2014/main" val="4287867996"/>
                  </a:ext>
                </a:extLst>
              </a:tr>
              <a:tr h="559061">
                <a:tc>
                  <a:txBody>
                    <a:bodyPr/>
                    <a:lstStyle/>
                    <a:p>
                      <a:r>
                        <a:rPr lang="en-US" sz="2200" cap="none" spc="0">
                          <a:solidFill>
                            <a:schemeClr val="tx1"/>
                          </a:solidFill>
                        </a:rPr>
                        <a:t>Exhaustion</a:t>
                      </a:r>
                    </a:p>
                  </a:txBody>
                  <a:tcPr marL="0" marR="164429" marT="82215" marB="82215">
                    <a:lnL w="12700" cmpd="sng">
                      <a:noFill/>
                      <a:prstDash val="solid"/>
                    </a:lnL>
                    <a:lnR w="12700" cmpd="sng">
                      <a:noFill/>
                      <a:prstDash val="solid"/>
                    </a:lnR>
                    <a:lnT w="12700" cmpd="sng">
                      <a:noFill/>
                      <a:prstDash val="solid"/>
                    </a:lnT>
                    <a:lnB w="9525" cap="flat" cmpd="sng" algn="ctr">
                      <a:solidFill>
                        <a:schemeClr val="accent1"/>
                      </a:solidFill>
                      <a:prstDash val="solid"/>
                    </a:lnB>
                    <a:noFill/>
                  </a:tcPr>
                </a:tc>
                <a:tc>
                  <a:txBody>
                    <a:bodyPr/>
                    <a:lstStyle/>
                    <a:p>
                      <a:pPr algn="ctr"/>
                      <a:r>
                        <a:rPr lang="en-US" sz="2200" cap="none" spc="0">
                          <a:solidFill>
                            <a:schemeClr val="tx1"/>
                          </a:solidFill>
                        </a:rPr>
                        <a:t>.027</a:t>
                      </a:r>
                    </a:p>
                  </a:txBody>
                  <a:tcPr marL="0" marR="164429" marT="82215" marB="82215">
                    <a:lnL w="12700" cmpd="sng">
                      <a:noFill/>
                      <a:prstDash val="solid"/>
                    </a:lnL>
                    <a:lnR w="12700" cmpd="sng">
                      <a:noFill/>
                      <a:prstDash val="solid"/>
                    </a:lnR>
                    <a:lnT w="12700" cmpd="sng">
                      <a:noFill/>
                      <a:prstDash val="solid"/>
                    </a:lnT>
                    <a:lnB w="9525" cap="flat" cmpd="sng" algn="ctr">
                      <a:solidFill>
                        <a:schemeClr val="accent1"/>
                      </a:solidFill>
                      <a:prstDash val="solid"/>
                    </a:lnB>
                    <a:noFill/>
                  </a:tcPr>
                </a:tc>
                <a:tc>
                  <a:txBody>
                    <a:bodyPr/>
                    <a:lstStyle/>
                    <a:p>
                      <a:pPr algn="ctr"/>
                      <a:r>
                        <a:rPr lang="en-US" sz="2200" cap="none" spc="0">
                          <a:solidFill>
                            <a:schemeClr val="tx1"/>
                          </a:solidFill>
                        </a:rPr>
                        <a:t>.16</a:t>
                      </a:r>
                    </a:p>
                  </a:txBody>
                  <a:tcPr marL="0" marR="164429" marT="82215" marB="82215">
                    <a:lnL w="12700" cmpd="sng">
                      <a:noFill/>
                      <a:prstDash val="solid"/>
                    </a:lnL>
                    <a:lnR w="12700" cmpd="sng">
                      <a:noFill/>
                      <a:prstDash val="solid"/>
                    </a:lnR>
                    <a:lnT w="12700" cmpd="sng">
                      <a:noFill/>
                      <a:prstDash val="solid"/>
                    </a:lnT>
                    <a:lnB w="9525" cap="flat" cmpd="sng" algn="ctr">
                      <a:solidFill>
                        <a:schemeClr val="accent1"/>
                      </a:solidFill>
                      <a:prstDash val="solid"/>
                    </a:lnB>
                    <a:noFill/>
                  </a:tcPr>
                </a:tc>
                <a:tc>
                  <a:txBody>
                    <a:bodyPr/>
                    <a:lstStyle/>
                    <a:p>
                      <a:pPr algn="ctr"/>
                      <a:r>
                        <a:rPr lang="en-US" sz="2200" cap="none" spc="0" dirty="0">
                          <a:solidFill>
                            <a:schemeClr val="tx1"/>
                          </a:solidFill>
                        </a:rPr>
                        <a:t>.56 </a:t>
                      </a:r>
                    </a:p>
                  </a:txBody>
                  <a:tcPr marL="0" marR="164429" marT="82215" marB="82215">
                    <a:lnL w="12700" cmpd="sng">
                      <a:noFill/>
                      <a:prstDash val="solid"/>
                    </a:lnL>
                    <a:lnR w="12700" cmpd="sng">
                      <a:noFill/>
                      <a:prstDash val="solid"/>
                    </a:lnR>
                    <a:lnT w="12700" cmpd="sng">
                      <a:noFill/>
                      <a:prstDash val="solid"/>
                    </a:lnT>
                    <a:lnB w="9525" cap="flat" cmpd="sng" algn="ctr">
                      <a:solidFill>
                        <a:schemeClr val="accent1"/>
                      </a:solidFill>
                      <a:prstDash val="solid"/>
                    </a:lnB>
                    <a:noFill/>
                  </a:tcPr>
                </a:tc>
                <a:extLst>
                  <a:ext uri="{0D108BD9-81ED-4DB2-BD59-A6C34878D82A}">
                    <a16:rowId xmlns:a16="http://schemas.microsoft.com/office/drawing/2014/main" val="3769982098"/>
                  </a:ext>
                </a:extLst>
              </a:tr>
              <a:tr h="559061">
                <a:tc>
                  <a:txBody>
                    <a:bodyPr/>
                    <a:lstStyle/>
                    <a:p>
                      <a:r>
                        <a:rPr lang="en-US" sz="2200" b="1" cap="none" spc="0" dirty="0">
                          <a:solidFill>
                            <a:schemeClr val="tx1"/>
                          </a:solidFill>
                        </a:rPr>
                        <a:t>Class prevalence (%)</a:t>
                      </a:r>
                    </a:p>
                  </a:txBody>
                  <a:tcPr marL="82215" marR="164429" marT="82215" marB="82215">
                    <a:lnL w="12700" cmpd="sng">
                      <a:noFill/>
                      <a:prstDash val="solid"/>
                    </a:lnL>
                    <a:lnR w="12700" cmpd="sng">
                      <a:noFill/>
                      <a:prstDash val="solid"/>
                    </a:lnR>
                    <a:lnT w="9525" cap="flat" cmpd="sng" algn="ctr">
                      <a:solidFill>
                        <a:schemeClr val="accent1"/>
                      </a:solidFill>
                      <a:prstDash val="solid"/>
                    </a:lnT>
                    <a:lnB w="12700" cmpd="sng">
                      <a:noFill/>
                      <a:prstDash val="solid"/>
                    </a:lnB>
                    <a:solidFill>
                      <a:schemeClr val="accent1">
                        <a:lumMod val="20000"/>
                        <a:lumOff val="80000"/>
                      </a:schemeClr>
                    </a:solidFill>
                  </a:tcPr>
                </a:tc>
                <a:tc>
                  <a:txBody>
                    <a:bodyPr/>
                    <a:lstStyle/>
                    <a:p>
                      <a:pPr algn="ctr"/>
                      <a:r>
                        <a:rPr lang="en-US" sz="2200" cap="none" spc="0">
                          <a:solidFill>
                            <a:schemeClr val="tx1"/>
                          </a:solidFill>
                        </a:rPr>
                        <a:t>39.2</a:t>
                      </a:r>
                    </a:p>
                  </a:txBody>
                  <a:tcPr marL="82215" marR="164429" marT="82215" marB="82215">
                    <a:lnL w="12700" cmpd="sng">
                      <a:noFill/>
                      <a:prstDash val="solid"/>
                    </a:lnL>
                    <a:lnR w="12700" cmpd="sng">
                      <a:noFill/>
                      <a:prstDash val="solid"/>
                    </a:lnR>
                    <a:lnT w="9525" cap="flat" cmpd="sng" algn="ctr">
                      <a:solidFill>
                        <a:schemeClr val="accent1"/>
                      </a:solidFill>
                      <a:prstDash val="solid"/>
                    </a:lnT>
                    <a:lnB w="12700" cmpd="sng">
                      <a:noFill/>
                      <a:prstDash val="solid"/>
                    </a:lnB>
                    <a:solidFill>
                      <a:schemeClr val="accent1">
                        <a:lumMod val="20000"/>
                        <a:lumOff val="80000"/>
                      </a:schemeClr>
                    </a:solidFill>
                  </a:tcPr>
                </a:tc>
                <a:tc>
                  <a:txBody>
                    <a:bodyPr/>
                    <a:lstStyle/>
                    <a:p>
                      <a:pPr algn="ctr"/>
                      <a:r>
                        <a:rPr lang="en-US" sz="2200" cap="none" spc="0">
                          <a:solidFill>
                            <a:schemeClr val="tx1"/>
                          </a:solidFill>
                        </a:rPr>
                        <a:t>53.6 </a:t>
                      </a:r>
                    </a:p>
                  </a:txBody>
                  <a:tcPr marL="82215" marR="164429" marT="82215" marB="82215">
                    <a:lnL w="12700" cmpd="sng">
                      <a:noFill/>
                      <a:prstDash val="solid"/>
                    </a:lnL>
                    <a:lnR w="12700" cmpd="sng">
                      <a:noFill/>
                      <a:prstDash val="solid"/>
                    </a:lnR>
                    <a:lnT w="9525" cap="flat" cmpd="sng" algn="ctr">
                      <a:solidFill>
                        <a:schemeClr val="accent1"/>
                      </a:solidFill>
                      <a:prstDash val="solid"/>
                    </a:lnT>
                    <a:lnB w="12700" cmpd="sng">
                      <a:noFill/>
                      <a:prstDash val="solid"/>
                    </a:lnB>
                    <a:solidFill>
                      <a:schemeClr val="accent1">
                        <a:lumMod val="20000"/>
                        <a:lumOff val="80000"/>
                      </a:schemeClr>
                    </a:solidFill>
                  </a:tcPr>
                </a:tc>
                <a:tc>
                  <a:txBody>
                    <a:bodyPr/>
                    <a:lstStyle/>
                    <a:p>
                      <a:pPr algn="ctr"/>
                      <a:r>
                        <a:rPr lang="en-US" sz="2200" cap="none" spc="0" dirty="0">
                          <a:solidFill>
                            <a:schemeClr val="tx1"/>
                          </a:solidFill>
                        </a:rPr>
                        <a:t>7.2 </a:t>
                      </a:r>
                    </a:p>
                  </a:txBody>
                  <a:tcPr marL="82215" marR="164429" marT="82215" marB="82215">
                    <a:lnL w="12700" cmpd="sng">
                      <a:noFill/>
                      <a:prstDash val="solid"/>
                    </a:lnL>
                    <a:lnR w="12700" cmpd="sng">
                      <a:noFill/>
                      <a:prstDash val="solid"/>
                    </a:lnR>
                    <a:lnT w="9525" cap="flat" cmpd="sng" algn="ctr">
                      <a:solidFill>
                        <a:schemeClr val="accent1"/>
                      </a:solidFill>
                      <a:prstDash val="solid"/>
                    </a:lnT>
                    <a:lnB w="12700" cmpd="sng">
                      <a:noFill/>
                      <a:prstDash val="solid"/>
                    </a:lnB>
                    <a:solidFill>
                      <a:schemeClr val="accent1">
                        <a:lumMod val="20000"/>
                        <a:lumOff val="80000"/>
                      </a:schemeClr>
                    </a:solidFill>
                  </a:tcPr>
                </a:tc>
                <a:extLst>
                  <a:ext uri="{0D108BD9-81ED-4DB2-BD59-A6C34878D82A}">
                    <a16:rowId xmlns:a16="http://schemas.microsoft.com/office/drawing/2014/main" val="3625674360"/>
                  </a:ext>
                </a:extLst>
              </a:tr>
            </a:tbl>
          </a:graphicData>
        </a:graphic>
      </p:graphicFrame>
      <p:sp>
        <p:nvSpPr>
          <p:cNvPr id="8" name="TextBox 7">
            <a:extLst>
              <a:ext uri="{FF2B5EF4-FFF2-40B4-BE49-F238E27FC236}">
                <a16:creationId xmlns:a16="http://schemas.microsoft.com/office/drawing/2014/main" id="{06A834CC-9AC5-480E-B852-A5CC16CE674C}"/>
              </a:ext>
            </a:extLst>
          </p:cNvPr>
          <p:cNvSpPr txBox="1"/>
          <p:nvPr/>
        </p:nvSpPr>
        <p:spPr>
          <a:xfrm>
            <a:off x="6230734" y="5848588"/>
            <a:ext cx="499351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How would you interpret and label these classes?</a:t>
            </a:r>
          </a:p>
        </p:txBody>
      </p:sp>
      <p:sp>
        <p:nvSpPr>
          <p:cNvPr id="3" name="Rectangle 2">
            <a:extLst>
              <a:ext uri="{FF2B5EF4-FFF2-40B4-BE49-F238E27FC236}">
                <a16:creationId xmlns:a16="http://schemas.microsoft.com/office/drawing/2014/main" id="{DF2D3E42-3CA2-919A-B7A4-C9F8BC3AD7ED}"/>
              </a:ext>
            </a:extLst>
          </p:cNvPr>
          <p:cNvSpPr/>
          <p:nvPr/>
        </p:nvSpPr>
        <p:spPr>
          <a:xfrm>
            <a:off x="7941501" y="1966586"/>
            <a:ext cx="1071328" cy="4008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Low</a:t>
            </a:r>
          </a:p>
        </p:txBody>
      </p:sp>
      <p:sp>
        <p:nvSpPr>
          <p:cNvPr id="5" name="Rectangle 4">
            <a:extLst>
              <a:ext uri="{FF2B5EF4-FFF2-40B4-BE49-F238E27FC236}">
                <a16:creationId xmlns:a16="http://schemas.microsoft.com/office/drawing/2014/main" id="{33726961-8543-5A5F-5E20-E25A85153940}"/>
              </a:ext>
            </a:extLst>
          </p:cNvPr>
          <p:cNvSpPr/>
          <p:nvPr/>
        </p:nvSpPr>
        <p:spPr>
          <a:xfrm>
            <a:off x="9324261" y="1966586"/>
            <a:ext cx="1071328" cy="4008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Medium</a:t>
            </a:r>
          </a:p>
        </p:txBody>
      </p:sp>
      <p:sp>
        <p:nvSpPr>
          <p:cNvPr id="6" name="Rectangle 5">
            <a:extLst>
              <a:ext uri="{FF2B5EF4-FFF2-40B4-BE49-F238E27FC236}">
                <a16:creationId xmlns:a16="http://schemas.microsoft.com/office/drawing/2014/main" id="{82A6DA65-C73E-3FCE-13A4-F0C9E9A2BE68}"/>
              </a:ext>
            </a:extLst>
          </p:cNvPr>
          <p:cNvSpPr/>
          <p:nvPr/>
        </p:nvSpPr>
        <p:spPr>
          <a:xfrm>
            <a:off x="10688584" y="1956147"/>
            <a:ext cx="1071328" cy="4008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High</a:t>
            </a:r>
          </a:p>
        </p:txBody>
      </p:sp>
      <p:sp>
        <p:nvSpPr>
          <p:cNvPr id="7" name="Left Brace 6">
            <a:extLst>
              <a:ext uri="{FF2B5EF4-FFF2-40B4-BE49-F238E27FC236}">
                <a16:creationId xmlns:a16="http://schemas.microsoft.com/office/drawing/2014/main" id="{DACD31E6-AEB3-020C-FA85-6EFF6E66C55E}"/>
              </a:ext>
            </a:extLst>
          </p:cNvPr>
          <p:cNvSpPr/>
          <p:nvPr/>
        </p:nvSpPr>
        <p:spPr>
          <a:xfrm>
            <a:off x="3858016" y="3056351"/>
            <a:ext cx="846088" cy="2792237"/>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TextBox 8">
            <a:extLst>
              <a:ext uri="{FF2B5EF4-FFF2-40B4-BE49-F238E27FC236}">
                <a16:creationId xmlns:a16="http://schemas.microsoft.com/office/drawing/2014/main" id="{59D3A0CD-C96F-C2C6-7EBB-2E4D1226FF6B}"/>
              </a:ext>
            </a:extLst>
          </p:cNvPr>
          <p:cNvSpPr txBox="1"/>
          <p:nvPr/>
        </p:nvSpPr>
        <p:spPr>
          <a:xfrm>
            <a:off x="476094" y="3056351"/>
            <a:ext cx="3065350" cy="2308324"/>
          </a:xfrm>
          <a:prstGeom prst="rect">
            <a:avLst/>
          </a:prstGeom>
          <a:noFill/>
        </p:spPr>
        <p:txBody>
          <a:bodyPr wrap="square" rtlCol="0">
            <a:spAutoFit/>
          </a:bodyPr>
          <a:lstStyle/>
          <a:p>
            <a:r>
              <a:rPr lang="en-US" dirty="0"/>
              <a:t>The items are no longer correlated w/in each class i.e.,</a:t>
            </a:r>
          </a:p>
          <a:p>
            <a:r>
              <a:rPr lang="en-US" dirty="0"/>
              <a:t>they are conditionally independent</a:t>
            </a:r>
          </a:p>
          <a:p>
            <a:endParaRPr lang="en-US" dirty="0"/>
          </a:p>
          <a:p>
            <a:r>
              <a:rPr lang="en-US" dirty="0"/>
              <a:t>The latent class accounts for the observed interrelationships </a:t>
            </a:r>
          </a:p>
        </p:txBody>
      </p:sp>
    </p:spTree>
    <p:extLst>
      <p:ext uri="{BB962C8B-B14F-4D97-AF65-F5344CB8AC3E}">
        <p14:creationId xmlns:p14="http://schemas.microsoft.com/office/powerpoint/2010/main" val="190277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500" fill="hold"/>
                                        <p:tgtEl>
                                          <p:spTgt spid="3"/>
                                        </p:tgtEl>
                                        <p:attrNameLst>
                                          <p:attrName>ppt_x</p:attrName>
                                        </p:attrNameLst>
                                      </p:cBhvr>
                                      <p:tavLst>
                                        <p:tav tm="0">
                                          <p:val>
                                            <p:strVal val="#ppt_x"/>
                                          </p:val>
                                        </p:tav>
                                        <p:tav tm="100000">
                                          <p:val>
                                            <p:strVal val="#ppt_x"/>
                                          </p:val>
                                        </p:tav>
                                      </p:tavLst>
                                    </p:anim>
                                    <p:anim calcmode="lin" valueType="num">
                                      <p:cBhvr additive="base">
                                        <p:cTn id="16"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483B21-7B1C-4872-A5FE-13282D365250}"/>
              </a:ext>
            </a:extLst>
          </p:cNvPr>
          <p:cNvSpPr>
            <a:spLocks noGrp="1"/>
          </p:cNvSpPr>
          <p:nvPr>
            <p:ph type="title"/>
          </p:nvPr>
        </p:nvSpPr>
        <p:spPr>
          <a:xfrm>
            <a:off x="5214579" y="629266"/>
            <a:ext cx="6422849" cy="1676603"/>
          </a:xfrm>
        </p:spPr>
        <p:txBody>
          <a:bodyPr>
            <a:normAutofit/>
          </a:bodyPr>
          <a:lstStyle/>
          <a:p>
            <a:r>
              <a:rPr lang="en-US" dirty="0"/>
              <a:t>2-class LC model with 3 items</a:t>
            </a:r>
          </a:p>
        </p:txBody>
      </p:sp>
      <p:sp>
        <p:nvSpPr>
          <p:cNvPr id="5" name="Rectangle 9">
            <a:extLst>
              <a:ext uri="{FF2B5EF4-FFF2-40B4-BE49-F238E27FC236}">
                <a16:creationId xmlns:a16="http://schemas.microsoft.com/office/drawing/2014/main" id="{8E20FA99-AAAC-4AF3-9FAE-707420324F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36008"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ounded Rectangle 9">
            <a:extLst>
              <a:ext uri="{FF2B5EF4-FFF2-40B4-BE49-F238E27FC236}">
                <a16:creationId xmlns:a16="http://schemas.microsoft.com/office/drawing/2014/main" id="{9573BE85-6043-4C3A-A7DD-483A0A5FB7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632" y="559407"/>
            <a:ext cx="3666744"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Graphic 6" descr="Calculator">
            <a:extLst>
              <a:ext uri="{FF2B5EF4-FFF2-40B4-BE49-F238E27FC236}">
                <a16:creationId xmlns:a16="http://schemas.microsoft.com/office/drawing/2014/main" id="{5A7D5D5D-A570-4275-8DCC-AE9F24FAEA5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61364" y="1872360"/>
            <a:ext cx="3113280" cy="3113280"/>
          </a:xfrm>
          <a:prstGeom prst="rect">
            <a:avLst/>
          </a:prstGeom>
          <a:effectLst/>
        </p:spPr>
      </p:pic>
      <p:sp>
        <p:nvSpPr>
          <p:cNvPr id="3" name="Content Placeholder 2">
            <a:extLst>
              <a:ext uri="{FF2B5EF4-FFF2-40B4-BE49-F238E27FC236}">
                <a16:creationId xmlns:a16="http://schemas.microsoft.com/office/drawing/2014/main" id="{C10477FD-7553-46D0-BAFB-1113D2B93BB2}"/>
              </a:ext>
            </a:extLst>
          </p:cNvPr>
          <p:cNvSpPr>
            <a:spLocks noGrp="1"/>
          </p:cNvSpPr>
          <p:nvPr>
            <p:ph idx="1"/>
          </p:nvPr>
        </p:nvSpPr>
        <p:spPr>
          <a:xfrm>
            <a:off x="5214581" y="2438400"/>
            <a:ext cx="6422848" cy="3785419"/>
          </a:xfrm>
        </p:spPr>
        <p:txBody>
          <a:bodyPr>
            <a:normAutofit/>
          </a:bodyPr>
          <a:lstStyle/>
          <a:p>
            <a:r>
              <a:rPr lang="en-US" sz="2000" dirty="0"/>
              <a:t>Each item is coded as 1 = Yes and 2 = No</a:t>
            </a:r>
          </a:p>
          <a:p>
            <a:r>
              <a:rPr lang="en-US" sz="2000" dirty="0"/>
              <a:t>How many possible combinations of the responses are there, and what are they?</a:t>
            </a:r>
          </a:p>
          <a:p>
            <a:r>
              <a:rPr lang="en-US" sz="2000" dirty="0"/>
              <a:t>Model</a:t>
            </a:r>
          </a:p>
          <a:p>
            <a:pPr lvl="1"/>
            <a:r>
              <a:rPr lang="en-US" sz="1600" dirty="0"/>
              <a:t>The model returns each pattern and the probability of observing that pattern</a:t>
            </a:r>
          </a:p>
          <a:p>
            <a:pPr marL="457200" lvl="1" indent="0">
              <a:buNone/>
            </a:pPr>
            <a:r>
              <a:rPr lang="en-US" sz="1600" dirty="0"/>
              <a:t>	(Yes, Yes, Yes) with probability </a:t>
            </a:r>
            <a:r>
              <a:rPr lang="en-US" sz="1600" i="1" dirty="0"/>
              <a:t>p</a:t>
            </a:r>
            <a:endParaRPr lang="en-US" sz="1600" dirty="0"/>
          </a:p>
          <a:p>
            <a:pPr marL="914400" lvl="2" indent="0">
              <a:buNone/>
            </a:pPr>
            <a:r>
              <a:rPr lang="en-US" sz="1600" dirty="0"/>
              <a:t>(Yes, No, Yes)</a:t>
            </a:r>
          </a:p>
          <a:p>
            <a:pPr marL="914400" lvl="2" indent="0">
              <a:buNone/>
            </a:pPr>
            <a:r>
              <a:rPr lang="en-US" sz="1600" dirty="0"/>
              <a:t>…</a:t>
            </a:r>
          </a:p>
          <a:p>
            <a:pPr marL="914400" lvl="2" indent="0">
              <a:buNone/>
            </a:pPr>
            <a:r>
              <a:rPr lang="en-US" sz="1600" dirty="0" err="1"/>
              <a:t>Etc</a:t>
            </a:r>
            <a:endParaRPr lang="en-US" sz="1600" dirty="0"/>
          </a:p>
        </p:txBody>
      </p:sp>
    </p:spTree>
    <p:extLst>
      <p:ext uri="{BB962C8B-B14F-4D97-AF65-F5344CB8AC3E}">
        <p14:creationId xmlns:p14="http://schemas.microsoft.com/office/powerpoint/2010/main" val="36767954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96E926-B330-4B35-8417-5319095407AA}"/>
              </a:ext>
            </a:extLst>
          </p:cNvPr>
          <p:cNvSpPr>
            <a:spLocks noGrp="1"/>
          </p:cNvSpPr>
          <p:nvPr>
            <p:ph type="title"/>
          </p:nvPr>
        </p:nvSpPr>
        <p:spPr/>
        <p:txBody>
          <a:bodyPr/>
          <a:lstStyle/>
          <a:p>
            <a:r>
              <a:rPr lang="en-US" dirty="0"/>
              <a:t>How many patterns?</a:t>
            </a:r>
          </a:p>
        </p:txBody>
      </p:sp>
      <p:cxnSp>
        <p:nvCxnSpPr>
          <p:cNvPr id="11" name="Straight Connector 10">
            <a:extLst>
              <a:ext uri="{FF2B5EF4-FFF2-40B4-BE49-F238E27FC236}">
                <a16:creationId xmlns:a16="http://schemas.microsoft.com/office/drawing/2014/main" id="{C56B6901-9E27-497D-97A2-6439F54442E7}"/>
              </a:ext>
            </a:extLst>
          </p:cNvPr>
          <p:cNvCxnSpPr>
            <a:cxnSpLocks/>
          </p:cNvCxnSpPr>
          <p:nvPr/>
        </p:nvCxnSpPr>
        <p:spPr>
          <a:xfrm>
            <a:off x="838200" y="2675806"/>
            <a:ext cx="103238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3B423709-CC73-4AC5-B878-4B34831C7C76}"/>
              </a:ext>
            </a:extLst>
          </p:cNvPr>
          <p:cNvCxnSpPr>
            <a:cxnSpLocks/>
          </p:cNvCxnSpPr>
          <p:nvPr/>
        </p:nvCxnSpPr>
        <p:spPr>
          <a:xfrm>
            <a:off x="2148068" y="2675806"/>
            <a:ext cx="103238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4F3E84BA-106E-425C-BAC0-305B39A37FEC}"/>
              </a:ext>
            </a:extLst>
          </p:cNvPr>
          <p:cNvCxnSpPr>
            <a:cxnSpLocks/>
          </p:cNvCxnSpPr>
          <p:nvPr/>
        </p:nvCxnSpPr>
        <p:spPr>
          <a:xfrm>
            <a:off x="3398134" y="2675806"/>
            <a:ext cx="103238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735AB68-8649-44FE-9EDE-0B7C3289C669}"/>
              </a:ext>
            </a:extLst>
          </p:cNvPr>
          <p:cNvCxnSpPr>
            <a:cxnSpLocks/>
          </p:cNvCxnSpPr>
          <p:nvPr/>
        </p:nvCxnSpPr>
        <p:spPr>
          <a:xfrm>
            <a:off x="4740798" y="2675806"/>
            <a:ext cx="103238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FF92972-E183-4E97-A9FE-5D53795A3C53}"/>
              </a:ext>
            </a:extLst>
          </p:cNvPr>
          <p:cNvCxnSpPr>
            <a:cxnSpLocks/>
          </p:cNvCxnSpPr>
          <p:nvPr/>
        </p:nvCxnSpPr>
        <p:spPr>
          <a:xfrm>
            <a:off x="6096000" y="2675806"/>
            <a:ext cx="103238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3AC17386-56D1-42A2-A25A-A88D230E5FFD}"/>
              </a:ext>
            </a:extLst>
          </p:cNvPr>
          <p:cNvCxnSpPr>
            <a:cxnSpLocks/>
          </p:cNvCxnSpPr>
          <p:nvPr/>
        </p:nvCxnSpPr>
        <p:spPr>
          <a:xfrm>
            <a:off x="7437699" y="2675806"/>
            <a:ext cx="103238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8F7F080A-55A9-4CAB-8C8A-51726B5150DF}"/>
              </a:ext>
            </a:extLst>
          </p:cNvPr>
          <p:cNvCxnSpPr>
            <a:cxnSpLocks/>
          </p:cNvCxnSpPr>
          <p:nvPr/>
        </p:nvCxnSpPr>
        <p:spPr>
          <a:xfrm>
            <a:off x="8757213" y="2675806"/>
            <a:ext cx="1032389" cy="0"/>
          </a:xfrm>
          <a:prstGeom prst="line">
            <a:avLst/>
          </a:prstGeom>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332B82CB-5499-403B-B4B9-55BA7968D294}"/>
              </a:ext>
            </a:extLst>
          </p:cNvPr>
          <p:cNvSpPr txBox="1"/>
          <p:nvPr/>
        </p:nvSpPr>
        <p:spPr>
          <a:xfrm>
            <a:off x="1250066" y="2037144"/>
            <a:ext cx="324091" cy="3703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2</a:t>
            </a:r>
          </a:p>
        </p:txBody>
      </p:sp>
      <p:sp>
        <p:nvSpPr>
          <p:cNvPr id="20" name="TextBox 19">
            <a:extLst>
              <a:ext uri="{FF2B5EF4-FFF2-40B4-BE49-F238E27FC236}">
                <a16:creationId xmlns:a16="http://schemas.microsoft.com/office/drawing/2014/main" id="{9B70B9E2-7AE7-42FC-BFBC-5D190D09CF03}"/>
              </a:ext>
            </a:extLst>
          </p:cNvPr>
          <p:cNvSpPr txBox="1"/>
          <p:nvPr/>
        </p:nvSpPr>
        <p:spPr>
          <a:xfrm>
            <a:off x="2340171" y="2037144"/>
            <a:ext cx="324091" cy="3703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2</a:t>
            </a:r>
          </a:p>
        </p:txBody>
      </p:sp>
      <p:sp>
        <p:nvSpPr>
          <p:cNvPr id="21" name="TextBox 20">
            <a:extLst>
              <a:ext uri="{FF2B5EF4-FFF2-40B4-BE49-F238E27FC236}">
                <a16:creationId xmlns:a16="http://schemas.microsoft.com/office/drawing/2014/main" id="{A4F92121-750E-43A1-B09A-69DCF4BFB0AB}"/>
              </a:ext>
            </a:extLst>
          </p:cNvPr>
          <p:cNvSpPr txBox="1"/>
          <p:nvPr/>
        </p:nvSpPr>
        <p:spPr>
          <a:xfrm>
            <a:off x="3590237" y="2037144"/>
            <a:ext cx="324091" cy="3703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2</a:t>
            </a:r>
          </a:p>
        </p:txBody>
      </p:sp>
      <p:sp>
        <p:nvSpPr>
          <p:cNvPr id="22" name="TextBox 21">
            <a:extLst>
              <a:ext uri="{FF2B5EF4-FFF2-40B4-BE49-F238E27FC236}">
                <a16:creationId xmlns:a16="http://schemas.microsoft.com/office/drawing/2014/main" id="{A9FBB4C2-723A-4DB9-BD8C-2FE5DBA2F727}"/>
              </a:ext>
            </a:extLst>
          </p:cNvPr>
          <p:cNvSpPr txBox="1"/>
          <p:nvPr/>
        </p:nvSpPr>
        <p:spPr>
          <a:xfrm>
            <a:off x="5097528" y="1998054"/>
            <a:ext cx="324091" cy="3703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2</a:t>
            </a:r>
          </a:p>
        </p:txBody>
      </p:sp>
      <p:sp>
        <p:nvSpPr>
          <p:cNvPr id="23" name="TextBox 22">
            <a:extLst>
              <a:ext uri="{FF2B5EF4-FFF2-40B4-BE49-F238E27FC236}">
                <a16:creationId xmlns:a16="http://schemas.microsoft.com/office/drawing/2014/main" id="{6F439423-D37B-404F-A87F-425939A631F9}"/>
              </a:ext>
            </a:extLst>
          </p:cNvPr>
          <p:cNvSpPr txBox="1"/>
          <p:nvPr/>
        </p:nvSpPr>
        <p:spPr>
          <a:xfrm>
            <a:off x="6187633" y="1998054"/>
            <a:ext cx="324091" cy="3703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2</a:t>
            </a:r>
          </a:p>
        </p:txBody>
      </p:sp>
      <p:sp>
        <p:nvSpPr>
          <p:cNvPr id="24" name="TextBox 23">
            <a:extLst>
              <a:ext uri="{FF2B5EF4-FFF2-40B4-BE49-F238E27FC236}">
                <a16:creationId xmlns:a16="http://schemas.microsoft.com/office/drawing/2014/main" id="{CFBF9995-EC63-4CC8-9C6A-8F921AFC6D75}"/>
              </a:ext>
            </a:extLst>
          </p:cNvPr>
          <p:cNvSpPr txBox="1"/>
          <p:nvPr/>
        </p:nvSpPr>
        <p:spPr>
          <a:xfrm>
            <a:off x="7437699" y="1998054"/>
            <a:ext cx="324091" cy="3703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2</a:t>
            </a:r>
          </a:p>
        </p:txBody>
      </p:sp>
      <p:sp>
        <p:nvSpPr>
          <p:cNvPr id="26" name="TextBox 25">
            <a:extLst>
              <a:ext uri="{FF2B5EF4-FFF2-40B4-BE49-F238E27FC236}">
                <a16:creationId xmlns:a16="http://schemas.microsoft.com/office/drawing/2014/main" id="{FACAE74C-D29E-4A35-9045-445CB1C9D510}"/>
              </a:ext>
            </a:extLst>
          </p:cNvPr>
          <p:cNvSpPr txBox="1"/>
          <p:nvPr/>
        </p:nvSpPr>
        <p:spPr>
          <a:xfrm>
            <a:off x="8929619" y="1995611"/>
            <a:ext cx="687575" cy="37038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2</a:t>
            </a: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E67C971F-052B-4F55-929F-D308059C0010}"/>
                  </a:ext>
                </a:extLst>
              </p:cNvPr>
              <p:cNvSpPr txBox="1"/>
              <p:nvPr/>
            </p:nvSpPr>
            <p:spPr>
              <a:xfrm>
                <a:off x="5636871" y="2974693"/>
                <a:ext cx="974562" cy="276999"/>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pPr>
                        <m:e>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e>
                        <m:sup>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7</m:t>
                          </m:r>
                        </m:sup>
                      </m:sSup>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=128</m:t>
                      </m:r>
                    </m:oMath>
                  </m:oMathPara>
                </a14:m>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27" name="TextBox 26">
                <a:extLst>
                  <a:ext uri="{FF2B5EF4-FFF2-40B4-BE49-F238E27FC236}">
                    <a16:creationId xmlns:a16="http://schemas.microsoft.com/office/drawing/2014/main" id="{E67C971F-052B-4F55-929F-D308059C0010}"/>
                  </a:ext>
                </a:extLst>
              </p:cNvPr>
              <p:cNvSpPr txBox="1">
                <a:spLocks noRot="1" noChangeAspect="1" noMove="1" noResize="1" noEditPoints="1" noAdjustHandles="1" noChangeArrowheads="1" noChangeShapeType="1" noTextEdit="1"/>
              </p:cNvSpPr>
              <p:nvPr/>
            </p:nvSpPr>
            <p:spPr>
              <a:xfrm>
                <a:off x="5636871" y="2974693"/>
                <a:ext cx="974562" cy="276999"/>
              </a:xfrm>
              <a:prstGeom prst="rect">
                <a:avLst/>
              </a:prstGeom>
              <a:blipFill>
                <a:blip r:embed="rId2"/>
                <a:stretch>
                  <a:fillRect l="-5625" t="-4444" r="-5000" b="-6667"/>
                </a:stretch>
              </a:blipFill>
            </p:spPr>
            <p:txBody>
              <a:bodyPr/>
              <a:lstStyle/>
              <a:p>
                <a:r>
                  <a:rPr lang="en-US">
                    <a:noFill/>
                  </a:rPr>
                  <a:t> </a:t>
                </a:r>
              </a:p>
            </p:txBody>
          </p:sp>
        </mc:Fallback>
      </mc:AlternateContent>
      <p:sp>
        <p:nvSpPr>
          <p:cNvPr id="28" name="TextBox 27">
            <a:extLst>
              <a:ext uri="{FF2B5EF4-FFF2-40B4-BE49-F238E27FC236}">
                <a16:creationId xmlns:a16="http://schemas.microsoft.com/office/drawing/2014/main" id="{42AD56E5-BFC0-4796-BB98-3954129D4BDD}"/>
              </a:ext>
            </a:extLst>
          </p:cNvPr>
          <p:cNvSpPr txBox="1"/>
          <p:nvPr/>
        </p:nvSpPr>
        <p:spPr>
          <a:xfrm>
            <a:off x="6611433" y="2927999"/>
            <a:ext cx="389838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possible response patterns</a:t>
            </a:r>
          </a:p>
        </p:txBody>
      </p:sp>
    </p:spTree>
    <p:extLst>
      <p:ext uri="{BB962C8B-B14F-4D97-AF65-F5344CB8AC3E}">
        <p14:creationId xmlns:p14="http://schemas.microsoft.com/office/powerpoint/2010/main" val="1305657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42" presetClass="entr" presetSubtype="0" fill="hold" grpId="0" nodeType="clickEffect">
                                  <p:stCondLst>
                                    <p:cond delay="0"/>
                                  </p:stCondLst>
                                  <p:childTnLst>
                                    <p:set>
                                      <p:cBhvr>
                                        <p:cTn id="22" dur="1" fill="hold">
                                          <p:stCondLst>
                                            <p:cond delay="0"/>
                                          </p:stCondLst>
                                        </p:cTn>
                                        <p:tgtEl>
                                          <p:spTgt spid="28"/>
                                        </p:tgtEl>
                                        <p:attrNameLst>
                                          <p:attrName>style.visibility</p:attrName>
                                        </p:attrNameLst>
                                      </p:cBhvr>
                                      <p:to>
                                        <p:strVal val="visible"/>
                                      </p:to>
                                    </p:set>
                                    <p:animEffect transition="in" filter="fade">
                                      <p:cBhvr>
                                        <p:cTn id="23" dur="1000"/>
                                        <p:tgtEl>
                                          <p:spTgt spid="28"/>
                                        </p:tgtEl>
                                      </p:cBhvr>
                                    </p:animEffect>
                                    <p:anim calcmode="lin" valueType="num">
                                      <p:cBhvr>
                                        <p:cTn id="24" dur="1000" fill="hold"/>
                                        <p:tgtEl>
                                          <p:spTgt spid="28"/>
                                        </p:tgtEl>
                                        <p:attrNameLst>
                                          <p:attrName>ppt_x</p:attrName>
                                        </p:attrNameLst>
                                      </p:cBhvr>
                                      <p:tavLst>
                                        <p:tav tm="0">
                                          <p:val>
                                            <p:strVal val="#ppt_x"/>
                                          </p:val>
                                        </p:tav>
                                        <p:tav tm="100000">
                                          <p:val>
                                            <p:strVal val="#ppt_x"/>
                                          </p:val>
                                        </p:tav>
                                      </p:tavLst>
                                    </p:anim>
                                    <p:anim calcmode="lin" valueType="num">
                                      <p:cBhvr>
                                        <p:cTn id="25" dur="1000" fill="hold"/>
                                        <p:tgtEl>
                                          <p:spTgt spid="28"/>
                                        </p:tgtEl>
                                        <p:attrNameLst>
                                          <p:attrName>ppt_y</p:attrName>
                                        </p:attrNameLst>
                                      </p:cBhvr>
                                      <p:tavLst>
                                        <p:tav tm="0">
                                          <p:val>
                                            <p:strVal val="#ppt_y+.1"/>
                                          </p:val>
                                        </p:tav>
                                        <p:tav tm="100000">
                                          <p:val>
                                            <p:strVal val="#ppt_y"/>
                                          </p:val>
                                        </p:tav>
                                      </p:tavLst>
                                    </p:anim>
                                  </p:childTnLst>
                                </p:cTn>
                              </p:par>
                              <p:par>
                                <p:cTn id="26" presetID="42" presetClass="entr" presetSubtype="0" fill="hold" grpId="0" nodeType="withEffect">
                                  <p:stCondLst>
                                    <p:cond delay="0"/>
                                  </p:stCondLst>
                                  <p:childTnLst>
                                    <p:set>
                                      <p:cBhvr>
                                        <p:cTn id="27" dur="1" fill="hold">
                                          <p:stCondLst>
                                            <p:cond delay="0"/>
                                          </p:stCondLst>
                                        </p:cTn>
                                        <p:tgtEl>
                                          <p:spTgt spid="27"/>
                                        </p:tgtEl>
                                        <p:attrNameLst>
                                          <p:attrName>style.visibility</p:attrName>
                                        </p:attrNameLst>
                                      </p:cBhvr>
                                      <p:to>
                                        <p:strVal val="visible"/>
                                      </p:to>
                                    </p:set>
                                    <p:animEffect transition="in" filter="fade">
                                      <p:cBhvr>
                                        <p:cTn id="28" dur="1000"/>
                                        <p:tgtEl>
                                          <p:spTgt spid="27"/>
                                        </p:tgtEl>
                                      </p:cBhvr>
                                    </p:animEffect>
                                    <p:anim calcmode="lin" valueType="num">
                                      <p:cBhvr>
                                        <p:cTn id="29" dur="1000" fill="hold"/>
                                        <p:tgtEl>
                                          <p:spTgt spid="27"/>
                                        </p:tgtEl>
                                        <p:attrNameLst>
                                          <p:attrName>ppt_x</p:attrName>
                                        </p:attrNameLst>
                                      </p:cBhvr>
                                      <p:tavLst>
                                        <p:tav tm="0">
                                          <p:val>
                                            <p:strVal val="#ppt_x"/>
                                          </p:val>
                                        </p:tav>
                                        <p:tav tm="100000">
                                          <p:val>
                                            <p:strVal val="#ppt_x"/>
                                          </p:val>
                                        </p:tav>
                                      </p:tavLst>
                                    </p:anim>
                                    <p:anim calcmode="lin" valueType="num">
                                      <p:cBhvr>
                                        <p:cTn id="30"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1" grpId="0"/>
      <p:bldP spid="22" grpId="0"/>
      <p:bldP spid="23" grpId="0"/>
      <p:bldP spid="24" grpId="0"/>
      <p:bldP spid="26" grpId="0"/>
      <p:bldP spid="27" grpId="0"/>
      <p:bldP spid="28"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79E27D9-03C7-44E2-9FF8-15D0C8506A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B544B73-0162-4CC0-B0BB-E7F900E11B6A}"/>
              </a:ext>
            </a:extLst>
          </p:cNvPr>
          <p:cNvSpPr>
            <a:spLocks noGrp="1"/>
          </p:cNvSpPr>
          <p:nvPr>
            <p:ph type="title"/>
          </p:nvPr>
        </p:nvSpPr>
        <p:spPr>
          <a:xfrm>
            <a:off x="1136397" y="502021"/>
            <a:ext cx="9688296" cy="1642969"/>
          </a:xfrm>
        </p:spPr>
        <p:txBody>
          <a:bodyPr anchor="b">
            <a:normAutofit/>
          </a:bodyPr>
          <a:lstStyle/>
          <a:p>
            <a:r>
              <a:rPr lang="en-US" sz="4000" dirty="0"/>
              <a:t>Evaluating Model Fit/Selecting the # of classes</a:t>
            </a:r>
          </a:p>
        </p:txBody>
      </p:sp>
      <p:sp>
        <p:nvSpPr>
          <p:cNvPr id="3" name="Content Placeholder 2">
            <a:extLst>
              <a:ext uri="{FF2B5EF4-FFF2-40B4-BE49-F238E27FC236}">
                <a16:creationId xmlns:a16="http://schemas.microsoft.com/office/drawing/2014/main" id="{32DB49BA-AA43-4127-A937-827AE646A707}"/>
              </a:ext>
            </a:extLst>
          </p:cNvPr>
          <p:cNvSpPr>
            <a:spLocks noGrp="1"/>
          </p:cNvSpPr>
          <p:nvPr>
            <p:ph idx="1"/>
          </p:nvPr>
        </p:nvSpPr>
        <p:spPr>
          <a:xfrm>
            <a:off x="1136397" y="2418409"/>
            <a:ext cx="9688296" cy="3454358"/>
          </a:xfrm>
        </p:spPr>
        <p:txBody>
          <a:bodyPr anchor="t">
            <a:normAutofit/>
          </a:bodyPr>
          <a:lstStyle/>
          <a:p>
            <a:r>
              <a:rPr lang="en-US" sz="2000" dirty="0"/>
              <a:t>a priori theory</a:t>
            </a:r>
          </a:p>
          <a:p>
            <a:r>
              <a:rPr lang="en-US" sz="2000" dirty="0"/>
              <a:t>Chi-Square goodness of fit</a:t>
            </a:r>
          </a:p>
          <a:p>
            <a:r>
              <a:rPr lang="en-US" sz="2000" dirty="0"/>
              <a:t>Classification error</a:t>
            </a:r>
          </a:p>
          <a:p>
            <a:r>
              <a:rPr lang="en-US" sz="2000" dirty="0"/>
              <a:t>Information Statistics – AIC, BIC, others </a:t>
            </a:r>
          </a:p>
          <a:p>
            <a:r>
              <a:rPr lang="en-US" sz="2000" dirty="0"/>
              <a:t>Lo-</a:t>
            </a:r>
            <a:r>
              <a:rPr lang="en-US" sz="2000" dirty="0" err="1"/>
              <a:t>Mendell</a:t>
            </a:r>
            <a:r>
              <a:rPr lang="en-US" sz="2000" dirty="0"/>
              <a:t>-Rubin (LMR) – (normal </a:t>
            </a:r>
            <a:r>
              <a:rPr lang="en-US" sz="2000" i="1" dirty="0"/>
              <a:t>Y</a:t>
            </a:r>
            <a:r>
              <a:rPr lang="en-US" sz="2000" dirty="0"/>
              <a:t>) </a:t>
            </a:r>
          </a:p>
          <a:p>
            <a:r>
              <a:rPr lang="en-US" sz="2000" dirty="0"/>
              <a:t>Bootstrapped Likelihood Ratio Test</a:t>
            </a:r>
          </a:p>
        </p:txBody>
      </p:sp>
      <p:sp>
        <p:nvSpPr>
          <p:cNvPr id="10" name="Rectangle 9">
            <a:extLst>
              <a:ext uri="{FF2B5EF4-FFF2-40B4-BE49-F238E27FC236}">
                <a16:creationId xmlns:a16="http://schemas.microsoft.com/office/drawing/2014/main" id="{EEBF1590-3B36-48EE-A89D-3B6F3CB256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C8F6C8C-AB5A-4548-942D-E3FD40ACBC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293336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79E27D9-03C7-44E2-9FF8-15D0C8506A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BA6E9A-9A0F-4EF7-AE94-4239E727B877}"/>
              </a:ext>
            </a:extLst>
          </p:cNvPr>
          <p:cNvSpPr>
            <a:spLocks noGrp="1"/>
          </p:cNvSpPr>
          <p:nvPr>
            <p:ph type="title"/>
          </p:nvPr>
        </p:nvSpPr>
        <p:spPr>
          <a:xfrm>
            <a:off x="1136397" y="502021"/>
            <a:ext cx="9688296" cy="1642969"/>
          </a:xfrm>
        </p:spPr>
        <p:txBody>
          <a:bodyPr anchor="b">
            <a:normAutofit/>
          </a:bodyPr>
          <a:lstStyle/>
          <a:p>
            <a:r>
              <a:rPr lang="en-US" sz="4000"/>
              <a:t>Entropy</a:t>
            </a:r>
          </a:p>
        </p:txBody>
      </p:sp>
      <p:sp>
        <p:nvSpPr>
          <p:cNvPr id="3" name="Content Placeholder 2">
            <a:extLst>
              <a:ext uri="{FF2B5EF4-FFF2-40B4-BE49-F238E27FC236}">
                <a16:creationId xmlns:a16="http://schemas.microsoft.com/office/drawing/2014/main" id="{B87D8881-21D0-4337-9BEA-4733CADD3D27}"/>
              </a:ext>
            </a:extLst>
          </p:cNvPr>
          <p:cNvSpPr>
            <a:spLocks noGrp="1"/>
          </p:cNvSpPr>
          <p:nvPr>
            <p:ph idx="1"/>
          </p:nvPr>
        </p:nvSpPr>
        <p:spPr>
          <a:xfrm>
            <a:off x="1136397" y="2418409"/>
            <a:ext cx="9688296" cy="3454358"/>
          </a:xfrm>
        </p:spPr>
        <p:txBody>
          <a:bodyPr anchor="t">
            <a:normAutofit/>
          </a:bodyPr>
          <a:lstStyle/>
          <a:p>
            <a:r>
              <a:rPr lang="en-US" sz="2000" dirty="0"/>
              <a:t>Similar to our classification ‘error’ table from logistic regression analysis</a:t>
            </a:r>
          </a:p>
          <a:p>
            <a:r>
              <a:rPr lang="en-US" sz="2000" dirty="0"/>
              <a:t>Measures classification error</a:t>
            </a:r>
          </a:p>
          <a:p>
            <a:r>
              <a:rPr lang="en-US" sz="2000" dirty="0"/>
              <a:t>Ranges between 0 – 1 (1 = perfect classification)</a:t>
            </a:r>
          </a:p>
        </p:txBody>
      </p:sp>
      <p:sp>
        <p:nvSpPr>
          <p:cNvPr id="10" name="Rectangle 9">
            <a:extLst>
              <a:ext uri="{FF2B5EF4-FFF2-40B4-BE49-F238E27FC236}">
                <a16:creationId xmlns:a16="http://schemas.microsoft.com/office/drawing/2014/main" id="{EEBF1590-3B36-48EE-A89D-3B6F3CB256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C8F6C8C-AB5A-4548-942D-E3FD40ACBC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019015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79E27D9-03C7-44E2-9FF8-15D0C8506A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750C2D1-0CF3-41E0-A4DB-F511725B19B7}"/>
              </a:ext>
            </a:extLst>
          </p:cNvPr>
          <p:cNvSpPr>
            <a:spLocks noGrp="1"/>
          </p:cNvSpPr>
          <p:nvPr>
            <p:ph type="title"/>
          </p:nvPr>
        </p:nvSpPr>
        <p:spPr>
          <a:xfrm>
            <a:off x="1136397" y="502021"/>
            <a:ext cx="9688296" cy="1642969"/>
          </a:xfrm>
        </p:spPr>
        <p:txBody>
          <a:bodyPr anchor="b">
            <a:normAutofit/>
          </a:bodyPr>
          <a:lstStyle/>
          <a:p>
            <a:r>
              <a:rPr lang="en-US" sz="4000"/>
              <a:t>Information Criterion Statistics</a:t>
            </a:r>
          </a:p>
        </p:txBody>
      </p:sp>
      <p:sp>
        <p:nvSpPr>
          <p:cNvPr id="3" name="Content Placeholder 2">
            <a:extLst>
              <a:ext uri="{FF2B5EF4-FFF2-40B4-BE49-F238E27FC236}">
                <a16:creationId xmlns:a16="http://schemas.microsoft.com/office/drawing/2014/main" id="{7971A87A-CFAC-4E08-A8BA-E18E09693D29}"/>
              </a:ext>
            </a:extLst>
          </p:cNvPr>
          <p:cNvSpPr>
            <a:spLocks noGrp="1"/>
          </p:cNvSpPr>
          <p:nvPr>
            <p:ph idx="1"/>
          </p:nvPr>
        </p:nvSpPr>
        <p:spPr>
          <a:xfrm>
            <a:off x="1136397" y="2418409"/>
            <a:ext cx="9688296" cy="3454358"/>
          </a:xfrm>
        </p:spPr>
        <p:txBody>
          <a:bodyPr anchor="t">
            <a:normAutofit/>
          </a:bodyPr>
          <a:lstStyle/>
          <a:p>
            <a:r>
              <a:rPr lang="en-US" sz="2000" dirty="0"/>
              <a:t>AIC: -2LL + 2s</a:t>
            </a:r>
          </a:p>
          <a:p>
            <a:r>
              <a:rPr lang="en-US" sz="2000" dirty="0"/>
              <a:t>BIC = -2LL + s*log(N)</a:t>
            </a:r>
          </a:p>
          <a:p>
            <a:pPr marL="0" indent="0">
              <a:buNone/>
            </a:pPr>
            <a:endParaRPr lang="en-US" sz="2000" dirty="0"/>
          </a:p>
          <a:p>
            <a:pPr marL="0" indent="0">
              <a:buNone/>
            </a:pPr>
            <a:r>
              <a:rPr lang="en-US" sz="2000" dirty="0"/>
              <a:t>where s = # of parameters, N = sample size</a:t>
            </a:r>
          </a:p>
          <a:p>
            <a:pPr marL="0" indent="0">
              <a:buNone/>
            </a:pPr>
            <a:r>
              <a:rPr lang="en-US" sz="2000" dirty="0"/>
              <a:t>Here, as in all SEM models, smaller values are better</a:t>
            </a:r>
          </a:p>
          <a:p>
            <a:pPr marL="0" indent="0">
              <a:buNone/>
            </a:pPr>
            <a:r>
              <a:rPr lang="en-US" sz="2000" dirty="0"/>
              <a:t>BIC is typically preferred</a:t>
            </a:r>
          </a:p>
          <a:p>
            <a:pPr marL="0" indent="0">
              <a:buNone/>
            </a:pPr>
            <a:endParaRPr lang="en-US" sz="2000" dirty="0"/>
          </a:p>
          <a:p>
            <a:pPr marL="0" indent="0">
              <a:buNone/>
            </a:pPr>
            <a:r>
              <a:rPr lang="en-US" sz="2000" dirty="0"/>
              <a:t>In LVM, the BIC statistic is the gold standard</a:t>
            </a:r>
          </a:p>
        </p:txBody>
      </p:sp>
      <p:sp>
        <p:nvSpPr>
          <p:cNvPr id="10" name="Rectangle 9">
            <a:extLst>
              <a:ext uri="{FF2B5EF4-FFF2-40B4-BE49-F238E27FC236}">
                <a16:creationId xmlns:a16="http://schemas.microsoft.com/office/drawing/2014/main" id="{EEBF1590-3B36-48EE-A89D-3B6F3CB256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C8F6C8C-AB5A-4548-942D-E3FD40ACBC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160763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777E57D-6A88-4B5B-A068-2BA7FF4E8C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D430910-E375-4044-B567-61E15C72F537}"/>
              </a:ext>
            </a:extLst>
          </p:cNvPr>
          <p:cNvSpPr>
            <a:spLocks noGrp="1"/>
          </p:cNvSpPr>
          <p:nvPr>
            <p:ph type="title"/>
          </p:nvPr>
        </p:nvSpPr>
        <p:spPr>
          <a:xfrm>
            <a:off x="841248" y="502920"/>
            <a:ext cx="10509504" cy="1975104"/>
          </a:xfrm>
        </p:spPr>
        <p:txBody>
          <a:bodyPr anchor="b">
            <a:normAutofit/>
          </a:bodyPr>
          <a:lstStyle/>
          <a:p>
            <a:r>
              <a:rPr lang="en-US" sz="5400"/>
              <a:t>Install LCA for SPSS</a:t>
            </a:r>
          </a:p>
        </p:txBody>
      </p:sp>
      <p:sp>
        <p:nvSpPr>
          <p:cNvPr id="10" name="Rectangle 9">
            <a:extLst>
              <a:ext uri="{FF2B5EF4-FFF2-40B4-BE49-F238E27FC236}">
                <a16:creationId xmlns:a16="http://schemas.microsoft.com/office/drawing/2014/main" id="{F7117410-A2A4-4085-9ADC-46744551DB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2772" y="0"/>
            <a:ext cx="10506456" cy="19138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2" name="Rectangle 11">
            <a:extLst>
              <a:ext uri="{FF2B5EF4-FFF2-40B4-BE49-F238E27FC236}">
                <a16:creationId xmlns:a16="http://schemas.microsoft.com/office/drawing/2014/main" id="{99F74EB5-E547-4FB4-95F5-BCC788F3C4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2894076"/>
            <a:ext cx="1050645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9797FEE1-2F12-4527-87F8-EB9082D1BD8B}"/>
              </a:ext>
            </a:extLst>
          </p:cNvPr>
          <p:cNvSpPr>
            <a:spLocks noGrp="1"/>
          </p:cNvSpPr>
          <p:nvPr>
            <p:ph idx="1"/>
          </p:nvPr>
        </p:nvSpPr>
        <p:spPr>
          <a:xfrm>
            <a:off x="841248" y="3328416"/>
            <a:ext cx="10509504" cy="2715768"/>
          </a:xfrm>
        </p:spPr>
        <p:txBody>
          <a:bodyPr>
            <a:normAutofit/>
          </a:bodyPr>
          <a:lstStyle/>
          <a:p>
            <a:r>
              <a:rPr lang="en-US" sz="2200" dirty="0"/>
              <a:t>Extensions </a:t>
            </a:r>
            <a:r>
              <a:rPr lang="en-US" sz="2200" dirty="0">
                <a:sym typeface="Wingdings" panose="05000000000000000000" pitchFamily="2" charset="2"/>
              </a:rPr>
              <a:t> Extension Hub  search ‘latent’ install STATS_LATENT_CLASS</a:t>
            </a:r>
          </a:p>
          <a:p>
            <a:r>
              <a:rPr lang="en-US" sz="2200" dirty="0">
                <a:sym typeface="Wingdings" panose="05000000000000000000" pitchFamily="2" charset="2"/>
              </a:rPr>
              <a:t>It is available under ‘Analyze’  Loglinear  Latent Class Analysis</a:t>
            </a:r>
          </a:p>
          <a:p>
            <a:r>
              <a:rPr lang="en-US" sz="2200" dirty="0">
                <a:sym typeface="Wingdings" panose="05000000000000000000" pitchFamily="2" charset="2"/>
              </a:rPr>
              <a:t>If you have version 27 or less you need to follow alternative instructions </a:t>
            </a:r>
            <a:endParaRPr lang="en-US" sz="2200" dirty="0"/>
          </a:p>
        </p:txBody>
      </p:sp>
    </p:spTree>
    <p:extLst>
      <p:ext uri="{BB962C8B-B14F-4D97-AF65-F5344CB8AC3E}">
        <p14:creationId xmlns:p14="http://schemas.microsoft.com/office/powerpoint/2010/main" val="34551420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79E27D9-03C7-44E2-9FF8-15D0C8506A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3A78B03-2615-42A7-8386-453C54E32931}"/>
              </a:ext>
            </a:extLst>
          </p:cNvPr>
          <p:cNvSpPr>
            <a:spLocks noGrp="1"/>
          </p:cNvSpPr>
          <p:nvPr>
            <p:ph type="title"/>
          </p:nvPr>
        </p:nvSpPr>
        <p:spPr>
          <a:xfrm>
            <a:off x="1136397" y="502021"/>
            <a:ext cx="9688296" cy="1642969"/>
          </a:xfrm>
        </p:spPr>
        <p:txBody>
          <a:bodyPr anchor="b">
            <a:normAutofit/>
          </a:bodyPr>
          <a:lstStyle/>
          <a:p>
            <a:r>
              <a:rPr lang="en-US" sz="4000"/>
              <a:t>Likelihood Ratio Test</a:t>
            </a:r>
          </a:p>
        </p:txBody>
      </p:sp>
      <p:sp>
        <p:nvSpPr>
          <p:cNvPr id="3" name="Content Placeholder 2">
            <a:extLst>
              <a:ext uri="{FF2B5EF4-FFF2-40B4-BE49-F238E27FC236}">
                <a16:creationId xmlns:a16="http://schemas.microsoft.com/office/drawing/2014/main" id="{06B2FC9A-5301-4035-9BA4-1F1A0D05E95F}"/>
              </a:ext>
            </a:extLst>
          </p:cNvPr>
          <p:cNvSpPr>
            <a:spLocks noGrp="1"/>
          </p:cNvSpPr>
          <p:nvPr>
            <p:ph idx="1"/>
          </p:nvPr>
        </p:nvSpPr>
        <p:spPr>
          <a:xfrm>
            <a:off x="1136397" y="2418409"/>
            <a:ext cx="9688296" cy="3454358"/>
          </a:xfrm>
        </p:spPr>
        <p:txBody>
          <a:bodyPr anchor="t">
            <a:normAutofit/>
          </a:bodyPr>
          <a:lstStyle/>
          <a:p>
            <a:r>
              <a:rPr lang="en-US" sz="2000" dirty="0"/>
              <a:t>Recall: only use with nested models</a:t>
            </a:r>
          </a:p>
          <a:p>
            <a:r>
              <a:rPr lang="en-US" sz="2000" dirty="0"/>
              <a:t>LCA seems nested but its not for purposes of LRT</a:t>
            </a:r>
          </a:p>
        </p:txBody>
      </p:sp>
      <p:sp>
        <p:nvSpPr>
          <p:cNvPr id="10" name="Rectangle 9">
            <a:extLst>
              <a:ext uri="{FF2B5EF4-FFF2-40B4-BE49-F238E27FC236}">
                <a16:creationId xmlns:a16="http://schemas.microsoft.com/office/drawing/2014/main" id="{EEBF1590-3B36-48EE-A89D-3B6F3CB256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C8F6C8C-AB5A-4548-942D-E3FD40ACBC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703376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1" name="Rectangle 10">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A02CDB9-E0E4-4977-AFCA-81B1FC50599A}"/>
              </a:ext>
            </a:extLst>
          </p:cNvPr>
          <p:cNvSpPr>
            <a:spLocks noGrp="1"/>
          </p:cNvSpPr>
          <p:nvPr>
            <p:ph type="title"/>
          </p:nvPr>
        </p:nvSpPr>
        <p:spPr>
          <a:xfrm>
            <a:off x="1043631" y="809898"/>
            <a:ext cx="9942716" cy="1554480"/>
          </a:xfrm>
        </p:spPr>
        <p:txBody>
          <a:bodyPr anchor="ctr">
            <a:normAutofit/>
          </a:bodyPr>
          <a:lstStyle/>
          <a:p>
            <a:r>
              <a:rPr lang="en-US" sz="4800" dirty="0"/>
              <a:t>1. Evaluating Model Fit: Information Criteria</a:t>
            </a:r>
          </a:p>
        </p:txBody>
      </p:sp>
      <p:sp>
        <p:nvSpPr>
          <p:cNvPr id="3" name="Content Placeholder 2">
            <a:extLst>
              <a:ext uri="{FF2B5EF4-FFF2-40B4-BE49-F238E27FC236}">
                <a16:creationId xmlns:a16="http://schemas.microsoft.com/office/drawing/2014/main" id="{BF4BC1CF-A72A-4D1D-ADFB-F88B19581048}"/>
              </a:ext>
            </a:extLst>
          </p:cNvPr>
          <p:cNvSpPr>
            <a:spLocks noGrp="1"/>
          </p:cNvSpPr>
          <p:nvPr>
            <p:ph idx="1"/>
          </p:nvPr>
        </p:nvSpPr>
        <p:spPr>
          <a:xfrm>
            <a:off x="1045028" y="3017522"/>
            <a:ext cx="9941319" cy="3124658"/>
          </a:xfrm>
        </p:spPr>
        <p:txBody>
          <a:bodyPr anchor="ctr">
            <a:normAutofit/>
          </a:bodyPr>
          <a:lstStyle/>
          <a:p>
            <a:r>
              <a:rPr lang="en-US" sz="2400"/>
              <a:t>for model comparison </a:t>
            </a:r>
          </a:p>
          <a:p>
            <a:r>
              <a:rPr lang="en-US" sz="2400"/>
              <a:t>parsimony versus fit</a:t>
            </a:r>
          </a:p>
          <a:p>
            <a:r>
              <a:rPr lang="en-US" sz="2400"/>
              <a:t>Common criteria </a:t>
            </a:r>
          </a:p>
          <a:p>
            <a:pPr lvl="1"/>
            <a:r>
              <a:rPr lang="en-US" dirty="0"/>
              <a:t>BIC(LL) = -2LL + ln(N) * </a:t>
            </a:r>
            <a:r>
              <a:rPr lang="en-US"/>
              <a:t>Npar</a:t>
            </a:r>
            <a:r>
              <a:rPr lang="en-US" dirty="0"/>
              <a:t> </a:t>
            </a:r>
          </a:p>
          <a:p>
            <a:pPr lvl="1"/>
            <a:r>
              <a:rPr lang="en-US" dirty="0"/>
              <a:t>AIC(LL) = -2LL + 2 * </a:t>
            </a:r>
            <a:r>
              <a:rPr lang="en-US"/>
              <a:t>Npar</a:t>
            </a:r>
            <a:endParaRPr lang="en-US" dirty="0"/>
          </a:p>
        </p:txBody>
      </p:sp>
      <p:cxnSp>
        <p:nvCxnSpPr>
          <p:cNvPr id="17" name="Straight Connector 16">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8389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991826-2A76-436D-8E4A-2A9CDD1BB3B5}"/>
              </a:ext>
            </a:extLst>
          </p:cNvPr>
          <p:cNvSpPr>
            <a:spLocks noGrp="1"/>
          </p:cNvSpPr>
          <p:nvPr>
            <p:ph type="title"/>
          </p:nvPr>
        </p:nvSpPr>
        <p:spPr/>
        <p:txBody>
          <a:bodyPr/>
          <a:lstStyle/>
          <a:p>
            <a:r>
              <a:rPr lang="en-US" dirty="0"/>
              <a:t>Model fit Comparisons</a:t>
            </a:r>
          </a:p>
        </p:txBody>
      </p:sp>
      <p:graphicFrame>
        <p:nvGraphicFramePr>
          <p:cNvPr id="4" name="Table 4">
            <a:extLst>
              <a:ext uri="{FF2B5EF4-FFF2-40B4-BE49-F238E27FC236}">
                <a16:creationId xmlns:a16="http://schemas.microsoft.com/office/drawing/2014/main" id="{479472C7-1F8A-41A0-B119-8E3C2ED1607B}"/>
              </a:ext>
            </a:extLst>
          </p:cNvPr>
          <p:cNvGraphicFramePr>
            <a:graphicFrameLocks noGrp="1"/>
          </p:cNvGraphicFramePr>
          <p:nvPr>
            <p:ph idx="1"/>
            <p:extLst>
              <p:ext uri="{D42A27DB-BD31-4B8C-83A1-F6EECF244321}">
                <p14:modId xmlns:p14="http://schemas.microsoft.com/office/powerpoint/2010/main" val="610178628"/>
              </p:ext>
            </p:extLst>
          </p:nvPr>
        </p:nvGraphicFramePr>
        <p:xfrm>
          <a:off x="838200" y="1825625"/>
          <a:ext cx="10515600" cy="2966720"/>
        </p:xfrm>
        <a:graphic>
          <a:graphicData uri="http://schemas.openxmlformats.org/drawingml/2006/table">
            <a:tbl>
              <a:tblPr firstRow="1" bandRow="1">
                <a:tableStyleId>{5C22544A-7EE6-4342-B048-85BDC9FD1C3A}</a:tableStyleId>
              </a:tblPr>
              <a:tblGrid>
                <a:gridCol w="1752600">
                  <a:extLst>
                    <a:ext uri="{9D8B030D-6E8A-4147-A177-3AD203B41FA5}">
                      <a16:colId xmlns:a16="http://schemas.microsoft.com/office/drawing/2014/main" val="2184434629"/>
                    </a:ext>
                  </a:extLst>
                </a:gridCol>
                <a:gridCol w="1752600">
                  <a:extLst>
                    <a:ext uri="{9D8B030D-6E8A-4147-A177-3AD203B41FA5}">
                      <a16:colId xmlns:a16="http://schemas.microsoft.com/office/drawing/2014/main" val="1967726023"/>
                    </a:ext>
                  </a:extLst>
                </a:gridCol>
                <a:gridCol w="1752600">
                  <a:extLst>
                    <a:ext uri="{9D8B030D-6E8A-4147-A177-3AD203B41FA5}">
                      <a16:colId xmlns:a16="http://schemas.microsoft.com/office/drawing/2014/main" val="2423713324"/>
                    </a:ext>
                  </a:extLst>
                </a:gridCol>
                <a:gridCol w="1752600">
                  <a:extLst>
                    <a:ext uri="{9D8B030D-6E8A-4147-A177-3AD203B41FA5}">
                      <a16:colId xmlns:a16="http://schemas.microsoft.com/office/drawing/2014/main" val="4181898191"/>
                    </a:ext>
                  </a:extLst>
                </a:gridCol>
                <a:gridCol w="1752600">
                  <a:extLst>
                    <a:ext uri="{9D8B030D-6E8A-4147-A177-3AD203B41FA5}">
                      <a16:colId xmlns:a16="http://schemas.microsoft.com/office/drawing/2014/main" val="1346649596"/>
                    </a:ext>
                  </a:extLst>
                </a:gridCol>
                <a:gridCol w="1752600">
                  <a:extLst>
                    <a:ext uri="{9D8B030D-6E8A-4147-A177-3AD203B41FA5}">
                      <a16:colId xmlns:a16="http://schemas.microsoft.com/office/drawing/2014/main" val="1885914690"/>
                    </a:ext>
                  </a:extLst>
                </a:gridCol>
              </a:tblGrid>
              <a:tr h="37084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955881513"/>
                  </a:ext>
                </a:extLst>
              </a:tr>
              <a:tr h="370840">
                <a:tc>
                  <a:txBody>
                    <a:bodyPr/>
                    <a:lstStyle/>
                    <a:p>
                      <a:endParaRPr lang="en-US"/>
                    </a:p>
                  </a:txBody>
                  <a:tcPr/>
                </a:tc>
                <a:tc>
                  <a:txBody>
                    <a:bodyPr/>
                    <a:lstStyle/>
                    <a:p>
                      <a:r>
                        <a:rPr lang="en-US" dirty="0"/>
                        <a:t>L2</a:t>
                      </a:r>
                    </a:p>
                  </a:txBody>
                  <a:tcPr/>
                </a:tc>
                <a:tc>
                  <a:txBody>
                    <a:bodyPr/>
                    <a:lstStyle/>
                    <a:p>
                      <a:r>
                        <a:rPr lang="en-US" dirty="0"/>
                        <a:t>BIC</a:t>
                      </a:r>
                    </a:p>
                  </a:txBody>
                  <a:tcPr/>
                </a:tc>
                <a:tc>
                  <a:txBody>
                    <a:bodyPr/>
                    <a:lstStyle/>
                    <a:p>
                      <a:r>
                        <a:rPr lang="en-US" dirty="0"/>
                        <a:t>AIC</a:t>
                      </a:r>
                    </a:p>
                  </a:txBody>
                  <a:tcPr/>
                </a:tc>
                <a:tc>
                  <a:txBody>
                    <a:bodyPr/>
                    <a:lstStyle/>
                    <a:p>
                      <a:r>
                        <a:rPr lang="en-US" dirty="0"/>
                        <a:t>df</a:t>
                      </a:r>
                    </a:p>
                  </a:txBody>
                  <a:tcPr/>
                </a:tc>
                <a:tc>
                  <a:txBody>
                    <a:bodyPr/>
                    <a:lstStyle/>
                    <a:p>
                      <a:r>
                        <a:rPr lang="en-US" dirty="0"/>
                        <a:t>P-value</a:t>
                      </a:r>
                    </a:p>
                  </a:txBody>
                  <a:tcPr/>
                </a:tc>
                <a:extLst>
                  <a:ext uri="{0D108BD9-81ED-4DB2-BD59-A6C34878D82A}">
                    <a16:rowId xmlns:a16="http://schemas.microsoft.com/office/drawing/2014/main" val="2185599783"/>
                  </a:ext>
                </a:extLst>
              </a:tr>
              <a:tr h="370840">
                <a:tc>
                  <a:txBody>
                    <a:bodyPr/>
                    <a:lstStyle/>
                    <a:p>
                      <a:r>
                        <a:rPr lang="en-US" dirty="0"/>
                        <a:t>1-C</a:t>
                      </a:r>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201330266"/>
                  </a:ext>
                </a:extLst>
              </a:tr>
              <a:tr h="370840">
                <a:tc>
                  <a:txBody>
                    <a:bodyPr/>
                    <a:lstStyle/>
                    <a:p>
                      <a:r>
                        <a:rPr lang="en-US" dirty="0"/>
                        <a:t>2-C</a:t>
                      </a:r>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054836103"/>
                  </a:ext>
                </a:extLst>
              </a:tr>
              <a:tr h="370840">
                <a:tc>
                  <a:txBody>
                    <a:bodyPr/>
                    <a:lstStyle/>
                    <a:p>
                      <a:r>
                        <a:rPr lang="en-US" dirty="0"/>
                        <a:t>3-C</a:t>
                      </a:r>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87801383"/>
                  </a:ext>
                </a:extLst>
              </a:tr>
              <a:tr h="370840">
                <a:tc>
                  <a:txBody>
                    <a:bodyPr/>
                    <a:lstStyle/>
                    <a:p>
                      <a:r>
                        <a:rPr lang="en-US" dirty="0"/>
                        <a:t>4-C</a:t>
                      </a:r>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189040690"/>
                  </a:ext>
                </a:extLst>
              </a:tr>
              <a:tr h="370840">
                <a:tc>
                  <a:txBody>
                    <a:bodyPr/>
                    <a:lstStyle/>
                    <a:p>
                      <a:r>
                        <a:rPr lang="en-US" dirty="0"/>
                        <a:t>5-C</a:t>
                      </a:r>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615406543"/>
                  </a:ext>
                </a:extLst>
              </a:tr>
              <a:tr h="370840">
                <a:tc>
                  <a:txBody>
                    <a:bodyPr/>
                    <a:lstStyle/>
                    <a:p>
                      <a:r>
                        <a:rPr lang="en-US" dirty="0"/>
                        <a:t>6-C</a:t>
                      </a:r>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1615001380"/>
                  </a:ext>
                </a:extLst>
              </a:tr>
            </a:tbl>
          </a:graphicData>
        </a:graphic>
      </p:graphicFrame>
      <p:sp>
        <p:nvSpPr>
          <p:cNvPr id="5" name="TextBox 4">
            <a:extLst>
              <a:ext uri="{FF2B5EF4-FFF2-40B4-BE49-F238E27FC236}">
                <a16:creationId xmlns:a16="http://schemas.microsoft.com/office/drawing/2014/main" id="{D5E81683-B008-40D0-BB08-1CCA35011E9C}"/>
              </a:ext>
            </a:extLst>
          </p:cNvPr>
          <p:cNvSpPr txBox="1"/>
          <p:nvPr/>
        </p:nvSpPr>
        <p:spPr>
          <a:xfrm>
            <a:off x="1574157" y="5660020"/>
            <a:ext cx="6103274" cy="369332"/>
          </a:xfrm>
          <a:prstGeom prst="rect">
            <a:avLst/>
          </a:prstGeom>
          <a:noFill/>
        </p:spPr>
        <p:txBody>
          <a:bodyPr wrap="none" rtlCol="0">
            <a:spAutoFit/>
          </a:bodyPr>
          <a:lstStyle/>
          <a:p>
            <a:r>
              <a:rPr lang="en-US" dirty="0"/>
              <a:t>Note: Can make elbow plot of AIC/BIC </a:t>
            </a:r>
            <a:r>
              <a:rPr lang="en-US" dirty="0" err="1"/>
              <a:t>etc</a:t>
            </a:r>
            <a:r>
              <a:rPr lang="en-US" dirty="0"/>
              <a:t> to show lowest value</a:t>
            </a:r>
          </a:p>
        </p:txBody>
      </p:sp>
    </p:spTree>
    <p:extLst>
      <p:ext uri="{BB962C8B-B14F-4D97-AF65-F5344CB8AC3E}">
        <p14:creationId xmlns:p14="http://schemas.microsoft.com/office/powerpoint/2010/main" val="4477888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BC83041-E7F6-42BF-95FC-B3BE2EDA7E94}"/>
              </a:ext>
            </a:extLst>
          </p:cNvPr>
          <p:cNvPicPr>
            <a:picLocks noChangeAspect="1"/>
          </p:cNvPicPr>
          <p:nvPr/>
        </p:nvPicPr>
        <p:blipFill rotWithShape="1">
          <a:blip r:embed="rId2"/>
          <a:srcRect b="1747"/>
          <a:stretch/>
        </p:blipFill>
        <p:spPr>
          <a:xfrm>
            <a:off x="-3047" y="10"/>
            <a:ext cx="12191999" cy="6857990"/>
          </a:xfrm>
          <a:prstGeom prst="rect">
            <a:avLst/>
          </a:prstGeom>
        </p:spPr>
      </p:pic>
      <p:sp>
        <p:nvSpPr>
          <p:cNvPr id="6" name="Title 5">
            <a:extLst>
              <a:ext uri="{FF2B5EF4-FFF2-40B4-BE49-F238E27FC236}">
                <a16:creationId xmlns:a16="http://schemas.microsoft.com/office/drawing/2014/main" id="{D967554D-3A4F-4C52-8CD2-6F9412A58FB4}"/>
              </a:ext>
            </a:extLst>
          </p:cNvPr>
          <p:cNvSpPr>
            <a:spLocks noGrp="1"/>
          </p:cNvSpPr>
          <p:nvPr>
            <p:ph type="ctrTitle"/>
          </p:nvPr>
        </p:nvSpPr>
        <p:spPr>
          <a:xfrm>
            <a:off x="1097280" y="325550"/>
            <a:ext cx="10058400" cy="3574778"/>
          </a:xfrm>
          <a:effectLst>
            <a:outerShdw blurRad="50800" dist="38100" dir="2700000" algn="tl" rotWithShape="0">
              <a:prstClr val="black">
                <a:alpha val="40000"/>
              </a:prstClr>
            </a:outerShdw>
          </a:effectLst>
        </p:spPr>
        <p:txBody>
          <a:bodyPr>
            <a:normAutofit/>
          </a:bodyPr>
          <a:lstStyle/>
          <a:p>
            <a:r>
              <a:rPr lang="en-US" sz="5200" dirty="0">
                <a:solidFill>
                  <a:srgbClr val="FFFFFF"/>
                </a:solidFill>
              </a:rPr>
              <a:t>Example</a:t>
            </a:r>
          </a:p>
        </p:txBody>
      </p:sp>
      <p:sp>
        <p:nvSpPr>
          <p:cNvPr id="7" name="Subtitle 6">
            <a:extLst>
              <a:ext uri="{FF2B5EF4-FFF2-40B4-BE49-F238E27FC236}">
                <a16:creationId xmlns:a16="http://schemas.microsoft.com/office/drawing/2014/main" id="{6733D458-DE84-42ED-88FC-2887A440D27D}"/>
              </a:ext>
            </a:extLst>
          </p:cNvPr>
          <p:cNvSpPr>
            <a:spLocks noGrp="1"/>
          </p:cNvSpPr>
          <p:nvPr>
            <p:ph type="subTitle" idx="1"/>
          </p:nvPr>
        </p:nvSpPr>
        <p:spPr>
          <a:xfrm>
            <a:off x="1100051" y="4072043"/>
            <a:ext cx="10058400" cy="1282707"/>
          </a:xfrm>
          <a:effectLst>
            <a:outerShdw blurRad="50800" dist="38100" dir="2700000" algn="tl" rotWithShape="0">
              <a:prstClr val="black">
                <a:alpha val="40000"/>
              </a:prstClr>
            </a:outerShdw>
          </a:effectLst>
        </p:spPr>
        <p:txBody>
          <a:bodyPr>
            <a:normAutofit/>
          </a:bodyPr>
          <a:lstStyle/>
          <a:p>
            <a:r>
              <a:rPr lang="en-US" dirty="0">
                <a:solidFill>
                  <a:srgbClr val="FFFFFF"/>
                </a:solidFill>
              </a:rPr>
              <a:t>Political Participation in Greek Elections</a:t>
            </a:r>
          </a:p>
        </p:txBody>
      </p:sp>
    </p:spTree>
    <p:extLst>
      <p:ext uri="{BB962C8B-B14F-4D97-AF65-F5344CB8AC3E}">
        <p14:creationId xmlns:p14="http://schemas.microsoft.com/office/powerpoint/2010/main" val="13237168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8AFEAC-D9D2-4307-BED7-B659DB0E7973}"/>
              </a:ext>
            </a:extLst>
          </p:cNvPr>
          <p:cNvSpPr>
            <a:spLocks noGrp="1"/>
          </p:cNvSpPr>
          <p:nvPr>
            <p:ph type="title"/>
          </p:nvPr>
        </p:nvSpPr>
        <p:spPr>
          <a:xfrm>
            <a:off x="630936" y="640080"/>
            <a:ext cx="4818888" cy="1481328"/>
          </a:xfrm>
        </p:spPr>
        <p:txBody>
          <a:bodyPr anchor="b">
            <a:normAutofit fontScale="90000"/>
          </a:bodyPr>
          <a:lstStyle/>
          <a:p>
            <a:r>
              <a:rPr lang="en-US" sz="5400" dirty="0"/>
              <a:t>Political Participation</a:t>
            </a:r>
          </a:p>
        </p:txBody>
      </p:sp>
      <p:sp>
        <p:nvSpPr>
          <p:cNvPr id="3" name="Content Placeholder 2">
            <a:extLst>
              <a:ext uri="{FF2B5EF4-FFF2-40B4-BE49-F238E27FC236}">
                <a16:creationId xmlns:a16="http://schemas.microsoft.com/office/drawing/2014/main" id="{E128FF47-A993-45FF-B23F-B70D5881C7D4}"/>
              </a:ext>
            </a:extLst>
          </p:cNvPr>
          <p:cNvSpPr>
            <a:spLocks noGrp="1"/>
          </p:cNvSpPr>
          <p:nvPr>
            <p:ph idx="1"/>
          </p:nvPr>
        </p:nvSpPr>
        <p:spPr>
          <a:xfrm>
            <a:off x="393237" y="2116074"/>
            <a:ext cx="7835442" cy="1159150"/>
          </a:xfrm>
        </p:spPr>
        <p:txBody>
          <a:bodyPr anchor="t">
            <a:normAutofit fontScale="92500" lnSpcReduction="20000"/>
          </a:bodyPr>
          <a:lstStyle/>
          <a:p>
            <a:r>
              <a:rPr lang="en-US" sz="2200" dirty="0"/>
              <a:t>There are different ways of trying to improve things in [Greece] or help prevent things from going wrong. During the last 12 months, have you done any of the following? </a:t>
            </a:r>
            <a:r>
              <a:rPr lang="en-US" sz="2200" b="1" u="sng" dirty="0"/>
              <a:t>(1 = Yes, 2 = No)</a:t>
            </a:r>
          </a:p>
          <a:p>
            <a:r>
              <a:rPr lang="en-US" sz="2200" b="1" dirty="0"/>
              <a:t>A priori, what do you expect the classes to look like?</a:t>
            </a:r>
          </a:p>
        </p:txBody>
      </p:sp>
      <p:pic>
        <p:nvPicPr>
          <p:cNvPr id="5" name="Picture 4">
            <a:extLst>
              <a:ext uri="{FF2B5EF4-FFF2-40B4-BE49-F238E27FC236}">
                <a16:creationId xmlns:a16="http://schemas.microsoft.com/office/drawing/2014/main" id="{32C79263-C9D2-42A3-B9CC-C9E9A8CE2B54}"/>
              </a:ext>
            </a:extLst>
          </p:cNvPr>
          <p:cNvPicPr>
            <a:picLocks noChangeAspect="1"/>
          </p:cNvPicPr>
          <p:nvPr/>
        </p:nvPicPr>
        <p:blipFill>
          <a:blip r:embed="rId2"/>
          <a:stretch>
            <a:fillRect/>
          </a:stretch>
        </p:blipFill>
        <p:spPr>
          <a:xfrm>
            <a:off x="8959542" y="152781"/>
            <a:ext cx="2739294" cy="4476750"/>
          </a:xfrm>
          <a:prstGeom prst="rect">
            <a:avLst/>
          </a:prstGeom>
        </p:spPr>
      </p:pic>
      <p:pic>
        <p:nvPicPr>
          <p:cNvPr id="7" name="Picture 6">
            <a:extLst>
              <a:ext uri="{FF2B5EF4-FFF2-40B4-BE49-F238E27FC236}">
                <a16:creationId xmlns:a16="http://schemas.microsoft.com/office/drawing/2014/main" id="{CE35A7F7-D3ED-49F8-A05A-F6B7E0CE0C22}"/>
              </a:ext>
            </a:extLst>
          </p:cNvPr>
          <p:cNvPicPr>
            <a:picLocks noChangeAspect="1"/>
          </p:cNvPicPr>
          <p:nvPr/>
        </p:nvPicPr>
        <p:blipFill>
          <a:blip r:embed="rId3"/>
          <a:stretch>
            <a:fillRect/>
          </a:stretch>
        </p:blipFill>
        <p:spPr>
          <a:xfrm>
            <a:off x="123825" y="4741926"/>
            <a:ext cx="12068175" cy="1466850"/>
          </a:xfrm>
          <a:prstGeom prst="rect">
            <a:avLst/>
          </a:prstGeom>
        </p:spPr>
      </p:pic>
    </p:spTree>
    <p:extLst>
      <p:ext uri="{BB962C8B-B14F-4D97-AF65-F5344CB8AC3E}">
        <p14:creationId xmlns:p14="http://schemas.microsoft.com/office/powerpoint/2010/main" val="27677221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D4AE02C-D629-4D8B-9FA6-E923150224A1}"/>
              </a:ext>
            </a:extLst>
          </p:cNvPr>
          <p:cNvSpPr>
            <a:spLocks noGrp="1"/>
          </p:cNvSpPr>
          <p:nvPr>
            <p:ph type="title"/>
          </p:nvPr>
        </p:nvSpPr>
        <p:spPr>
          <a:xfrm>
            <a:off x="466722" y="586855"/>
            <a:ext cx="3201366" cy="3387497"/>
          </a:xfrm>
        </p:spPr>
        <p:txBody>
          <a:bodyPr anchor="b">
            <a:normAutofit/>
          </a:bodyPr>
          <a:lstStyle/>
          <a:p>
            <a:pPr algn="r"/>
            <a:r>
              <a:rPr lang="en-US" sz="4000" dirty="0">
                <a:solidFill>
                  <a:srgbClr val="FFFFFF"/>
                </a:solidFill>
              </a:rPr>
              <a:t>Political Participation in Greek Elections</a:t>
            </a:r>
          </a:p>
        </p:txBody>
      </p:sp>
      <p:sp>
        <p:nvSpPr>
          <p:cNvPr id="3" name="Content Placeholder 2">
            <a:extLst>
              <a:ext uri="{FF2B5EF4-FFF2-40B4-BE49-F238E27FC236}">
                <a16:creationId xmlns:a16="http://schemas.microsoft.com/office/drawing/2014/main" id="{334F0E4F-2D40-47E3-8F5C-E9A1555394E9}"/>
              </a:ext>
            </a:extLst>
          </p:cNvPr>
          <p:cNvSpPr>
            <a:spLocks noGrp="1"/>
          </p:cNvSpPr>
          <p:nvPr>
            <p:ph idx="1"/>
          </p:nvPr>
        </p:nvSpPr>
        <p:spPr>
          <a:xfrm>
            <a:off x="4810259" y="649480"/>
            <a:ext cx="6555347" cy="5546047"/>
          </a:xfrm>
        </p:spPr>
        <p:txBody>
          <a:bodyPr anchor="ctr">
            <a:normAutofit/>
          </a:bodyPr>
          <a:lstStyle/>
          <a:p>
            <a:r>
              <a:rPr lang="en-US" sz="2000"/>
              <a:t>Let’s estimate the model</a:t>
            </a:r>
          </a:p>
          <a:p>
            <a:r>
              <a:rPr lang="en-US" sz="2000"/>
              <a:t>Open the file ESS4GR_short.SAV in SPSS</a:t>
            </a:r>
          </a:p>
          <a:p>
            <a:r>
              <a:rPr lang="en-US" sz="2000"/>
              <a:t>We will estimate between 1 and 5 classes and replicate the table on the following slide</a:t>
            </a:r>
          </a:p>
          <a:p>
            <a:pPr lvl="1"/>
            <a:r>
              <a:rPr lang="en-US" sz="2000"/>
              <a:t>Note: this always is done first</a:t>
            </a:r>
          </a:p>
        </p:txBody>
      </p:sp>
    </p:spTree>
    <p:extLst>
      <p:ext uri="{BB962C8B-B14F-4D97-AF65-F5344CB8AC3E}">
        <p14:creationId xmlns:p14="http://schemas.microsoft.com/office/powerpoint/2010/main" val="26419045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1" name="Rectangle 10">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E036B93-6AA5-4574-9D66-5A0ED99B82BE}"/>
              </a:ext>
            </a:extLst>
          </p:cNvPr>
          <p:cNvSpPr>
            <a:spLocks noGrp="1"/>
          </p:cNvSpPr>
          <p:nvPr>
            <p:ph type="title"/>
          </p:nvPr>
        </p:nvSpPr>
        <p:spPr>
          <a:xfrm>
            <a:off x="1043631" y="809898"/>
            <a:ext cx="9942716" cy="1554480"/>
          </a:xfrm>
        </p:spPr>
        <p:txBody>
          <a:bodyPr anchor="ctr">
            <a:normAutofit/>
          </a:bodyPr>
          <a:lstStyle/>
          <a:p>
            <a:r>
              <a:rPr lang="en-US" sz="4800"/>
              <a:t>Model fit evaluation: summary</a:t>
            </a:r>
          </a:p>
        </p:txBody>
      </p:sp>
      <p:sp>
        <p:nvSpPr>
          <p:cNvPr id="3" name="Content Placeholder 2">
            <a:extLst>
              <a:ext uri="{FF2B5EF4-FFF2-40B4-BE49-F238E27FC236}">
                <a16:creationId xmlns:a16="http://schemas.microsoft.com/office/drawing/2014/main" id="{99586EC8-6A61-4420-9017-64E21D917CB9}"/>
              </a:ext>
            </a:extLst>
          </p:cNvPr>
          <p:cNvSpPr>
            <a:spLocks noGrp="1"/>
          </p:cNvSpPr>
          <p:nvPr>
            <p:ph idx="1"/>
          </p:nvPr>
        </p:nvSpPr>
        <p:spPr>
          <a:xfrm>
            <a:off x="1045028" y="3017522"/>
            <a:ext cx="9941319" cy="3124658"/>
          </a:xfrm>
        </p:spPr>
        <p:txBody>
          <a:bodyPr anchor="ctr">
            <a:normAutofit/>
          </a:bodyPr>
          <a:lstStyle/>
          <a:p>
            <a:r>
              <a:rPr lang="en-US" sz="2400" dirty="0"/>
              <a:t>Compare models with different number of classes using BIC, AIC, bootstrapped L2 </a:t>
            </a:r>
          </a:p>
          <a:p>
            <a:r>
              <a:rPr lang="en-US" sz="2400" dirty="0"/>
              <a:t>Evaluate different solutions: if nothing much changes, or very small classes result, fit may not be as useful</a:t>
            </a:r>
          </a:p>
        </p:txBody>
      </p:sp>
      <p:cxnSp>
        <p:nvCxnSpPr>
          <p:cNvPr id="17" name="Straight Connector 16">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795687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991826-2A76-436D-8E4A-2A9CDD1BB3B5}"/>
              </a:ext>
            </a:extLst>
          </p:cNvPr>
          <p:cNvSpPr>
            <a:spLocks noGrp="1"/>
          </p:cNvSpPr>
          <p:nvPr>
            <p:ph type="title"/>
          </p:nvPr>
        </p:nvSpPr>
        <p:spPr/>
        <p:txBody>
          <a:bodyPr/>
          <a:lstStyle/>
          <a:p>
            <a:r>
              <a:rPr lang="en-US" dirty="0"/>
              <a:t>Model fit Comparisons</a:t>
            </a:r>
          </a:p>
        </p:txBody>
      </p:sp>
      <p:graphicFrame>
        <p:nvGraphicFramePr>
          <p:cNvPr id="4" name="Table 4">
            <a:extLst>
              <a:ext uri="{FF2B5EF4-FFF2-40B4-BE49-F238E27FC236}">
                <a16:creationId xmlns:a16="http://schemas.microsoft.com/office/drawing/2014/main" id="{479472C7-1F8A-41A0-B119-8E3C2ED1607B}"/>
              </a:ext>
            </a:extLst>
          </p:cNvPr>
          <p:cNvGraphicFramePr>
            <a:graphicFrameLocks noGrp="1"/>
          </p:cNvGraphicFramePr>
          <p:nvPr>
            <p:ph idx="1"/>
          </p:nvPr>
        </p:nvGraphicFramePr>
        <p:xfrm>
          <a:off x="838200" y="1825625"/>
          <a:ext cx="10669170" cy="3421627"/>
        </p:xfrm>
        <a:graphic>
          <a:graphicData uri="http://schemas.openxmlformats.org/drawingml/2006/table">
            <a:tbl>
              <a:tblPr firstRow="1" bandRow="1">
                <a:tableStyleId>{5C22544A-7EE6-4342-B048-85BDC9FD1C3A}</a:tableStyleId>
              </a:tblPr>
              <a:tblGrid>
                <a:gridCol w="2133834">
                  <a:extLst>
                    <a:ext uri="{9D8B030D-6E8A-4147-A177-3AD203B41FA5}">
                      <a16:colId xmlns:a16="http://schemas.microsoft.com/office/drawing/2014/main" val="2184434629"/>
                    </a:ext>
                  </a:extLst>
                </a:gridCol>
                <a:gridCol w="2133834">
                  <a:extLst>
                    <a:ext uri="{9D8B030D-6E8A-4147-A177-3AD203B41FA5}">
                      <a16:colId xmlns:a16="http://schemas.microsoft.com/office/drawing/2014/main" val="1967726023"/>
                    </a:ext>
                  </a:extLst>
                </a:gridCol>
                <a:gridCol w="2133834">
                  <a:extLst>
                    <a:ext uri="{9D8B030D-6E8A-4147-A177-3AD203B41FA5}">
                      <a16:colId xmlns:a16="http://schemas.microsoft.com/office/drawing/2014/main" val="2423713324"/>
                    </a:ext>
                  </a:extLst>
                </a:gridCol>
                <a:gridCol w="2133834">
                  <a:extLst>
                    <a:ext uri="{9D8B030D-6E8A-4147-A177-3AD203B41FA5}">
                      <a16:colId xmlns:a16="http://schemas.microsoft.com/office/drawing/2014/main" val="4181898191"/>
                    </a:ext>
                  </a:extLst>
                </a:gridCol>
                <a:gridCol w="2133834">
                  <a:extLst>
                    <a:ext uri="{9D8B030D-6E8A-4147-A177-3AD203B41FA5}">
                      <a16:colId xmlns:a16="http://schemas.microsoft.com/office/drawing/2014/main" val="1346649596"/>
                    </a:ext>
                  </a:extLst>
                </a:gridCol>
              </a:tblGrid>
              <a:tr h="428437">
                <a:tc gridSpan="5">
                  <a:txBody>
                    <a:bodyPr/>
                    <a:lstStyle/>
                    <a:p>
                      <a:r>
                        <a:rPr lang="en-US" dirty="0"/>
                        <a:t>Model Fit Statistics</a:t>
                      </a:r>
                    </a:p>
                  </a:txBody>
                  <a:tcPr/>
                </a:tc>
                <a:tc hMerge="1">
                  <a:txBody>
                    <a:bodyPr/>
                    <a:lstStyle/>
                    <a:p>
                      <a:endParaRPr lang="en-US" dirty="0"/>
                    </a:p>
                  </a:txBody>
                  <a:tcPr/>
                </a:tc>
                <a:tc hMerge="1">
                  <a:txBody>
                    <a:bodyPr/>
                    <a:lstStyle/>
                    <a:p>
                      <a:endParaRPr lang="en-US" dirty="0"/>
                    </a:p>
                  </a:txBody>
                  <a:tcPr/>
                </a:tc>
                <a:tc hMerge="1">
                  <a:txBody>
                    <a:bodyPr/>
                    <a:lstStyle/>
                    <a:p>
                      <a:endParaRPr lang="en-US"/>
                    </a:p>
                  </a:txBody>
                  <a:tcPr/>
                </a:tc>
                <a:tc hMerge="1">
                  <a:txBody>
                    <a:bodyPr/>
                    <a:lstStyle/>
                    <a:p>
                      <a:endParaRPr lang="en-US" dirty="0"/>
                    </a:p>
                  </a:txBody>
                  <a:tcPr/>
                </a:tc>
                <a:extLst>
                  <a:ext uri="{0D108BD9-81ED-4DB2-BD59-A6C34878D82A}">
                    <a16:rowId xmlns:a16="http://schemas.microsoft.com/office/drawing/2014/main" val="955881513"/>
                  </a:ext>
                </a:extLst>
              </a:tr>
              <a:tr h="428437">
                <a:tc>
                  <a:txBody>
                    <a:bodyPr/>
                    <a:lstStyle/>
                    <a:p>
                      <a:endParaRPr lang="en-US"/>
                    </a:p>
                  </a:txBody>
                  <a:tcPr/>
                </a:tc>
                <a:tc>
                  <a:txBody>
                    <a:bodyPr/>
                    <a:lstStyle/>
                    <a:p>
                      <a:r>
                        <a:rPr lang="en-US" dirty="0"/>
                        <a:t>L2</a:t>
                      </a:r>
                    </a:p>
                  </a:txBody>
                  <a:tcPr/>
                </a:tc>
                <a:tc>
                  <a:txBody>
                    <a:bodyPr/>
                    <a:lstStyle/>
                    <a:p>
                      <a:r>
                        <a:rPr lang="en-US" dirty="0"/>
                        <a:t>BIC</a:t>
                      </a:r>
                    </a:p>
                  </a:txBody>
                  <a:tcPr/>
                </a:tc>
                <a:tc>
                  <a:txBody>
                    <a:bodyPr/>
                    <a:lstStyle/>
                    <a:p>
                      <a:r>
                        <a:rPr lang="en-US" dirty="0"/>
                        <a:t>AIC</a:t>
                      </a:r>
                    </a:p>
                  </a:txBody>
                  <a:tcPr/>
                </a:tc>
                <a:tc>
                  <a:txBody>
                    <a:bodyPr/>
                    <a:lstStyle/>
                    <a:p>
                      <a:r>
                        <a:rPr lang="en-US" dirty="0"/>
                        <a:t>df</a:t>
                      </a:r>
                    </a:p>
                  </a:txBody>
                  <a:tcPr/>
                </a:tc>
                <a:extLst>
                  <a:ext uri="{0D108BD9-81ED-4DB2-BD59-A6C34878D82A}">
                    <a16:rowId xmlns:a16="http://schemas.microsoft.com/office/drawing/2014/main" val="2185599783"/>
                  </a:ext>
                </a:extLst>
              </a:tr>
              <a:tr h="422568">
                <a:tc>
                  <a:txBody>
                    <a:bodyPr/>
                    <a:lstStyle/>
                    <a:p>
                      <a:r>
                        <a:rPr lang="en-US" dirty="0"/>
                        <a:t>1-C</a:t>
                      </a:r>
                    </a:p>
                  </a:txBody>
                  <a:tcPr/>
                </a:tc>
                <a:tc>
                  <a:txBody>
                    <a:bodyPr/>
                    <a:lstStyle/>
                    <a:p>
                      <a:r>
                        <a:rPr lang="en-US" sz="1800" b="0" i="0" u="none" strike="noStrike" kern="1200" baseline="0" dirty="0">
                          <a:solidFill>
                            <a:schemeClr val="dk1"/>
                          </a:solidFill>
                          <a:latin typeface="+mn-lt"/>
                          <a:ea typeface="+mn-ea"/>
                          <a:cs typeface="+mn-cs"/>
                        </a:rPr>
                        <a:t>-3380.286</a:t>
                      </a:r>
                    </a:p>
                  </a:txBody>
                  <a:tcPr/>
                </a:tc>
                <a:tc>
                  <a:txBody>
                    <a:bodyPr/>
                    <a:lstStyle/>
                    <a:p>
                      <a:r>
                        <a:rPr lang="en-US" sz="1800" b="0" i="0" u="none" strike="noStrike" kern="1200" baseline="0" dirty="0">
                          <a:solidFill>
                            <a:schemeClr val="dk1"/>
                          </a:solidFill>
                          <a:latin typeface="+mn-lt"/>
                          <a:ea typeface="+mn-ea"/>
                          <a:cs typeface="+mn-cs"/>
                        </a:rPr>
                        <a:t>6814.026	</a:t>
                      </a:r>
                      <a:endParaRPr lang="en-US" dirty="0"/>
                    </a:p>
                  </a:txBody>
                  <a:tcPr/>
                </a:tc>
                <a:tc>
                  <a:txBody>
                    <a:bodyPr/>
                    <a:lstStyle/>
                    <a:p>
                      <a:r>
                        <a:rPr lang="en-US" dirty="0"/>
                        <a:t>6774.571686</a:t>
                      </a:r>
                    </a:p>
                  </a:txBody>
                  <a:tcPr/>
                </a:tc>
                <a:tc>
                  <a:txBody>
                    <a:bodyPr/>
                    <a:lstStyle/>
                    <a:p>
                      <a:r>
                        <a:rPr lang="en-US" dirty="0"/>
                        <a:t>120.000000</a:t>
                      </a:r>
                    </a:p>
                  </a:txBody>
                  <a:tcPr/>
                </a:tc>
                <a:extLst>
                  <a:ext uri="{0D108BD9-81ED-4DB2-BD59-A6C34878D82A}">
                    <a16:rowId xmlns:a16="http://schemas.microsoft.com/office/drawing/2014/main" val="2201330266"/>
                  </a:ext>
                </a:extLst>
              </a:tr>
              <a:tr h="428437">
                <a:tc>
                  <a:txBody>
                    <a:bodyPr/>
                    <a:lstStyle/>
                    <a:p>
                      <a:r>
                        <a:rPr lang="en-US" dirty="0"/>
                        <a:t>2-C</a:t>
                      </a:r>
                    </a:p>
                  </a:txBody>
                  <a:tcPr/>
                </a:tc>
                <a:tc>
                  <a:txBody>
                    <a:bodyPr/>
                    <a:lstStyle/>
                    <a:p>
                      <a:r>
                        <a:rPr lang="en-US" dirty="0"/>
                        <a:t>-2866.697077</a:t>
                      </a:r>
                    </a:p>
                  </a:txBody>
                  <a:tcPr/>
                </a:tc>
                <a:tc>
                  <a:txBody>
                    <a:bodyPr/>
                    <a:lstStyle/>
                    <a:p>
                      <a:r>
                        <a:rPr lang="en-US" dirty="0"/>
                        <a:t>5847.938198</a:t>
                      </a:r>
                    </a:p>
                  </a:txBody>
                  <a:tcPr/>
                </a:tc>
                <a:tc>
                  <a:txBody>
                    <a:bodyPr/>
                    <a:lstStyle/>
                    <a:p>
                      <a:r>
                        <a:rPr lang="en-US" dirty="0"/>
                        <a:t>5763.394154</a:t>
                      </a:r>
                    </a:p>
                  </a:txBody>
                  <a:tcPr/>
                </a:tc>
                <a:tc>
                  <a:txBody>
                    <a:bodyPr/>
                    <a:lstStyle/>
                    <a:p>
                      <a:r>
                        <a:rPr lang="en-US" dirty="0"/>
                        <a:t>112.000000</a:t>
                      </a:r>
                    </a:p>
                  </a:txBody>
                  <a:tcPr/>
                </a:tc>
                <a:extLst>
                  <a:ext uri="{0D108BD9-81ED-4DB2-BD59-A6C34878D82A}">
                    <a16:rowId xmlns:a16="http://schemas.microsoft.com/office/drawing/2014/main" val="2054836103"/>
                  </a:ext>
                </a:extLst>
              </a:tr>
              <a:tr h="428437">
                <a:tc>
                  <a:txBody>
                    <a:bodyPr/>
                    <a:lstStyle/>
                    <a:p>
                      <a:r>
                        <a:rPr lang="en-US" dirty="0"/>
                        <a:t>3-C</a:t>
                      </a:r>
                    </a:p>
                  </a:txBody>
                  <a:tcPr/>
                </a:tc>
                <a:tc>
                  <a:txBody>
                    <a:bodyPr/>
                    <a:lstStyle/>
                    <a:p>
                      <a:r>
                        <a:rPr lang="en-US" dirty="0"/>
                        <a:t>-2828.516273</a:t>
                      </a:r>
                    </a:p>
                  </a:txBody>
                  <a:tcPr/>
                </a:tc>
                <a:tc>
                  <a:txBody>
                    <a:bodyPr/>
                    <a:lstStyle/>
                    <a:p>
                      <a:r>
                        <a:rPr lang="en-US" dirty="0"/>
                        <a:t>5832.666747</a:t>
                      </a:r>
                    </a:p>
                  </a:txBody>
                  <a:tcPr/>
                </a:tc>
                <a:tc>
                  <a:txBody>
                    <a:bodyPr/>
                    <a:lstStyle/>
                    <a:p>
                      <a:r>
                        <a:rPr lang="en-US" dirty="0"/>
                        <a:t>5703.032546</a:t>
                      </a:r>
                    </a:p>
                  </a:txBody>
                  <a:tcPr/>
                </a:tc>
                <a:tc>
                  <a:txBody>
                    <a:bodyPr/>
                    <a:lstStyle/>
                    <a:p>
                      <a:r>
                        <a:rPr lang="en-US" dirty="0"/>
                        <a:t>104.000000</a:t>
                      </a:r>
                    </a:p>
                  </a:txBody>
                  <a:tcPr/>
                </a:tc>
                <a:extLst>
                  <a:ext uri="{0D108BD9-81ED-4DB2-BD59-A6C34878D82A}">
                    <a16:rowId xmlns:a16="http://schemas.microsoft.com/office/drawing/2014/main" val="287801383"/>
                  </a:ext>
                </a:extLst>
              </a:tr>
              <a:tr h="428437">
                <a:tc>
                  <a:txBody>
                    <a:bodyPr/>
                    <a:lstStyle/>
                    <a:p>
                      <a:r>
                        <a:rPr lang="en-US" b="1" dirty="0">
                          <a:solidFill>
                            <a:schemeClr val="accent4"/>
                          </a:solidFill>
                        </a:rPr>
                        <a:t>4-C</a:t>
                      </a:r>
                    </a:p>
                  </a:txBody>
                  <a:tcPr>
                    <a:solidFill>
                      <a:schemeClr val="accent1"/>
                    </a:solidFill>
                  </a:tcPr>
                </a:tc>
                <a:tc>
                  <a:txBody>
                    <a:bodyPr/>
                    <a:lstStyle/>
                    <a:p>
                      <a:r>
                        <a:rPr lang="en-US" b="1" dirty="0">
                          <a:solidFill>
                            <a:schemeClr val="accent4"/>
                          </a:solidFill>
                        </a:rPr>
                        <a:t>-2793.065250</a:t>
                      </a:r>
                    </a:p>
                  </a:txBody>
                  <a:tcPr>
                    <a:solidFill>
                      <a:schemeClr val="accent1"/>
                    </a:solidFill>
                  </a:tcPr>
                </a:tc>
                <a:tc>
                  <a:txBody>
                    <a:bodyPr/>
                    <a:lstStyle/>
                    <a:p>
                      <a:r>
                        <a:rPr lang="en-US" b="1" dirty="0">
                          <a:solidFill>
                            <a:schemeClr val="accent4"/>
                          </a:solidFill>
                        </a:rPr>
                        <a:t>5822.854858</a:t>
                      </a:r>
                    </a:p>
                  </a:txBody>
                  <a:tcPr>
                    <a:solidFill>
                      <a:schemeClr val="accent1"/>
                    </a:solidFill>
                  </a:tcPr>
                </a:tc>
                <a:tc>
                  <a:txBody>
                    <a:bodyPr/>
                    <a:lstStyle/>
                    <a:p>
                      <a:r>
                        <a:rPr lang="en-US" b="1" dirty="0">
                          <a:solidFill>
                            <a:schemeClr val="accent4"/>
                          </a:solidFill>
                        </a:rPr>
                        <a:t>5648.130500</a:t>
                      </a:r>
                    </a:p>
                  </a:txBody>
                  <a:tcPr>
                    <a:solidFill>
                      <a:schemeClr val="accent1"/>
                    </a:solidFill>
                  </a:tcPr>
                </a:tc>
                <a:tc>
                  <a:txBody>
                    <a:bodyPr/>
                    <a:lstStyle/>
                    <a:p>
                      <a:r>
                        <a:rPr lang="en-US" b="1" dirty="0">
                          <a:solidFill>
                            <a:schemeClr val="accent4"/>
                          </a:solidFill>
                        </a:rPr>
                        <a:t>96.000000</a:t>
                      </a:r>
                    </a:p>
                  </a:txBody>
                  <a:tcPr>
                    <a:solidFill>
                      <a:schemeClr val="accent1"/>
                    </a:solidFill>
                  </a:tcPr>
                </a:tc>
                <a:extLst>
                  <a:ext uri="{0D108BD9-81ED-4DB2-BD59-A6C34878D82A}">
                    <a16:rowId xmlns:a16="http://schemas.microsoft.com/office/drawing/2014/main" val="3189040690"/>
                  </a:ext>
                </a:extLst>
              </a:tr>
              <a:tr h="428437">
                <a:tc>
                  <a:txBody>
                    <a:bodyPr/>
                    <a:lstStyle/>
                    <a:p>
                      <a:r>
                        <a:rPr lang="en-US" dirty="0"/>
                        <a:t>5-C</a:t>
                      </a:r>
                    </a:p>
                  </a:txBody>
                  <a:tcPr/>
                </a:tc>
                <a:tc>
                  <a:txBody>
                    <a:bodyPr/>
                    <a:lstStyle/>
                    <a:p>
                      <a:r>
                        <a:rPr lang="en-US" dirty="0"/>
                        <a:t>-2786.013935</a:t>
                      </a:r>
                    </a:p>
                  </a:txBody>
                  <a:tcPr/>
                </a:tc>
                <a:tc>
                  <a:txBody>
                    <a:bodyPr/>
                    <a:lstStyle/>
                    <a:p>
                      <a:r>
                        <a:rPr lang="en-US" dirty="0"/>
                        <a:t>5869.842384</a:t>
                      </a:r>
                    </a:p>
                  </a:txBody>
                  <a:tcPr/>
                </a:tc>
                <a:tc>
                  <a:txBody>
                    <a:bodyPr/>
                    <a:lstStyle/>
                    <a:p>
                      <a:r>
                        <a:rPr lang="en-US" dirty="0"/>
                        <a:t>5650.027869</a:t>
                      </a:r>
                    </a:p>
                  </a:txBody>
                  <a:tcPr/>
                </a:tc>
                <a:tc>
                  <a:txBody>
                    <a:bodyPr/>
                    <a:lstStyle/>
                    <a:p>
                      <a:r>
                        <a:rPr lang="en-US" dirty="0"/>
                        <a:t>88.000000</a:t>
                      </a:r>
                    </a:p>
                  </a:txBody>
                  <a:tcPr/>
                </a:tc>
                <a:extLst>
                  <a:ext uri="{0D108BD9-81ED-4DB2-BD59-A6C34878D82A}">
                    <a16:rowId xmlns:a16="http://schemas.microsoft.com/office/drawing/2014/main" val="615406543"/>
                  </a:ext>
                </a:extLst>
              </a:tr>
              <a:tr h="428437">
                <a:tc>
                  <a:txBody>
                    <a:bodyPr/>
                    <a:lstStyle/>
                    <a:p>
                      <a:r>
                        <a:rPr lang="en-US" dirty="0"/>
                        <a:t>6-C</a:t>
                      </a:r>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1615001380"/>
                  </a:ext>
                </a:extLst>
              </a:tr>
            </a:tbl>
          </a:graphicData>
        </a:graphic>
      </p:graphicFrame>
      <p:sp>
        <p:nvSpPr>
          <p:cNvPr id="5" name="TextBox 4">
            <a:extLst>
              <a:ext uri="{FF2B5EF4-FFF2-40B4-BE49-F238E27FC236}">
                <a16:creationId xmlns:a16="http://schemas.microsoft.com/office/drawing/2014/main" id="{D5E81683-B008-40D0-BB08-1CCA35011E9C}"/>
              </a:ext>
            </a:extLst>
          </p:cNvPr>
          <p:cNvSpPr txBox="1"/>
          <p:nvPr/>
        </p:nvSpPr>
        <p:spPr>
          <a:xfrm>
            <a:off x="1574157" y="5660020"/>
            <a:ext cx="6434262" cy="646331"/>
          </a:xfrm>
          <a:prstGeom prst="rect">
            <a:avLst/>
          </a:prstGeom>
          <a:noFill/>
        </p:spPr>
        <p:txBody>
          <a:bodyPr wrap="none" rtlCol="0">
            <a:spAutoFit/>
          </a:bodyPr>
          <a:lstStyle/>
          <a:p>
            <a:r>
              <a:rPr lang="en-US" dirty="0"/>
              <a:t>Stop when BIC/AIC for the c+1 class is bigger than the c class model</a:t>
            </a:r>
          </a:p>
          <a:p>
            <a:r>
              <a:rPr lang="en-US" dirty="0"/>
              <a:t>Note: Can make elbow plot of AIC/BIC </a:t>
            </a:r>
            <a:r>
              <a:rPr lang="en-US" dirty="0" err="1"/>
              <a:t>etc</a:t>
            </a:r>
            <a:r>
              <a:rPr lang="en-US" dirty="0"/>
              <a:t> to show lowest value</a:t>
            </a:r>
          </a:p>
        </p:txBody>
      </p:sp>
    </p:spTree>
    <p:extLst>
      <p:ext uri="{BB962C8B-B14F-4D97-AF65-F5344CB8AC3E}">
        <p14:creationId xmlns:p14="http://schemas.microsoft.com/office/powerpoint/2010/main" val="20775660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50D1C5B3-B60D-4696-AE60-100D5EC8AB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08C688B-A0FD-425E-BEFC-FC3DD1E75C4B}"/>
              </a:ext>
            </a:extLst>
          </p:cNvPr>
          <p:cNvSpPr>
            <a:spLocks noGrp="1"/>
          </p:cNvSpPr>
          <p:nvPr>
            <p:ph type="title"/>
          </p:nvPr>
        </p:nvSpPr>
        <p:spPr>
          <a:xfrm>
            <a:off x="888730" y="409168"/>
            <a:ext cx="4790364" cy="947734"/>
          </a:xfrm>
        </p:spPr>
        <p:txBody>
          <a:bodyPr anchor="b">
            <a:normAutofit/>
          </a:bodyPr>
          <a:lstStyle/>
          <a:p>
            <a:r>
              <a:rPr lang="en-US" sz="4000" dirty="0"/>
              <a:t>Output</a:t>
            </a:r>
          </a:p>
        </p:txBody>
      </p:sp>
      <p:sp>
        <p:nvSpPr>
          <p:cNvPr id="3" name="Content Placeholder 2">
            <a:extLst>
              <a:ext uri="{FF2B5EF4-FFF2-40B4-BE49-F238E27FC236}">
                <a16:creationId xmlns:a16="http://schemas.microsoft.com/office/drawing/2014/main" id="{A93C31EA-7D34-4614-9F00-29EE9112BD9F}"/>
              </a:ext>
            </a:extLst>
          </p:cNvPr>
          <p:cNvSpPr>
            <a:spLocks noGrp="1"/>
          </p:cNvSpPr>
          <p:nvPr>
            <p:ph idx="1"/>
          </p:nvPr>
        </p:nvSpPr>
        <p:spPr>
          <a:xfrm>
            <a:off x="955667" y="1405340"/>
            <a:ext cx="5321015" cy="3425709"/>
          </a:xfrm>
        </p:spPr>
        <p:txBody>
          <a:bodyPr>
            <a:normAutofit/>
          </a:bodyPr>
          <a:lstStyle/>
          <a:p>
            <a:r>
              <a:rPr lang="en-US" sz="2000" dirty="0"/>
              <a:t>This output needs to be transformed and plotted in much friendlier formats</a:t>
            </a:r>
          </a:p>
          <a:p>
            <a:r>
              <a:rPr lang="en-US" sz="2000" dirty="0"/>
              <a:t>The Estimated Class Conditional Probabilities give the conditional probability of endorsing a given question (about political participation) conditional on membership in latent class 1, 2, 3 and 4</a:t>
            </a:r>
          </a:p>
          <a:p>
            <a:r>
              <a:rPr lang="en-US" sz="2000" dirty="0"/>
              <a:t>The Latent Class Proportions table gives the proportions of respondents who are in each class</a:t>
            </a:r>
          </a:p>
        </p:txBody>
      </p:sp>
      <p:pic>
        <p:nvPicPr>
          <p:cNvPr id="7" name="Picture 6">
            <a:extLst>
              <a:ext uri="{FF2B5EF4-FFF2-40B4-BE49-F238E27FC236}">
                <a16:creationId xmlns:a16="http://schemas.microsoft.com/office/drawing/2014/main" id="{E34E868A-BD56-4DF4-A40C-0D5F997E0AE2}"/>
              </a:ext>
            </a:extLst>
          </p:cNvPr>
          <p:cNvPicPr>
            <a:picLocks noChangeAspect="1"/>
          </p:cNvPicPr>
          <p:nvPr/>
        </p:nvPicPr>
        <p:blipFill>
          <a:blip r:embed="rId2"/>
          <a:stretch>
            <a:fillRect/>
          </a:stretch>
        </p:blipFill>
        <p:spPr>
          <a:xfrm>
            <a:off x="6870422" y="377837"/>
            <a:ext cx="2090350" cy="5688030"/>
          </a:xfrm>
          <a:prstGeom prst="rect">
            <a:avLst/>
          </a:prstGeom>
        </p:spPr>
      </p:pic>
      <p:pic>
        <p:nvPicPr>
          <p:cNvPr id="9" name="Picture 8">
            <a:extLst>
              <a:ext uri="{FF2B5EF4-FFF2-40B4-BE49-F238E27FC236}">
                <a16:creationId xmlns:a16="http://schemas.microsoft.com/office/drawing/2014/main" id="{7322A2CF-6A25-4C27-AFD0-DE400CCE5D9F}"/>
              </a:ext>
            </a:extLst>
          </p:cNvPr>
          <p:cNvPicPr>
            <a:picLocks noChangeAspect="1"/>
          </p:cNvPicPr>
          <p:nvPr/>
        </p:nvPicPr>
        <p:blipFill>
          <a:blip r:embed="rId3"/>
          <a:stretch>
            <a:fillRect/>
          </a:stretch>
        </p:blipFill>
        <p:spPr>
          <a:xfrm>
            <a:off x="9349409" y="670377"/>
            <a:ext cx="1993434" cy="2429953"/>
          </a:xfrm>
          <a:prstGeom prst="rect">
            <a:avLst/>
          </a:prstGeom>
        </p:spPr>
      </p:pic>
      <p:pic>
        <p:nvPicPr>
          <p:cNvPr id="13" name="Picture 12">
            <a:extLst>
              <a:ext uri="{FF2B5EF4-FFF2-40B4-BE49-F238E27FC236}">
                <a16:creationId xmlns:a16="http://schemas.microsoft.com/office/drawing/2014/main" id="{26630BF5-8D2D-4EDB-9858-93F5BC9EDD4A}"/>
              </a:ext>
            </a:extLst>
          </p:cNvPr>
          <p:cNvPicPr>
            <a:picLocks noChangeAspect="1"/>
          </p:cNvPicPr>
          <p:nvPr/>
        </p:nvPicPr>
        <p:blipFill>
          <a:blip r:embed="rId4"/>
          <a:stretch>
            <a:fillRect/>
          </a:stretch>
        </p:blipFill>
        <p:spPr>
          <a:xfrm>
            <a:off x="9349409" y="3429000"/>
            <a:ext cx="2345767" cy="2345767"/>
          </a:xfrm>
          <a:prstGeom prst="rect">
            <a:avLst/>
          </a:prstGeom>
        </p:spPr>
      </p:pic>
      <p:sp>
        <p:nvSpPr>
          <p:cNvPr id="20" name="Rectangle 19">
            <a:extLst>
              <a:ext uri="{FF2B5EF4-FFF2-40B4-BE49-F238E27FC236}">
                <a16:creationId xmlns:a16="http://schemas.microsoft.com/office/drawing/2014/main" id="{FA169C72-4010-413C-A913-4BD6E2D129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58C3C99-2F64-46DC-9F81-BAA40930E1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511729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4039A0-143F-464A-90DE-E9FD7881E9AE}"/>
              </a:ext>
            </a:extLst>
          </p:cNvPr>
          <p:cNvSpPr>
            <a:spLocks noGrp="1"/>
          </p:cNvSpPr>
          <p:nvPr>
            <p:ph type="title"/>
          </p:nvPr>
        </p:nvSpPr>
        <p:spPr>
          <a:xfrm>
            <a:off x="838199" y="291090"/>
            <a:ext cx="10515599" cy="932688"/>
          </a:xfrm>
        </p:spPr>
        <p:txBody>
          <a:bodyPr vert="horz" lIns="91440" tIns="45720" rIns="91440" bIns="45720" rtlCol="0" anchor="b">
            <a:normAutofit/>
          </a:bodyPr>
          <a:lstStyle/>
          <a:p>
            <a:r>
              <a:rPr lang="en-US" sz="5400" kern="1200" dirty="0">
                <a:solidFill>
                  <a:schemeClr val="tx1"/>
                </a:solidFill>
                <a:latin typeface="+mj-lt"/>
                <a:ea typeface="+mj-ea"/>
                <a:cs typeface="+mj-cs"/>
              </a:rPr>
              <a:t>Results</a:t>
            </a:r>
          </a:p>
        </p:txBody>
      </p:sp>
      <p:graphicFrame>
        <p:nvGraphicFramePr>
          <p:cNvPr id="7" name="Content Placeholder 6">
            <a:extLst>
              <a:ext uri="{FF2B5EF4-FFF2-40B4-BE49-F238E27FC236}">
                <a16:creationId xmlns:a16="http://schemas.microsoft.com/office/drawing/2014/main" id="{F8202CF0-C4B9-466C-ABCA-E650EA469941}"/>
              </a:ext>
            </a:extLst>
          </p:cNvPr>
          <p:cNvGraphicFramePr>
            <a:graphicFrameLocks noGrp="1"/>
          </p:cNvGraphicFramePr>
          <p:nvPr>
            <p:ph idx="1"/>
            <p:extLst>
              <p:ext uri="{D42A27DB-BD31-4B8C-83A1-F6EECF244321}">
                <p14:modId xmlns:p14="http://schemas.microsoft.com/office/powerpoint/2010/main" val="3214458219"/>
              </p:ext>
            </p:extLst>
          </p:nvPr>
        </p:nvGraphicFramePr>
        <p:xfrm>
          <a:off x="1325148" y="666107"/>
          <a:ext cx="10028650" cy="5900803"/>
        </p:xfrm>
        <a:graphic>
          <a:graphicData uri="http://schemas.openxmlformats.org/drawingml/2006/table">
            <a:tbl>
              <a:tblPr firstRow="1" bandRow="1">
                <a:noFill/>
                <a:tableStyleId>{5C22544A-7EE6-4342-B048-85BDC9FD1C3A}</a:tableStyleId>
              </a:tblPr>
              <a:tblGrid>
                <a:gridCol w="1696802">
                  <a:extLst>
                    <a:ext uri="{9D8B030D-6E8A-4147-A177-3AD203B41FA5}">
                      <a16:colId xmlns:a16="http://schemas.microsoft.com/office/drawing/2014/main" val="979926637"/>
                    </a:ext>
                  </a:extLst>
                </a:gridCol>
                <a:gridCol w="1041481">
                  <a:extLst>
                    <a:ext uri="{9D8B030D-6E8A-4147-A177-3AD203B41FA5}">
                      <a16:colId xmlns:a16="http://schemas.microsoft.com/office/drawing/2014/main" val="2269700161"/>
                    </a:ext>
                  </a:extLst>
                </a:gridCol>
                <a:gridCol w="1041481">
                  <a:extLst>
                    <a:ext uri="{9D8B030D-6E8A-4147-A177-3AD203B41FA5}">
                      <a16:colId xmlns:a16="http://schemas.microsoft.com/office/drawing/2014/main" val="651393847"/>
                    </a:ext>
                  </a:extLst>
                </a:gridCol>
                <a:gridCol w="1041481">
                  <a:extLst>
                    <a:ext uri="{9D8B030D-6E8A-4147-A177-3AD203B41FA5}">
                      <a16:colId xmlns:a16="http://schemas.microsoft.com/office/drawing/2014/main" val="3595531995"/>
                    </a:ext>
                  </a:extLst>
                </a:gridCol>
                <a:gridCol w="1041481">
                  <a:extLst>
                    <a:ext uri="{9D8B030D-6E8A-4147-A177-3AD203B41FA5}">
                      <a16:colId xmlns:a16="http://schemas.microsoft.com/office/drawing/2014/main" val="680509946"/>
                    </a:ext>
                  </a:extLst>
                </a:gridCol>
                <a:gridCol w="1041481">
                  <a:extLst>
                    <a:ext uri="{9D8B030D-6E8A-4147-A177-3AD203B41FA5}">
                      <a16:colId xmlns:a16="http://schemas.microsoft.com/office/drawing/2014/main" val="3407273972"/>
                    </a:ext>
                  </a:extLst>
                </a:gridCol>
                <a:gridCol w="1041481">
                  <a:extLst>
                    <a:ext uri="{9D8B030D-6E8A-4147-A177-3AD203B41FA5}">
                      <a16:colId xmlns:a16="http://schemas.microsoft.com/office/drawing/2014/main" val="3196260098"/>
                    </a:ext>
                  </a:extLst>
                </a:gridCol>
                <a:gridCol w="1041481">
                  <a:extLst>
                    <a:ext uri="{9D8B030D-6E8A-4147-A177-3AD203B41FA5}">
                      <a16:colId xmlns:a16="http://schemas.microsoft.com/office/drawing/2014/main" val="2044780285"/>
                    </a:ext>
                  </a:extLst>
                </a:gridCol>
                <a:gridCol w="1041481">
                  <a:extLst>
                    <a:ext uri="{9D8B030D-6E8A-4147-A177-3AD203B41FA5}">
                      <a16:colId xmlns:a16="http://schemas.microsoft.com/office/drawing/2014/main" val="3583962452"/>
                    </a:ext>
                  </a:extLst>
                </a:gridCol>
              </a:tblGrid>
              <a:tr h="557908">
                <a:tc>
                  <a:txBody>
                    <a:bodyPr/>
                    <a:lstStyle/>
                    <a:p>
                      <a:pPr algn="l" fontAlgn="t"/>
                      <a:endParaRPr lang="en-US" sz="1500" b="1" i="0" u="none" strike="noStrike" cap="all" spc="60">
                        <a:solidFill>
                          <a:schemeClr val="tx1"/>
                        </a:solidFill>
                        <a:effectLst/>
                        <a:latin typeface="Arial" panose="020B0604020202020204" pitchFamily="34" charset="0"/>
                      </a:endParaRPr>
                    </a:p>
                  </a:txBody>
                  <a:tcPr marL="10955" marR="10955" marT="117864" marB="117864" anchor="b">
                    <a:lnL w="12700" cmpd="sng">
                      <a:noFill/>
                    </a:lnL>
                    <a:lnR w="12700" cmpd="sng">
                      <a:noFill/>
                    </a:lnR>
                    <a:lnT w="12700" cmpd="sng">
                      <a:noFill/>
                    </a:lnT>
                    <a:lnB w="38100" cmpd="sng">
                      <a:noFill/>
                    </a:lnB>
                    <a:noFill/>
                  </a:tcPr>
                </a:tc>
                <a:tc gridSpan="2">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2000" b="1" u="sng" strike="noStrike" cap="all" spc="60" dirty="0">
                          <a:solidFill>
                            <a:schemeClr val="tx1"/>
                          </a:solidFill>
                          <a:effectLst/>
                        </a:rPr>
                        <a:t>Class 3</a:t>
                      </a:r>
                      <a:endParaRPr lang="en-US" sz="2000" b="1" i="0" u="sng" strike="noStrike" cap="all" spc="60" dirty="0">
                        <a:solidFill>
                          <a:schemeClr val="tx1"/>
                        </a:solidFill>
                        <a:effectLst/>
                        <a:latin typeface="Calibri" panose="020F0502020204030204" pitchFamily="34" charset="0"/>
                      </a:endParaRPr>
                    </a:p>
                  </a:txBody>
                  <a:tcPr marL="10955" marR="10955" marT="117864" marB="117864" anchor="b">
                    <a:lnL w="12700" cmpd="sng">
                      <a:noFill/>
                    </a:lnL>
                    <a:lnR w="12700" cmpd="sng">
                      <a:noFill/>
                    </a:lnR>
                    <a:lnT w="12700" cmpd="sng">
                      <a:noFill/>
                    </a:lnT>
                    <a:lnB w="38100" cmpd="sng">
                      <a:noFill/>
                    </a:lnB>
                    <a:noFill/>
                  </a:tcPr>
                </a:tc>
                <a:tc hMerge="1">
                  <a:txBody>
                    <a:bodyPr/>
                    <a:lstStyle/>
                    <a:p>
                      <a:pPr algn="l" rtl="0" fontAlgn="ctr"/>
                      <a:endParaRPr lang="en-US" sz="1600" b="0" i="0" u="none" strike="noStrike">
                        <a:solidFill>
                          <a:srgbClr val="000000"/>
                        </a:solidFill>
                        <a:effectLst/>
                        <a:latin typeface="Calibri" panose="020F0502020204030204" pitchFamily="34" charset="0"/>
                      </a:endParaRPr>
                    </a:p>
                  </a:txBody>
                  <a:tcPr marL="8499" marR="8499" marT="8499" marB="0" anchor="ctr"/>
                </a:tc>
                <a:tc gridSpan="2">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2000" b="1" u="sng" strike="noStrike" cap="all" spc="60" dirty="0">
                          <a:solidFill>
                            <a:schemeClr val="tx1"/>
                          </a:solidFill>
                          <a:effectLst/>
                        </a:rPr>
                        <a:t>Class 4</a:t>
                      </a:r>
                      <a:endParaRPr lang="en-US" sz="2000" b="1" i="0" u="sng" strike="noStrike" cap="all" spc="60" dirty="0">
                        <a:solidFill>
                          <a:schemeClr val="tx1"/>
                        </a:solidFill>
                        <a:effectLst/>
                        <a:latin typeface="Calibri" panose="020F0502020204030204" pitchFamily="34" charset="0"/>
                      </a:endParaRPr>
                    </a:p>
                  </a:txBody>
                  <a:tcPr marL="10955" marR="10955" marT="117864" marB="117864" anchor="b">
                    <a:lnL w="12700" cmpd="sng">
                      <a:noFill/>
                    </a:lnL>
                    <a:lnR w="12700" cmpd="sng">
                      <a:noFill/>
                    </a:lnR>
                    <a:lnT w="12700" cmpd="sng">
                      <a:noFill/>
                    </a:lnT>
                    <a:lnB w="38100" cmpd="sng">
                      <a:noFill/>
                    </a:lnB>
                    <a:noFill/>
                  </a:tcPr>
                </a:tc>
                <a:tc hMerge="1">
                  <a:txBody>
                    <a:bodyPr/>
                    <a:lstStyle/>
                    <a:p>
                      <a:pPr algn="l" rtl="0" fontAlgn="ctr"/>
                      <a:endParaRPr lang="en-US" sz="1600" b="0" i="0" u="none" strike="noStrike">
                        <a:solidFill>
                          <a:srgbClr val="000000"/>
                        </a:solidFill>
                        <a:effectLst/>
                        <a:latin typeface="Calibri" panose="020F0502020204030204" pitchFamily="34" charset="0"/>
                      </a:endParaRPr>
                    </a:p>
                  </a:txBody>
                  <a:tcPr marL="8499" marR="8499" marT="8499" marB="0" anchor="ctr"/>
                </a:tc>
                <a:tc gridSpan="2">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2000" b="1" u="sng" strike="noStrike" cap="all" spc="60" dirty="0">
                          <a:solidFill>
                            <a:schemeClr val="tx1"/>
                          </a:solidFill>
                          <a:effectLst/>
                        </a:rPr>
                        <a:t>Class 2</a:t>
                      </a:r>
                      <a:endParaRPr lang="en-US" sz="2000" b="1" i="0" u="sng" strike="noStrike" cap="all" spc="60" dirty="0">
                        <a:solidFill>
                          <a:schemeClr val="tx1"/>
                        </a:solidFill>
                        <a:effectLst/>
                        <a:latin typeface="Calibri" panose="020F0502020204030204" pitchFamily="34" charset="0"/>
                      </a:endParaRPr>
                    </a:p>
                  </a:txBody>
                  <a:tcPr marL="10955" marR="10955" marT="117864" marB="117864" anchor="b">
                    <a:lnL w="12700" cmpd="sng">
                      <a:noFill/>
                    </a:lnL>
                    <a:lnR w="12700" cmpd="sng">
                      <a:noFill/>
                    </a:lnR>
                    <a:lnT w="12700" cmpd="sng">
                      <a:noFill/>
                    </a:lnT>
                    <a:lnB w="38100" cmpd="sng">
                      <a:noFill/>
                    </a:lnB>
                    <a:noFill/>
                  </a:tcPr>
                </a:tc>
                <a:tc hMerge="1">
                  <a:txBody>
                    <a:bodyPr/>
                    <a:lstStyle/>
                    <a:p>
                      <a:pPr algn="l" rtl="0" fontAlgn="ctr"/>
                      <a:endParaRPr lang="en-US" sz="1600" b="0" i="0" u="none" strike="noStrike">
                        <a:solidFill>
                          <a:srgbClr val="000000"/>
                        </a:solidFill>
                        <a:effectLst/>
                        <a:latin typeface="Calibri" panose="020F0502020204030204" pitchFamily="34" charset="0"/>
                      </a:endParaRPr>
                    </a:p>
                  </a:txBody>
                  <a:tcPr marL="8499" marR="8499" marT="8499" marB="0" anchor="ctr"/>
                </a:tc>
                <a:tc gridSpan="2">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2000" b="1" u="sng" strike="noStrike" cap="all" spc="60" dirty="0">
                          <a:solidFill>
                            <a:schemeClr val="tx1"/>
                          </a:solidFill>
                          <a:effectLst/>
                        </a:rPr>
                        <a:t>Class 1</a:t>
                      </a:r>
                      <a:endParaRPr lang="en-US" sz="2000" b="1" i="0" u="sng" strike="noStrike" cap="all" spc="60" dirty="0">
                        <a:solidFill>
                          <a:schemeClr val="tx1"/>
                        </a:solidFill>
                        <a:effectLst/>
                        <a:latin typeface="Calibri" panose="020F0502020204030204" pitchFamily="34" charset="0"/>
                      </a:endParaRPr>
                    </a:p>
                  </a:txBody>
                  <a:tcPr marL="10955" marR="10955" marT="117864" marB="117864" anchor="b">
                    <a:lnL w="12700" cmpd="sng">
                      <a:noFill/>
                    </a:lnL>
                    <a:lnR w="12700" cmpd="sng">
                      <a:noFill/>
                    </a:lnR>
                    <a:lnT w="12700" cmpd="sng">
                      <a:noFill/>
                    </a:lnT>
                    <a:lnB w="38100" cmpd="sng">
                      <a:noFill/>
                    </a:lnB>
                    <a:noFill/>
                  </a:tcPr>
                </a:tc>
                <a:tc hMerge="1">
                  <a:txBody>
                    <a:bodyPr/>
                    <a:lstStyle/>
                    <a:p>
                      <a:pPr algn="l" rtl="0" fontAlgn="ctr"/>
                      <a:endParaRPr lang="en-US" sz="1600" b="0" i="0" u="none" strike="noStrike">
                        <a:solidFill>
                          <a:srgbClr val="000000"/>
                        </a:solidFill>
                        <a:effectLst/>
                        <a:latin typeface="Calibri" panose="020F0502020204030204" pitchFamily="34" charset="0"/>
                      </a:endParaRPr>
                    </a:p>
                  </a:txBody>
                  <a:tcPr marL="8499" marR="8499" marT="8499" marB="0" anchor="ctr"/>
                </a:tc>
                <a:extLst>
                  <a:ext uri="{0D108BD9-81ED-4DB2-BD59-A6C34878D82A}">
                    <a16:rowId xmlns:a16="http://schemas.microsoft.com/office/drawing/2014/main" val="1147094005"/>
                  </a:ext>
                </a:extLst>
              </a:tr>
              <a:tr h="506033">
                <a:tc>
                  <a:txBody>
                    <a:bodyPr/>
                    <a:lstStyle/>
                    <a:p>
                      <a:pPr algn="l" fontAlgn="t"/>
                      <a:r>
                        <a:rPr lang="en-US" sz="2100" u="none" strike="noStrike" cap="none" spc="0" dirty="0">
                          <a:solidFill>
                            <a:schemeClr val="tx1"/>
                          </a:solidFill>
                          <a:effectLst/>
                        </a:rPr>
                        <a:t> </a:t>
                      </a:r>
                      <a:endParaRPr lang="en-US" sz="2100" b="0" i="0" u="none" strike="noStrike" cap="none" spc="0" dirty="0">
                        <a:solidFill>
                          <a:schemeClr val="tx1"/>
                        </a:solidFill>
                        <a:effectLst/>
                        <a:latin typeface="Arial" panose="020B0604020202020204" pitchFamily="34" charset="0"/>
                      </a:endParaRPr>
                    </a:p>
                  </a:txBody>
                  <a:tcPr marL="10955" marR="10955" marT="10955" marB="117864">
                    <a:lnL w="12700" cap="flat" cmpd="sng" algn="ctr">
                      <a:noFill/>
                      <a:prstDash val="solid"/>
                    </a:lnL>
                    <a:lnR w="12700" cmpd="sng">
                      <a:noFill/>
                      <a:prstDash val="solid"/>
                    </a:lnR>
                    <a:lnT w="38100" cmpd="sng">
                      <a:noFill/>
                    </a:lnT>
                    <a:lnB w="12700" cmpd="sng">
                      <a:noFill/>
                      <a:prstDash val="solid"/>
                    </a:lnB>
                    <a:noFill/>
                  </a:tcPr>
                </a:tc>
                <a:tc>
                  <a:txBody>
                    <a:bodyPr/>
                    <a:lstStyle/>
                    <a:p>
                      <a:pPr algn="ctr" rtl="0" fontAlgn="ctr"/>
                      <a:r>
                        <a:rPr lang="en-US" sz="2100" b="1" u="none" strike="noStrike" cap="none" spc="0">
                          <a:solidFill>
                            <a:schemeClr val="tx1"/>
                          </a:solidFill>
                          <a:effectLst/>
                        </a:rPr>
                        <a:t> Yes</a:t>
                      </a:r>
                      <a:endParaRPr lang="en-US" sz="2100" b="1" i="0" u="none" strike="noStrike" cap="none" spc="0">
                        <a:solidFill>
                          <a:schemeClr val="tx1"/>
                        </a:solidFill>
                        <a:effectLst/>
                        <a:latin typeface="Calibri" panose="020F0502020204030204" pitchFamily="34" charset="0"/>
                      </a:endParaRPr>
                    </a:p>
                  </a:txBody>
                  <a:tcPr marL="10955" marR="10955" marT="10955" marB="117864" anchor="ctr">
                    <a:lnL w="12700" cmpd="sng">
                      <a:noFill/>
                      <a:prstDash val="solid"/>
                    </a:lnL>
                    <a:lnR w="12700" cmpd="sng">
                      <a:noFill/>
                      <a:prstDash val="solid"/>
                    </a:lnR>
                    <a:lnT w="38100" cmpd="sng">
                      <a:noFill/>
                    </a:lnT>
                    <a:lnB w="12700" cap="flat" cmpd="sng" algn="ctr">
                      <a:solidFill>
                        <a:schemeClr val="tx1"/>
                      </a:solidFill>
                      <a:prstDash val="solid"/>
                      <a:round/>
                      <a:headEnd type="none" w="med" len="med"/>
                      <a:tailEnd type="none" w="med" len="med"/>
                    </a:lnB>
                    <a:noFill/>
                  </a:tcPr>
                </a:tc>
                <a:tc>
                  <a:txBody>
                    <a:bodyPr/>
                    <a:lstStyle/>
                    <a:p>
                      <a:pPr algn="ctr" rtl="0" fontAlgn="ctr"/>
                      <a:r>
                        <a:rPr lang="en-US" sz="2100" b="1" u="none" strike="noStrike" cap="none" spc="0">
                          <a:solidFill>
                            <a:schemeClr val="tx1"/>
                          </a:solidFill>
                          <a:effectLst/>
                        </a:rPr>
                        <a:t> No</a:t>
                      </a:r>
                      <a:endParaRPr lang="en-US" sz="2100" b="1" i="0" u="none" strike="noStrike" cap="none" spc="0">
                        <a:solidFill>
                          <a:schemeClr val="tx1"/>
                        </a:solidFill>
                        <a:effectLst/>
                        <a:latin typeface="Calibri" panose="020F0502020204030204" pitchFamily="34" charset="0"/>
                      </a:endParaRPr>
                    </a:p>
                  </a:txBody>
                  <a:tcPr marL="10955" marR="10955" marT="10955" marB="117864" anchor="ctr">
                    <a:lnL w="12700" cmpd="sng">
                      <a:noFill/>
                      <a:prstDash val="solid"/>
                    </a:lnL>
                    <a:lnR w="12700" cmpd="sng">
                      <a:noFill/>
                      <a:prstDash val="solid"/>
                    </a:lnR>
                    <a:lnT w="38100" cmpd="sng">
                      <a:noFill/>
                    </a:lnT>
                    <a:lnB w="12700" cap="flat" cmpd="sng" algn="ctr">
                      <a:solidFill>
                        <a:schemeClr val="tx1"/>
                      </a:solidFill>
                      <a:prstDash val="solid"/>
                      <a:round/>
                      <a:headEnd type="none" w="med" len="med"/>
                      <a:tailEnd type="none" w="med" len="med"/>
                    </a:lnB>
                    <a:noFill/>
                  </a:tcPr>
                </a:tc>
                <a:tc>
                  <a:txBody>
                    <a:bodyPr/>
                    <a:lstStyle/>
                    <a:p>
                      <a:pPr algn="ctr" rtl="0" fontAlgn="ctr"/>
                      <a:r>
                        <a:rPr lang="en-US" sz="2100" b="1" u="none" strike="noStrike" cap="none" spc="0">
                          <a:solidFill>
                            <a:schemeClr val="tx1"/>
                          </a:solidFill>
                          <a:effectLst/>
                        </a:rPr>
                        <a:t> Yes</a:t>
                      </a:r>
                      <a:endParaRPr lang="en-US" sz="2100" b="1" i="0" u="none" strike="noStrike" cap="none" spc="0">
                        <a:solidFill>
                          <a:schemeClr val="tx1"/>
                        </a:solidFill>
                        <a:effectLst/>
                        <a:latin typeface="Calibri" panose="020F0502020204030204" pitchFamily="34" charset="0"/>
                      </a:endParaRPr>
                    </a:p>
                  </a:txBody>
                  <a:tcPr marL="10955" marR="10955" marT="10955" marB="117864" anchor="ctr">
                    <a:lnL w="12700" cmpd="sng">
                      <a:noFill/>
                      <a:prstDash val="solid"/>
                    </a:lnL>
                    <a:lnR w="12700" cmpd="sng">
                      <a:noFill/>
                      <a:prstDash val="solid"/>
                    </a:lnR>
                    <a:lnT w="38100" cmpd="sng">
                      <a:noFill/>
                    </a:lnT>
                    <a:lnB w="12700" cap="flat" cmpd="sng" algn="ctr">
                      <a:solidFill>
                        <a:schemeClr val="tx1"/>
                      </a:solidFill>
                      <a:prstDash val="solid"/>
                      <a:round/>
                      <a:headEnd type="none" w="med" len="med"/>
                      <a:tailEnd type="none" w="med" len="med"/>
                    </a:lnB>
                    <a:noFill/>
                  </a:tcPr>
                </a:tc>
                <a:tc>
                  <a:txBody>
                    <a:bodyPr/>
                    <a:lstStyle/>
                    <a:p>
                      <a:pPr algn="ctr" rtl="0" fontAlgn="ctr"/>
                      <a:r>
                        <a:rPr lang="en-US" sz="2100" b="1" u="none" strike="noStrike" cap="none" spc="0">
                          <a:solidFill>
                            <a:schemeClr val="tx1"/>
                          </a:solidFill>
                          <a:effectLst/>
                        </a:rPr>
                        <a:t> No</a:t>
                      </a:r>
                      <a:endParaRPr lang="en-US" sz="2100" b="1" i="0" u="none" strike="noStrike" cap="none" spc="0">
                        <a:solidFill>
                          <a:schemeClr val="tx1"/>
                        </a:solidFill>
                        <a:effectLst/>
                        <a:latin typeface="Calibri" panose="020F0502020204030204" pitchFamily="34" charset="0"/>
                      </a:endParaRPr>
                    </a:p>
                  </a:txBody>
                  <a:tcPr marL="10955" marR="10955" marT="10955" marB="117864" anchor="ctr">
                    <a:lnL w="12700" cmpd="sng">
                      <a:noFill/>
                      <a:prstDash val="solid"/>
                    </a:lnL>
                    <a:lnR w="12700" cmpd="sng">
                      <a:noFill/>
                      <a:prstDash val="solid"/>
                    </a:lnR>
                    <a:lnT w="38100" cmpd="sng">
                      <a:noFill/>
                    </a:lnT>
                    <a:lnB w="12700" cap="flat" cmpd="sng" algn="ctr">
                      <a:solidFill>
                        <a:schemeClr val="tx1"/>
                      </a:solidFill>
                      <a:prstDash val="solid"/>
                      <a:round/>
                      <a:headEnd type="none" w="med" len="med"/>
                      <a:tailEnd type="none" w="med" len="med"/>
                    </a:lnB>
                    <a:noFill/>
                  </a:tcPr>
                </a:tc>
                <a:tc>
                  <a:txBody>
                    <a:bodyPr/>
                    <a:lstStyle/>
                    <a:p>
                      <a:pPr algn="ctr" rtl="0" fontAlgn="ctr"/>
                      <a:r>
                        <a:rPr lang="en-US" sz="2100" b="1" u="none" strike="noStrike" cap="none" spc="0">
                          <a:solidFill>
                            <a:schemeClr val="tx1"/>
                          </a:solidFill>
                          <a:effectLst/>
                        </a:rPr>
                        <a:t> Yes</a:t>
                      </a:r>
                      <a:endParaRPr lang="en-US" sz="2100" b="1" i="0" u="none" strike="noStrike" cap="none" spc="0">
                        <a:solidFill>
                          <a:schemeClr val="tx1"/>
                        </a:solidFill>
                        <a:effectLst/>
                        <a:latin typeface="Calibri" panose="020F0502020204030204" pitchFamily="34" charset="0"/>
                      </a:endParaRPr>
                    </a:p>
                  </a:txBody>
                  <a:tcPr marL="10955" marR="10955" marT="10955" marB="117864" anchor="ctr">
                    <a:lnL w="12700" cmpd="sng">
                      <a:noFill/>
                      <a:prstDash val="solid"/>
                    </a:lnL>
                    <a:lnR w="12700" cmpd="sng">
                      <a:noFill/>
                      <a:prstDash val="solid"/>
                    </a:lnR>
                    <a:lnT w="38100" cmpd="sng">
                      <a:noFill/>
                    </a:lnT>
                    <a:lnB w="12700" cap="flat" cmpd="sng" algn="ctr">
                      <a:solidFill>
                        <a:schemeClr val="tx1"/>
                      </a:solidFill>
                      <a:prstDash val="solid"/>
                      <a:round/>
                      <a:headEnd type="none" w="med" len="med"/>
                      <a:tailEnd type="none" w="med" len="med"/>
                    </a:lnB>
                    <a:noFill/>
                  </a:tcPr>
                </a:tc>
                <a:tc>
                  <a:txBody>
                    <a:bodyPr/>
                    <a:lstStyle/>
                    <a:p>
                      <a:pPr algn="ctr" rtl="0" fontAlgn="ctr"/>
                      <a:r>
                        <a:rPr lang="en-US" sz="2100" b="1" u="none" strike="noStrike" cap="none" spc="0">
                          <a:solidFill>
                            <a:schemeClr val="tx1"/>
                          </a:solidFill>
                          <a:effectLst/>
                        </a:rPr>
                        <a:t> No</a:t>
                      </a:r>
                      <a:endParaRPr lang="en-US" sz="2100" b="1" i="0" u="none" strike="noStrike" cap="none" spc="0">
                        <a:solidFill>
                          <a:schemeClr val="tx1"/>
                        </a:solidFill>
                        <a:effectLst/>
                        <a:latin typeface="Calibri" panose="020F0502020204030204" pitchFamily="34" charset="0"/>
                      </a:endParaRPr>
                    </a:p>
                  </a:txBody>
                  <a:tcPr marL="10955" marR="10955" marT="10955" marB="117864" anchor="ctr">
                    <a:lnL w="12700" cmpd="sng">
                      <a:noFill/>
                      <a:prstDash val="solid"/>
                    </a:lnL>
                    <a:lnR w="12700" cmpd="sng">
                      <a:noFill/>
                      <a:prstDash val="solid"/>
                    </a:lnR>
                    <a:lnT w="38100" cmpd="sng">
                      <a:noFill/>
                    </a:lnT>
                    <a:lnB w="12700" cap="flat" cmpd="sng" algn="ctr">
                      <a:solidFill>
                        <a:schemeClr val="tx1"/>
                      </a:solidFill>
                      <a:prstDash val="solid"/>
                      <a:round/>
                      <a:headEnd type="none" w="med" len="med"/>
                      <a:tailEnd type="none" w="med" len="med"/>
                    </a:lnB>
                    <a:noFill/>
                  </a:tcPr>
                </a:tc>
                <a:tc>
                  <a:txBody>
                    <a:bodyPr/>
                    <a:lstStyle/>
                    <a:p>
                      <a:pPr algn="ctr" rtl="0" fontAlgn="ctr"/>
                      <a:r>
                        <a:rPr lang="en-US" sz="2100" b="1" u="none" strike="noStrike" cap="none" spc="0">
                          <a:solidFill>
                            <a:schemeClr val="tx1"/>
                          </a:solidFill>
                          <a:effectLst/>
                        </a:rPr>
                        <a:t> Yes</a:t>
                      </a:r>
                      <a:endParaRPr lang="en-US" sz="2100" b="1" i="0" u="none" strike="noStrike" cap="none" spc="0">
                        <a:solidFill>
                          <a:schemeClr val="tx1"/>
                        </a:solidFill>
                        <a:effectLst/>
                        <a:latin typeface="Calibri" panose="020F0502020204030204" pitchFamily="34" charset="0"/>
                      </a:endParaRPr>
                    </a:p>
                  </a:txBody>
                  <a:tcPr marL="10955" marR="10955" marT="10955" marB="117864" anchor="ctr">
                    <a:lnL w="12700" cmpd="sng">
                      <a:noFill/>
                      <a:prstDash val="solid"/>
                    </a:lnL>
                    <a:lnR w="12700" cmpd="sng">
                      <a:noFill/>
                      <a:prstDash val="solid"/>
                    </a:lnR>
                    <a:lnT w="38100" cmpd="sng">
                      <a:noFill/>
                    </a:lnT>
                    <a:lnB w="12700" cap="flat" cmpd="sng" algn="ctr">
                      <a:solidFill>
                        <a:schemeClr val="tx1"/>
                      </a:solidFill>
                      <a:prstDash val="solid"/>
                      <a:round/>
                      <a:headEnd type="none" w="med" len="med"/>
                      <a:tailEnd type="none" w="med" len="med"/>
                    </a:lnB>
                    <a:noFill/>
                  </a:tcPr>
                </a:tc>
                <a:tc>
                  <a:txBody>
                    <a:bodyPr/>
                    <a:lstStyle/>
                    <a:p>
                      <a:pPr algn="ctr" rtl="0" fontAlgn="ctr"/>
                      <a:r>
                        <a:rPr lang="en-US" sz="2100" b="1" u="none" strike="noStrike" cap="none" spc="0">
                          <a:solidFill>
                            <a:schemeClr val="tx1"/>
                          </a:solidFill>
                          <a:effectLst/>
                        </a:rPr>
                        <a:t> No</a:t>
                      </a:r>
                      <a:endParaRPr lang="en-US" sz="2100" b="1" i="0" u="none" strike="noStrike" cap="none" spc="0">
                        <a:solidFill>
                          <a:schemeClr val="tx1"/>
                        </a:solidFill>
                        <a:effectLst/>
                        <a:latin typeface="Calibri" panose="020F0502020204030204" pitchFamily="34" charset="0"/>
                      </a:endParaRPr>
                    </a:p>
                  </a:txBody>
                  <a:tcPr marL="10955" marR="10955" marT="10955" marB="117864" anchor="ctr">
                    <a:lnL w="12700" cmpd="sng">
                      <a:noFill/>
                      <a:prstDash val="solid"/>
                    </a:lnL>
                    <a:lnR w="12700" cmpd="sng">
                      <a:noFill/>
                      <a:prstDash val="solid"/>
                    </a:lnR>
                    <a:lnT w="38100" cmpd="sng">
                      <a:noFill/>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723665"/>
                  </a:ext>
                </a:extLst>
              </a:tr>
              <a:tr h="506033">
                <a:tc>
                  <a:txBody>
                    <a:bodyPr/>
                    <a:lstStyle/>
                    <a:p>
                      <a:pPr algn="l" rtl="0" fontAlgn="ctr"/>
                      <a:r>
                        <a:rPr lang="en-US" sz="2100" b="1" u="none" strike="noStrike" cap="none" spc="0" dirty="0">
                          <a:solidFill>
                            <a:schemeClr val="tx1"/>
                          </a:solidFill>
                          <a:effectLst/>
                        </a:rPr>
                        <a:t>Contacted POL.</a:t>
                      </a:r>
                      <a:endParaRPr lang="en-US" sz="2100" b="1" i="0" u="none" strike="noStrike" cap="none" spc="0" dirty="0">
                        <a:solidFill>
                          <a:schemeClr val="tx1"/>
                        </a:solidFill>
                        <a:effectLst/>
                        <a:latin typeface="Calibri" panose="020F0502020204030204" pitchFamily="34" charset="0"/>
                      </a:endParaRPr>
                    </a:p>
                  </a:txBody>
                  <a:tcPr marL="10955" marR="10955" marT="10955" marB="117864" anchor="ctr">
                    <a:lnL w="12700" cmpd="sng">
                      <a:noFill/>
                      <a:prstDash val="solid"/>
                    </a:lnL>
                    <a:lnR w="12700" cap="flat" cmpd="sng" algn="ctr">
                      <a:solidFill>
                        <a:schemeClr val="tx1"/>
                      </a:solidFill>
                      <a:prstDash val="solid"/>
                      <a:round/>
                      <a:headEnd type="none" w="med" len="med"/>
                      <a:tailEnd type="none" w="med" len="med"/>
                    </a:lnR>
                    <a:lnT w="12700" cmpd="sng">
                      <a:noFill/>
                      <a:prstDash val="solid"/>
                    </a:lnT>
                    <a:lnB w="12700" cmpd="sng">
                      <a:noFill/>
                      <a:prstDash val="solid"/>
                    </a:lnB>
                    <a:solidFill>
                      <a:schemeClr val="bg1">
                        <a:lumMod val="95000"/>
                      </a:schemeClr>
                    </a:solidFill>
                  </a:tcPr>
                </a:tc>
                <a:tc>
                  <a:txBody>
                    <a:bodyPr/>
                    <a:lstStyle/>
                    <a:p>
                      <a:pPr algn="ctr" rtl="0" fontAlgn="ctr"/>
                      <a:r>
                        <a:rPr lang="en-US" sz="2100" u="none" strike="noStrike" cap="none" spc="0" dirty="0">
                          <a:solidFill>
                            <a:schemeClr val="tx1"/>
                          </a:solidFill>
                          <a:effectLst/>
                        </a:rPr>
                        <a:t>0.25</a:t>
                      </a:r>
                      <a:endParaRPr lang="en-US" sz="2100" b="0" i="0" u="none" strike="noStrike" cap="none" spc="0" dirty="0">
                        <a:solidFill>
                          <a:schemeClr val="tx1"/>
                        </a:solidFill>
                        <a:effectLst/>
                        <a:latin typeface="Calibri" panose="020F0502020204030204" pitchFamily="34" charset="0"/>
                      </a:endParaRPr>
                    </a:p>
                  </a:txBody>
                  <a:tcPr marL="10955" marR="10955" marT="10955" marB="117864" anchor="ctr">
                    <a:lnL w="12700" cap="flat" cmpd="sng" algn="ctr">
                      <a:solidFill>
                        <a:schemeClr val="tx1"/>
                      </a:solidFill>
                      <a:prstDash val="solid"/>
                      <a:round/>
                      <a:headEnd type="none" w="med" len="med"/>
                      <a:tailEnd type="none" w="med" len="med"/>
                    </a:lnL>
                    <a:lnR w="12700" cmpd="sng">
                      <a:noFill/>
                      <a:prstDash val="solid"/>
                    </a:lnR>
                    <a:lnT w="12700" cap="flat" cmpd="sng" algn="ctr">
                      <a:solidFill>
                        <a:schemeClr val="tx1"/>
                      </a:solidFill>
                      <a:prstDash val="solid"/>
                      <a:round/>
                      <a:headEnd type="none" w="med" len="med"/>
                      <a:tailEnd type="none" w="med" len="med"/>
                    </a:lnT>
                    <a:lnB w="12700" cmpd="sng">
                      <a:noFill/>
                      <a:prstDash val="solid"/>
                    </a:lnB>
                    <a:solidFill>
                      <a:schemeClr val="bg1">
                        <a:lumMod val="95000"/>
                      </a:schemeClr>
                    </a:solidFill>
                  </a:tcPr>
                </a:tc>
                <a:tc>
                  <a:txBody>
                    <a:bodyPr/>
                    <a:lstStyle/>
                    <a:p>
                      <a:pPr algn="ctr" rtl="0" fontAlgn="ctr"/>
                      <a:r>
                        <a:rPr lang="en-US" sz="2100" u="none" strike="noStrike" cap="none" spc="0" dirty="0">
                          <a:solidFill>
                            <a:schemeClr val="tx1"/>
                          </a:solidFill>
                          <a:effectLst/>
                        </a:rPr>
                        <a:t>0.75</a:t>
                      </a:r>
                      <a:endParaRPr lang="en-US" sz="2100" b="0" i="0" u="none" strike="noStrike" cap="none" spc="0" dirty="0">
                        <a:solidFill>
                          <a:schemeClr val="tx1"/>
                        </a:solidFill>
                        <a:effectLst/>
                        <a:latin typeface="Calibri" panose="020F0502020204030204" pitchFamily="34" charset="0"/>
                      </a:endParaRPr>
                    </a:p>
                  </a:txBody>
                  <a:tcPr marL="10955" marR="10955" marT="10955" marB="117864" anchor="ctr">
                    <a:lnL w="12700" cmpd="sng">
                      <a:noFill/>
                      <a:prstDash val="soli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prstDash val="solid"/>
                    </a:lnB>
                    <a:solidFill>
                      <a:schemeClr val="bg1">
                        <a:lumMod val="95000"/>
                      </a:schemeClr>
                    </a:solidFill>
                  </a:tcPr>
                </a:tc>
                <a:tc>
                  <a:txBody>
                    <a:bodyPr/>
                    <a:lstStyle/>
                    <a:p>
                      <a:pPr algn="ctr" rtl="0" fontAlgn="ctr"/>
                      <a:r>
                        <a:rPr lang="en-US" sz="2100" u="none" strike="noStrike" cap="none" spc="0" dirty="0">
                          <a:solidFill>
                            <a:schemeClr val="tx1"/>
                          </a:solidFill>
                          <a:effectLst/>
                        </a:rPr>
                        <a:t>0.05</a:t>
                      </a:r>
                      <a:endParaRPr lang="en-US" sz="2100" b="0" i="0" u="none" strike="noStrike" cap="none" spc="0" dirty="0">
                        <a:solidFill>
                          <a:schemeClr val="tx1"/>
                        </a:solidFill>
                        <a:effectLst/>
                        <a:latin typeface="Calibri" panose="020F0502020204030204" pitchFamily="34" charset="0"/>
                      </a:endParaRPr>
                    </a:p>
                  </a:txBody>
                  <a:tcPr marL="10955" marR="10955" marT="10955" marB="117864" anchor="ctr">
                    <a:lnL w="12700" cap="flat" cmpd="sng" algn="ctr">
                      <a:solidFill>
                        <a:schemeClr val="tx1"/>
                      </a:solidFill>
                      <a:prstDash val="solid"/>
                      <a:round/>
                      <a:headEnd type="none" w="med" len="med"/>
                      <a:tailEnd type="none" w="med" len="med"/>
                    </a:lnL>
                    <a:lnR w="12700" cmpd="sng">
                      <a:noFill/>
                      <a:prstDash val="solid"/>
                    </a:lnR>
                    <a:lnT w="12700" cap="flat" cmpd="sng" algn="ctr">
                      <a:solidFill>
                        <a:schemeClr val="tx1"/>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chemeClr val="accent5">
                        <a:lumMod val="40000"/>
                        <a:lumOff val="60000"/>
                      </a:schemeClr>
                    </a:solidFill>
                  </a:tcPr>
                </a:tc>
                <a:tc>
                  <a:txBody>
                    <a:bodyPr/>
                    <a:lstStyle/>
                    <a:p>
                      <a:pPr algn="ctr" rtl="0" fontAlgn="ctr"/>
                      <a:r>
                        <a:rPr lang="en-US" sz="2100" u="none" strike="noStrike" cap="none" spc="0" dirty="0">
                          <a:solidFill>
                            <a:schemeClr val="tx1"/>
                          </a:solidFill>
                          <a:effectLst/>
                        </a:rPr>
                        <a:t>0.95</a:t>
                      </a:r>
                      <a:endParaRPr lang="en-US" sz="2100" b="0" i="0" u="none" strike="noStrike" cap="none" spc="0" dirty="0">
                        <a:solidFill>
                          <a:schemeClr val="tx1"/>
                        </a:solidFill>
                        <a:effectLst/>
                        <a:latin typeface="Calibri" panose="020F0502020204030204" pitchFamily="34" charset="0"/>
                      </a:endParaRPr>
                    </a:p>
                  </a:txBody>
                  <a:tcPr marL="10955" marR="10955" marT="10955" marB="117864" anchor="ctr">
                    <a:lnL w="12700" cmpd="sng">
                      <a:noFill/>
                      <a:prstDash val="soli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2100" b="1" u="none" strike="noStrike" cap="none" spc="0" dirty="0">
                          <a:solidFill>
                            <a:schemeClr val="tx1"/>
                          </a:solidFill>
                          <a:effectLst/>
                        </a:rPr>
                        <a:t>0.79</a:t>
                      </a:r>
                      <a:endParaRPr lang="en-US" sz="2100" b="1" i="0" u="none" strike="noStrike" cap="none" spc="0" dirty="0">
                        <a:solidFill>
                          <a:schemeClr val="tx1"/>
                        </a:solidFill>
                        <a:effectLst/>
                        <a:latin typeface="Calibri" panose="020F0502020204030204" pitchFamily="34" charset="0"/>
                      </a:endParaRPr>
                    </a:p>
                  </a:txBody>
                  <a:tcPr marL="10955" marR="10955" marT="10955" marB="117864" anchor="ctr">
                    <a:lnL w="12700" cap="flat" cmpd="sng" algn="ctr">
                      <a:solidFill>
                        <a:schemeClr val="tx1"/>
                      </a:solidFill>
                      <a:prstDash val="solid"/>
                      <a:round/>
                      <a:headEnd type="none" w="med" len="med"/>
                      <a:tailEnd type="none" w="med" len="med"/>
                    </a:lnL>
                    <a:lnR w="12700" cmpd="sng">
                      <a:noFill/>
                      <a:prstDash val="solid"/>
                    </a:lnR>
                    <a:lnT w="12700" cap="flat" cmpd="sng" algn="ctr">
                      <a:solidFill>
                        <a:schemeClr val="tx1"/>
                      </a:solidFill>
                      <a:prstDash val="solid"/>
                      <a:round/>
                      <a:headEnd type="none" w="med" len="med"/>
                      <a:tailEnd type="none" w="med" len="med"/>
                    </a:lnT>
                    <a:lnB w="12700" cmpd="sng">
                      <a:noFill/>
                      <a:prstDash val="solid"/>
                    </a:lnB>
                    <a:solidFill>
                      <a:schemeClr val="bg1">
                        <a:lumMod val="95000"/>
                      </a:schemeClr>
                    </a:solidFill>
                  </a:tcPr>
                </a:tc>
                <a:tc>
                  <a:txBody>
                    <a:bodyPr/>
                    <a:lstStyle/>
                    <a:p>
                      <a:pPr algn="ctr" rtl="0" fontAlgn="ctr"/>
                      <a:r>
                        <a:rPr lang="en-US" sz="2100" u="none" strike="noStrike" cap="none" spc="0" dirty="0">
                          <a:solidFill>
                            <a:schemeClr val="tx1"/>
                          </a:solidFill>
                          <a:effectLst/>
                        </a:rPr>
                        <a:t>0.21</a:t>
                      </a:r>
                      <a:endParaRPr lang="en-US" sz="2100" b="0" i="0" u="none" strike="noStrike" cap="none" spc="0" dirty="0">
                        <a:solidFill>
                          <a:schemeClr val="tx1"/>
                        </a:solidFill>
                        <a:effectLst/>
                        <a:latin typeface="Calibri" panose="020F0502020204030204" pitchFamily="34" charset="0"/>
                      </a:endParaRPr>
                    </a:p>
                  </a:txBody>
                  <a:tcPr marL="10955" marR="10955" marT="10955" marB="117864" anchor="ctr">
                    <a:lnL w="12700" cmpd="sng">
                      <a:noFill/>
                      <a:prstDash val="soli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prstDash val="solid"/>
                    </a:lnB>
                    <a:solidFill>
                      <a:schemeClr val="bg1">
                        <a:lumMod val="95000"/>
                      </a:schemeClr>
                    </a:solidFill>
                  </a:tcPr>
                </a:tc>
                <a:tc>
                  <a:txBody>
                    <a:bodyPr/>
                    <a:lstStyle/>
                    <a:p>
                      <a:pPr algn="ctr" rtl="0" fontAlgn="ctr"/>
                      <a:r>
                        <a:rPr lang="en-US" sz="2100" b="1" u="none" strike="noStrike" cap="none" spc="0" dirty="0">
                          <a:solidFill>
                            <a:schemeClr val="tx1"/>
                          </a:solidFill>
                          <a:effectLst/>
                        </a:rPr>
                        <a:t>0.76</a:t>
                      </a:r>
                      <a:endParaRPr lang="en-US" sz="2100" b="1" i="0" u="none" strike="noStrike" cap="none" spc="0" dirty="0">
                        <a:solidFill>
                          <a:schemeClr val="tx1"/>
                        </a:solidFill>
                        <a:effectLst/>
                        <a:latin typeface="Calibri" panose="020F0502020204030204" pitchFamily="34" charset="0"/>
                      </a:endParaRPr>
                    </a:p>
                  </a:txBody>
                  <a:tcPr marL="10955" marR="10955" marT="10955" marB="117864" anchor="ctr">
                    <a:lnL w="12700" cap="flat" cmpd="sng" algn="ctr">
                      <a:solidFill>
                        <a:schemeClr val="tx1"/>
                      </a:solidFill>
                      <a:prstDash val="solid"/>
                      <a:round/>
                      <a:headEnd type="none" w="med" len="med"/>
                      <a:tailEnd type="none" w="med" len="med"/>
                    </a:lnL>
                    <a:lnR w="12700" cmpd="sng">
                      <a:noFill/>
                      <a:prstDash val="solid"/>
                    </a:lnR>
                    <a:lnT w="12700" cap="flat" cmpd="sng" algn="ctr">
                      <a:solidFill>
                        <a:schemeClr val="tx1"/>
                      </a:solidFill>
                      <a:prstDash val="solid"/>
                      <a:round/>
                      <a:headEnd type="none" w="med" len="med"/>
                      <a:tailEnd type="none" w="med" len="med"/>
                    </a:lnT>
                    <a:lnB w="12700" cmpd="sng">
                      <a:noFill/>
                      <a:prstDash val="solid"/>
                    </a:lnB>
                    <a:solidFill>
                      <a:schemeClr val="bg1">
                        <a:lumMod val="95000"/>
                      </a:schemeClr>
                    </a:solidFill>
                  </a:tcPr>
                </a:tc>
                <a:tc>
                  <a:txBody>
                    <a:bodyPr/>
                    <a:lstStyle/>
                    <a:p>
                      <a:pPr algn="ctr" rtl="0" fontAlgn="ctr"/>
                      <a:r>
                        <a:rPr lang="en-US" sz="2100" u="none" strike="noStrike" cap="none" spc="0" dirty="0">
                          <a:solidFill>
                            <a:schemeClr val="tx1"/>
                          </a:solidFill>
                          <a:effectLst/>
                        </a:rPr>
                        <a:t>0.24</a:t>
                      </a:r>
                      <a:endParaRPr lang="en-US" sz="2100" b="0" i="0" u="none" strike="noStrike" cap="none" spc="0" dirty="0">
                        <a:solidFill>
                          <a:schemeClr val="tx1"/>
                        </a:solidFill>
                        <a:effectLst/>
                        <a:latin typeface="Calibri" panose="020F0502020204030204" pitchFamily="34" charset="0"/>
                      </a:endParaRPr>
                    </a:p>
                  </a:txBody>
                  <a:tcPr marL="10955" marR="10955" marT="10955" marB="117864" anchor="ctr">
                    <a:lnL w="12700" cmpd="sng">
                      <a:noFill/>
                      <a:prstDash val="soli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prstDash val="solid"/>
                    </a:lnB>
                    <a:solidFill>
                      <a:schemeClr val="bg1">
                        <a:lumMod val="95000"/>
                      </a:schemeClr>
                    </a:solidFill>
                  </a:tcPr>
                </a:tc>
                <a:extLst>
                  <a:ext uri="{0D108BD9-81ED-4DB2-BD59-A6C34878D82A}">
                    <a16:rowId xmlns:a16="http://schemas.microsoft.com/office/drawing/2014/main" val="994500500"/>
                  </a:ext>
                </a:extLst>
              </a:tr>
              <a:tr h="506033">
                <a:tc>
                  <a:txBody>
                    <a:bodyPr/>
                    <a:lstStyle/>
                    <a:p>
                      <a:pPr algn="l" rtl="0" fontAlgn="ctr"/>
                      <a:r>
                        <a:rPr lang="en-US" sz="2100" b="1" u="none" strike="noStrike" cap="none" spc="0" dirty="0">
                          <a:solidFill>
                            <a:schemeClr val="tx1"/>
                          </a:solidFill>
                          <a:effectLst/>
                        </a:rPr>
                        <a:t>Worked in PP</a:t>
                      </a:r>
                      <a:endParaRPr lang="en-US" sz="2100" b="1" i="0" u="none" strike="noStrike" cap="none" spc="0" dirty="0">
                        <a:solidFill>
                          <a:schemeClr val="tx1"/>
                        </a:solidFill>
                        <a:effectLst/>
                        <a:latin typeface="Calibri" panose="020F0502020204030204" pitchFamily="34" charset="0"/>
                      </a:endParaRPr>
                    </a:p>
                  </a:txBody>
                  <a:tcPr marL="10955" marR="10955" marT="10955" marB="117864" anchor="ctr">
                    <a:lnL w="12700" cap="flat" cmpd="sng" algn="ctr">
                      <a:noFill/>
                      <a:prstDash val="solid"/>
                    </a:lnL>
                    <a:lnR w="12700" cap="flat" cmpd="sng" algn="ctr">
                      <a:solidFill>
                        <a:schemeClr val="tx1"/>
                      </a:solidFill>
                      <a:prstDash val="solid"/>
                      <a:round/>
                      <a:headEnd type="none" w="med" len="med"/>
                      <a:tailEnd type="none" w="med" len="med"/>
                    </a:lnR>
                    <a:lnT w="12700" cmpd="sng">
                      <a:noFill/>
                      <a:prstDash val="solid"/>
                    </a:lnT>
                    <a:lnB w="12700" cmpd="sng">
                      <a:noFill/>
                      <a:prstDash val="solid"/>
                    </a:lnB>
                    <a:noFill/>
                  </a:tcPr>
                </a:tc>
                <a:tc>
                  <a:txBody>
                    <a:bodyPr/>
                    <a:lstStyle/>
                    <a:p>
                      <a:pPr algn="ctr" rtl="0" fontAlgn="ctr"/>
                      <a:r>
                        <a:rPr lang="en-US" sz="2100" u="none" strike="noStrike" cap="none" spc="0">
                          <a:solidFill>
                            <a:schemeClr val="tx1"/>
                          </a:solidFill>
                          <a:effectLst/>
                        </a:rPr>
                        <a:t>0.1</a:t>
                      </a:r>
                      <a:endParaRPr lang="en-US" sz="2100" b="0" i="0" u="none" strike="noStrike" cap="none" spc="0">
                        <a:solidFill>
                          <a:schemeClr val="tx1"/>
                        </a:solidFill>
                        <a:effectLst/>
                        <a:latin typeface="Calibri" panose="020F0502020204030204" pitchFamily="34" charset="0"/>
                      </a:endParaRPr>
                    </a:p>
                  </a:txBody>
                  <a:tcPr marL="10955" marR="10955" marT="10955" marB="117864" anchor="ctr">
                    <a:lnL w="12700" cap="flat" cmpd="sng" algn="ctr">
                      <a:solidFill>
                        <a:schemeClr val="tx1"/>
                      </a:solidFill>
                      <a:prstDash val="solid"/>
                      <a:round/>
                      <a:headEnd type="none" w="med" len="med"/>
                      <a:tailEnd type="none" w="med" len="med"/>
                    </a:lnL>
                    <a:lnR w="12700" cmpd="sng">
                      <a:noFill/>
                      <a:prstDash val="solid"/>
                    </a:lnR>
                    <a:lnT w="12700" cmpd="sng">
                      <a:noFill/>
                      <a:prstDash val="solid"/>
                    </a:lnT>
                    <a:lnB w="12700" cmpd="sng">
                      <a:noFill/>
                      <a:prstDash val="solid"/>
                    </a:lnB>
                    <a:noFill/>
                  </a:tcPr>
                </a:tc>
                <a:tc>
                  <a:txBody>
                    <a:bodyPr/>
                    <a:lstStyle/>
                    <a:p>
                      <a:pPr algn="ctr" rtl="0" fontAlgn="ctr"/>
                      <a:r>
                        <a:rPr lang="en-US" sz="2100" u="none" strike="noStrike" cap="none" spc="0" dirty="0">
                          <a:solidFill>
                            <a:schemeClr val="tx1"/>
                          </a:solidFill>
                          <a:effectLst/>
                        </a:rPr>
                        <a:t>0.9</a:t>
                      </a:r>
                      <a:endParaRPr lang="en-US" sz="2100" b="0" i="0" u="none" strike="noStrike" cap="none" spc="0" dirty="0">
                        <a:solidFill>
                          <a:schemeClr val="tx1"/>
                        </a:solidFill>
                        <a:effectLst/>
                        <a:latin typeface="Calibri" panose="020F0502020204030204" pitchFamily="34" charset="0"/>
                      </a:endParaRPr>
                    </a:p>
                  </a:txBody>
                  <a:tcPr marL="10955" marR="10955" marT="10955" marB="117864" anchor="ctr">
                    <a:lnL w="12700" cmpd="sng">
                      <a:noFill/>
                      <a:prstDash val="solid"/>
                    </a:lnL>
                    <a:lnR w="12700" cap="flat" cmpd="sng" algn="ctr">
                      <a:solidFill>
                        <a:schemeClr val="tx1"/>
                      </a:solidFill>
                      <a:prstDash val="solid"/>
                      <a:round/>
                      <a:headEnd type="none" w="med" len="med"/>
                      <a:tailEnd type="none" w="med" len="med"/>
                    </a:lnR>
                    <a:lnT w="12700" cmpd="sng">
                      <a:noFill/>
                      <a:prstDash val="solid"/>
                    </a:lnT>
                    <a:lnB w="12700" cmpd="sng">
                      <a:noFill/>
                      <a:prstDash val="solid"/>
                    </a:lnB>
                    <a:noFill/>
                  </a:tcPr>
                </a:tc>
                <a:tc>
                  <a:txBody>
                    <a:bodyPr/>
                    <a:lstStyle/>
                    <a:p>
                      <a:pPr algn="ctr" rtl="0" fontAlgn="ctr"/>
                      <a:r>
                        <a:rPr lang="en-US" sz="2100" u="none" strike="noStrike" cap="none" spc="0" dirty="0">
                          <a:solidFill>
                            <a:schemeClr val="tx1"/>
                          </a:solidFill>
                          <a:effectLst/>
                        </a:rPr>
                        <a:t>0</a:t>
                      </a:r>
                      <a:endParaRPr lang="en-US" sz="2100" b="0" i="0" u="none" strike="noStrike" cap="none" spc="0" dirty="0">
                        <a:solidFill>
                          <a:schemeClr val="tx1"/>
                        </a:solidFill>
                        <a:effectLst/>
                        <a:latin typeface="Calibri" panose="020F0502020204030204" pitchFamily="34" charset="0"/>
                      </a:endParaRPr>
                    </a:p>
                  </a:txBody>
                  <a:tcPr marL="10955" marR="10955" marT="10955" marB="117864" anchor="ctr">
                    <a:lnL w="12700" cap="flat" cmpd="sng" algn="ctr">
                      <a:solidFill>
                        <a:schemeClr val="tx1"/>
                      </a:solidFill>
                      <a:prstDash val="solid"/>
                      <a:round/>
                      <a:headEnd type="none" w="med" len="med"/>
                      <a:tailEnd type="none" w="med" len="me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chemeClr val="accent5">
                        <a:lumMod val="40000"/>
                        <a:lumOff val="60000"/>
                      </a:schemeClr>
                    </a:solidFill>
                  </a:tcPr>
                </a:tc>
                <a:tc>
                  <a:txBody>
                    <a:bodyPr/>
                    <a:lstStyle/>
                    <a:p>
                      <a:pPr algn="ctr" rtl="0" fontAlgn="ctr"/>
                      <a:r>
                        <a:rPr lang="en-US" sz="2100" u="none" strike="noStrike" cap="none" spc="0" dirty="0">
                          <a:solidFill>
                            <a:schemeClr val="tx1"/>
                          </a:solidFill>
                          <a:effectLst/>
                        </a:rPr>
                        <a:t>1</a:t>
                      </a:r>
                      <a:endParaRPr lang="en-US" sz="2100" b="0" i="0" u="none" strike="noStrike" cap="none" spc="0" dirty="0">
                        <a:solidFill>
                          <a:schemeClr val="tx1"/>
                        </a:solidFill>
                        <a:effectLst/>
                        <a:latin typeface="Calibri" panose="020F0502020204030204" pitchFamily="34" charset="0"/>
                      </a:endParaRPr>
                    </a:p>
                  </a:txBody>
                  <a:tcPr marL="10955" marR="10955" marT="10955" marB="117864" anchor="ctr">
                    <a:lnL w="12700" cmpd="sng">
                      <a:noFill/>
                      <a:prstDash val="solid"/>
                    </a:lnL>
                    <a:lnR w="12700" cap="flat" cmpd="sng" algn="ctr">
                      <a:solidFill>
                        <a:schemeClr val="tx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p>
                      <a:pPr algn="ctr" rtl="0" fontAlgn="ctr"/>
                      <a:r>
                        <a:rPr lang="en-US" sz="2100" b="1" u="none" strike="noStrike" cap="none" spc="0" dirty="0">
                          <a:solidFill>
                            <a:schemeClr val="tx1"/>
                          </a:solidFill>
                          <a:effectLst/>
                        </a:rPr>
                        <a:t>0.92</a:t>
                      </a:r>
                      <a:endParaRPr lang="en-US" sz="2100" b="1" i="0" u="none" strike="noStrike" cap="none" spc="0" dirty="0">
                        <a:solidFill>
                          <a:schemeClr val="tx1"/>
                        </a:solidFill>
                        <a:effectLst/>
                        <a:latin typeface="Calibri" panose="020F0502020204030204" pitchFamily="34" charset="0"/>
                      </a:endParaRPr>
                    </a:p>
                  </a:txBody>
                  <a:tcPr marL="10955" marR="10955" marT="10955" marB="117864" anchor="ctr">
                    <a:lnL w="12700" cap="flat" cmpd="sng" algn="ctr">
                      <a:solidFill>
                        <a:schemeClr val="tx1"/>
                      </a:solidFill>
                      <a:prstDash val="solid"/>
                      <a:round/>
                      <a:headEnd type="none" w="med" len="med"/>
                      <a:tailEnd type="none" w="med" len="med"/>
                    </a:lnL>
                    <a:lnR w="12700" cmpd="sng">
                      <a:noFill/>
                      <a:prstDash val="solid"/>
                    </a:lnR>
                    <a:lnT w="12700" cmpd="sng">
                      <a:noFill/>
                      <a:prstDash val="solid"/>
                    </a:lnT>
                    <a:lnB w="12700" cmpd="sng">
                      <a:noFill/>
                      <a:prstDash val="solid"/>
                    </a:lnB>
                    <a:noFill/>
                  </a:tcPr>
                </a:tc>
                <a:tc>
                  <a:txBody>
                    <a:bodyPr/>
                    <a:lstStyle/>
                    <a:p>
                      <a:pPr algn="ctr" rtl="0" fontAlgn="ctr"/>
                      <a:r>
                        <a:rPr lang="en-US" sz="2100" u="none" strike="noStrike" cap="none" spc="0" dirty="0">
                          <a:solidFill>
                            <a:schemeClr val="tx1"/>
                          </a:solidFill>
                          <a:effectLst/>
                        </a:rPr>
                        <a:t>0.08</a:t>
                      </a:r>
                      <a:endParaRPr lang="en-US" sz="2100" b="0" i="0" u="none" strike="noStrike" cap="none" spc="0" dirty="0">
                        <a:solidFill>
                          <a:schemeClr val="tx1"/>
                        </a:solidFill>
                        <a:effectLst/>
                        <a:latin typeface="Calibri" panose="020F0502020204030204" pitchFamily="34" charset="0"/>
                      </a:endParaRPr>
                    </a:p>
                  </a:txBody>
                  <a:tcPr marL="10955" marR="10955" marT="10955" marB="117864" anchor="ctr">
                    <a:lnL w="12700" cmpd="sng">
                      <a:noFill/>
                      <a:prstDash val="solid"/>
                    </a:lnL>
                    <a:lnR w="12700" cap="flat" cmpd="sng" algn="ctr">
                      <a:solidFill>
                        <a:schemeClr val="tx1"/>
                      </a:solidFill>
                      <a:prstDash val="solid"/>
                      <a:round/>
                      <a:headEnd type="none" w="med" len="med"/>
                      <a:tailEnd type="none" w="med" len="med"/>
                    </a:lnR>
                    <a:lnT w="12700" cmpd="sng">
                      <a:noFill/>
                      <a:prstDash val="solid"/>
                    </a:lnT>
                    <a:lnB w="12700" cmpd="sng">
                      <a:noFill/>
                      <a:prstDash val="solid"/>
                    </a:lnB>
                    <a:noFill/>
                  </a:tcPr>
                </a:tc>
                <a:tc>
                  <a:txBody>
                    <a:bodyPr/>
                    <a:lstStyle/>
                    <a:p>
                      <a:pPr algn="ctr" rtl="0" fontAlgn="ctr"/>
                      <a:r>
                        <a:rPr lang="en-US" sz="2100" b="1" u="none" strike="noStrike" cap="none" spc="0" dirty="0">
                          <a:solidFill>
                            <a:schemeClr val="tx1"/>
                          </a:solidFill>
                          <a:effectLst/>
                        </a:rPr>
                        <a:t>0.61</a:t>
                      </a:r>
                      <a:endParaRPr lang="en-US" sz="2100" b="1" i="0" u="none" strike="noStrike" cap="none" spc="0" dirty="0">
                        <a:solidFill>
                          <a:schemeClr val="tx1"/>
                        </a:solidFill>
                        <a:effectLst/>
                        <a:latin typeface="Calibri" panose="020F0502020204030204" pitchFamily="34" charset="0"/>
                      </a:endParaRPr>
                    </a:p>
                  </a:txBody>
                  <a:tcPr marL="10955" marR="10955" marT="10955" marB="117864" anchor="ctr">
                    <a:lnL w="12700" cap="flat" cmpd="sng" algn="ctr">
                      <a:solidFill>
                        <a:schemeClr val="tx1"/>
                      </a:solidFill>
                      <a:prstDash val="solid"/>
                      <a:round/>
                      <a:headEnd type="none" w="med" len="med"/>
                      <a:tailEnd type="none" w="med" len="med"/>
                    </a:lnL>
                    <a:lnR w="12700" cmpd="sng">
                      <a:noFill/>
                      <a:prstDash val="solid"/>
                    </a:lnR>
                    <a:lnT w="12700" cmpd="sng">
                      <a:noFill/>
                      <a:prstDash val="solid"/>
                    </a:lnT>
                    <a:lnB w="12700" cmpd="sng">
                      <a:noFill/>
                      <a:prstDash val="solid"/>
                    </a:lnB>
                    <a:noFill/>
                  </a:tcPr>
                </a:tc>
                <a:tc>
                  <a:txBody>
                    <a:bodyPr/>
                    <a:lstStyle/>
                    <a:p>
                      <a:pPr algn="ctr" rtl="0" fontAlgn="ctr"/>
                      <a:r>
                        <a:rPr lang="en-US" sz="2100" u="none" strike="noStrike" cap="none" spc="0" dirty="0">
                          <a:solidFill>
                            <a:schemeClr val="tx1"/>
                          </a:solidFill>
                          <a:effectLst/>
                        </a:rPr>
                        <a:t>0.39</a:t>
                      </a:r>
                      <a:endParaRPr lang="en-US" sz="2100" b="0" i="0" u="none" strike="noStrike" cap="none" spc="0" dirty="0">
                        <a:solidFill>
                          <a:schemeClr val="tx1"/>
                        </a:solidFill>
                        <a:effectLst/>
                        <a:latin typeface="Calibri" panose="020F0502020204030204" pitchFamily="34" charset="0"/>
                      </a:endParaRPr>
                    </a:p>
                  </a:txBody>
                  <a:tcPr marL="10955" marR="10955" marT="10955" marB="117864" anchor="ctr">
                    <a:lnL w="12700" cmpd="sng">
                      <a:noFill/>
                      <a:prstDash val="solid"/>
                    </a:lnL>
                    <a:lnR w="12700" cap="flat" cmpd="sng" algn="ctr">
                      <a:solidFill>
                        <a:schemeClr val="tx1"/>
                      </a:solidFill>
                      <a:prstDash val="solid"/>
                      <a:round/>
                      <a:headEnd type="none" w="med" len="med"/>
                      <a:tailEnd type="none" w="med" len="med"/>
                    </a:lnR>
                    <a:lnT w="12700" cmpd="sng">
                      <a:noFill/>
                      <a:prstDash val="solid"/>
                    </a:lnT>
                    <a:lnB w="12700" cmpd="sng">
                      <a:noFill/>
                      <a:prstDash val="solid"/>
                    </a:lnB>
                    <a:noFill/>
                  </a:tcPr>
                </a:tc>
                <a:extLst>
                  <a:ext uri="{0D108BD9-81ED-4DB2-BD59-A6C34878D82A}">
                    <a16:rowId xmlns:a16="http://schemas.microsoft.com/office/drawing/2014/main" val="3898247805"/>
                  </a:ext>
                </a:extLst>
              </a:tr>
              <a:tr h="506033">
                <a:tc>
                  <a:txBody>
                    <a:bodyPr/>
                    <a:lstStyle/>
                    <a:p>
                      <a:pPr algn="l" rtl="0" fontAlgn="ctr"/>
                      <a:r>
                        <a:rPr lang="en-US" sz="2100" b="1" i="0" u="none" strike="noStrike" cap="none" spc="0" dirty="0">
                          <a:solidFill>
                            <a:schemeClr val="tx1"/>
                          </a:solidFill>
                          <a:effectLst/>
                          <a:latin typeface="Calibri" panose="020F0502020204030204" pitchFamily="34" charset="0"/>
                        </a:rPr>
                        <a:t>Worked in Org</a:t>
                      </a:r>
                    </a:p>
                  </a:txBody>
                  <a:tcPr marL="10955" marR="10955" marT="10955" marB="117864" anchor="ctr">
                    <a:lnL w="12700" cmpd="sng">
                      <a:noFill/>
                      <a:prstDash val="solid"/>
                    </a:lnL>
                    <a:lnR w="12700" cap="flat" cmpd="sng" algn="ctr">
                      <a:solidFill>
                        <a:schemeClr val="tx1"/>
                      </a:solidFill>
                      <a:prstDash val="solid"/>
                      <a:round/>
                      <a:headEnd type="none" w="med" len="med"/>
                      <a:tailEnd type="none" w="med" len="med"/>
                    </a:lnR>
                    <a:lnT w="12700" cmpd="sng">
                      <a:noFill/>
                      <a:prstDash val="solid"/>
                    </a:lnT>
                    <a:lnB w="12700" cmpd="sng">
                      <a:noFill/>
                      <a:prstDash val="solid"/>
                    </a:lnB>
                    <a:solidFill>
                      <a:schemeClr val="bg1">
                        <a:lumMod val="95000"/>
                      </a:schemeClr>
                    </a:solidFill>
                  </a:tcPr>
                </a:tc>
                <a:tc>
                  <a:txBody>
                    <a:bodyPr/>
                    <a:lstStyle/>
                    <a:p>
                      <a:pPr algn="ctr" rtl="0" fontAlgn="ctr"/>
                      <a:r>
                        <a:rPr lang="en-US" sz="2100" u="none" strike="noStrike" cap="none" spc="0">
                          <a:solidFill>
                            <a:schemeClr val="tx1"/>
                          </a:solidFill>
                          <a:effectLst/>
                        </a:rPr>
                        <a:t>0.23</a:t>
                      </a:r>
                      <a:endParaRPr lang="en-US" sz="2100" b="0" i="0" u="none" strike="noStrike" cap="none" spc="0">
                        <a:solidFill>
                          <a:schemeClr val="tx1"/>
                        </a:solidFill>
                        <a:effectLst/>
                        <a:latin typeface="Calibri" panose="020F0502020204030204" pitchFamily="34" charset="0"/>
                      </a:endParaRPr>
                    </a:p>
                  </a:txBody>
                  <a:tcPr marL="10955" marR="10955" marT="10955" marB="117864" anchor="ctr">
                    <a:lnL w="12700" cap="flat" cmpd="sng" algn="ctr">
                      <a:solidFill>
                        <a:schemeClr val="tx1"/>
                      </a:solidFill>
                      <a:prstDash val="solid"/>
                      <a:round/>
                      <a:headEnd type="none" w="med" len="med"/>
                      <a:tailEnd type="none" w="med" len="med"/>
                    </a:lnL>
                    <a:lnR w="12700" cmpd="sng">
                      <a:noFill/>
                      <a:prstDash val="solid"/>
                    </a:lnR>
                    <a:lnT w="12700" cmpd="sng">
                      <a:noFill/>
                      <a:prstDash val="solid"/>
                    </a:lnT>
                    <a:lnB w="12700" cmpd="sng">
                      <a:noFill/>
                      <a:prstDash val="solid"/>
                    </a:lnB>
                    <a:solidFill>
                      <a:schemeClr val="bg1">
                        <a:lumMod val="95000"/>
                      </a:schemeClr>
                    </a:solidFill>
                  </a:tcPr>
                </a:tc>
                <a:tc>
                  <a:txBody>
                    <a:bodyPr/>
                    <a:lstStyle/>
                    <a:p>
                      <a:pPr algn="ctr" rtl="0" fontAlgn="ctr"/>
                      <a:r>
                        <a:rPr lang="en-US" sz="2100" u="none" strike="noStrike" cap="none" spc="0" dirty="0">
                          <a:solidFill>
                            <a:schemeClr val="tx1"/>
                          </a:solidFill>
                          <a:effectLst/>
                        </a:rPr>
                        <a:t>0.77</a:t>
                      </a:r>
                      <a:endParaRPr lang="en-US" sz="2100" b="0" i="0" u="none" strike="noStrike" cap="none" spc="0" dirty="0">
                        <a:solidFill>
                          <a:schemeClr val="tx1"/>
                        </a:solidFill>
                        <a:effectLst/>
                        <a:latin typeface="Calibri" panose="020F0502020204030204" pitchFamily="34" charset="0"/>
                      </a:endParaRPr>
                    </a:p>
                  </a:txBody>
                  <a:tcPr marL="10955" marR="10955" marT="10955" marB="117864" anchor="ctr">
                    <a:lnL w="12700" cmpd="sng">
                      <a:noFill/>
                      <a:prstDash val="solid"/>
                    </a:lnL>
                    <a:lnR w="12700" cap="flat" cmpd="sng" algn="ctr">
                      <a:solidFill>
                        <a:schemeClr val="tx1"/>
                      </a:solidFill>
                      <a:prstDash val="solid"/>
                      <a:round/>
                      <a:headEnd type="none" w="med" len="med"/>
                      <a:tailEnd type="none" w="med" len="med"/>
                    </a:lnR>
                    <a:lnT w="12700" cmpd="sng">
                      <a:noFill/>
                      <a:prstDash val="solid"/>
                    </a:lnT>
                    <a:lnB w="12700" cmpd="sng">
                      <a:noFill/>
                      <a:prstDash val="solid"/>
                    </a:lnB>
                    <a:solidFill>
                      <a:schemeClr val="bg1">
                        <a:lumMod val="95000"/>
                      </a:schemeClr>
                    </a:solidFill>
                  </a:tcPr>
                </a:tc>
                <a:tc>
                  <a:txBody>
                    <a:bodyPr/>
                    <a:lstStyle/>
                    <a:p>
                      <a:pPr algn="ctr" rtl="0" fontAlgn="ctr"/>
                      <a:r>
                        <a:rPr lang="en-US" sz="2100" u="none" strike="noStrike" cap="none" spc="0" dirty="0">
                          <a:solidFill>
                            <a:schemeClr val="tx1"/>
                          </a:solidFill>
                          <a:effectLst/>
                        </a:rPr>
                        <a:t>0.01</a:t>
                      </a:r>
                      <a:endParaRPr lang="en-US" sz="2100" b="0" i="0" u="none" strike="noStrike" cap="none" spc="0" dirty="0">
                        <a:solidFill>
                          <a:schemeClr val="tx1"/>
                        </a:solidFill>
                        <a:effectLst/>
                        <a:latin typeface="Calibri" panose="020F0502020204030204" pitchFamily="34" charset="0"/>
                      </a:endParaRPr>
                    </a:p>
                  </a:txBody>
                  <a:tcPr marL="10955" marR="10955" marT="10955" marB="117864" anchor="ctr">
                    <a:lnL w="12700" cap="flat" cmpd="sng" algn="ctr">
                      <a:solidFill>
                        <a:schemeClr val="tx1"/>
                      </a:solidFill>
                      <a:prstDash val="solid"/>
                      <a:round/>
                      <a:headEnd type="none" w="med" len="med"/>
                      <a:tailEnd type="none" w="med" len="me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chemeClr val="accent5">
                        <a:lumMod val="40000"/>
                        <a:lumOff val="60000"/>
                      </a:schemeClr>
                    </a:solidFill>
                  </a:tcPr>
                </a:tc>
                <a:tc>
                  <a:txBody>
                    <a:bodyPr/>
                    <a:lstStyle/>
                    <a:p>
                      <a:pPr algn="ctr" rtl="0" fontAlgn="ctr"/>
                      <a:r>
                        <a:rPr lang="en-US" sz="2100" u="none" strike="noStrike" cap="none" spc="0" dirty="0">
                          <a:solidFill>
                            <a:schemeClr val="tx1"/>
                          </a:solidFill>
                          <a:effectLst/>
                        </a:rPr>
                        <a:t>0.99</a:t>
                      </a:r>
                      <a:endParaRPr lang="en-US" sz="2100" b="0" i="0" u="none" strike="noStrike" cap="none" spc="0" dirty="0">
                        <a:solidFill>
                          <a:schemeClr val="tx1"/>
                        </a:solidFill>
                        <a:effectLst/>
                        <a:latin typeface="Calibri" panose="020F0502020204030204" pitchFamily="34" charset="0"/>
                      </a:endParaRPr>
                    </a:p>
                  </a:txBody>
                  <a:tcPr marL="10955" marR="10955" marT="10955" marB="117864" anchor="ctr">
                    <a:lnL w="12700" cmpd="sng">
                      <a:noFill/>
                      <a:prstDash val="solid"/>
                    </a:lnL>
                    <a:lnR w="12700" cap="flat" cmpd="sng" algn="ctr">
                      <a:solidFill>
                        <a:schemeClr val="tx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2100" b="1" u="none" strike="noStrike" cap="none" spc="0" dirty="0">
                          <a:solidFill>
                            <a:schemeClr val="tx1"/>
                          </a:solidFill>
                          <a:effectLst/>
                        </a:rPr>
                        <a:t>1</a:t>
                      </a:r>
                      <a:endParaRPr lang="en-US" sz="2100" b="1" i="0" u="none" strike="noStrike" cap="none" spc="0" dirty="0">
                        <a:solidFill>
                          <a:schemeClr val="tx1"/>
                        </a:solidFill>
                        <a:effectLst/>
                        <a:latin typeface="Calibri" panose="020F0502020204030204" pitchFamily="34" charset="0"/>
                      </a:endParaRPr>
                    </a:p>
                  </a:txBody>
                  <a:tcPr marL="10955" marR="10955" marT="10955" marB="117864" anchor="ctr">
                    <a:lnL w="12700" cap="flat" cmpd="sng" algn="ctr">
                      <a:solidFill>
                        <a:schemeClr val="tx1"/>
                      </a:solidFill>
                      <a:prstDash val="solid"/>
                      <a:round/>
                      <a:headEnd type="none" w="med" len="med"/>
                      <a:tailEnd type="none" w="med" len="med"/>
                    </a:lnL>
                    <a:lnR w="12700" cmpd="sng">
                      <a:noFill/>
                      <a:prstDash val="solid"/>
                    </a:lnR>
                    <a:lnT w="12700" cmpd="sng">
                      <a:noFill/>
                      <a:prstDash val="solid"/>
                    </a:lnT>
                    <a:lnB w="12700" cmpd="sng">
                      <a:noFill/>
                      <a:prstDash val="solid"/>
                    </a:lnB>
                    <a:solidFill>
                      <a:schemeClr val="bg1">
                        <a:lumMod val="95000"/>
                      </a:schemeClr>
                    </a:solidFill>
                  </a:tcPr>
                </a:tc>
                <a:tc>
                  <a:txBody>
                    <a:bodyPr/>
                    <a:lstStyle/>
                    <a:p>
                      <a:pPr algn="ctr" rtl="0" fontAlgn="ctr"/>
                      <a:r>
                        <a:rPr lang="en-US" sz="2100" u="none" strike="noStrike" cap="none" spc="0" dirty="0">
                          <a:solidFill>
                            <a:schemeClr val="tx1"/>
                          </a:solidFill>
                          <a:effectLst/>
                        </a:rPr>
                        <a:t>0</a:t>
                      </a:r>
                      <a:endParaRPr lang="en-US" sz="2100" b="0" i="0" u="none" strike="noStrike" cap="none" spc="0" dirty="0">
                        <a:solidFill>
                          <a:schemeClr val="tx1"/>
                        </a:solidFill>
                        <a:effectLst/>
                        <a:latin typeface="Calibri" panose="020F0502020204030204" pitchFamily="34" charset="0"/>
                      </a:endParaRPr>
                    </a:p>
                  </a:txBody>
                  <a:tcPr marL="10955" marR="10955" marT="10955" marB="117864" anchor="ctr">
                    <a:lnL w="12700" cmpd="sng">
                      <a:noFill/>
                      <a:prstDash val="solid"/>
                    </a:lnL>
                    <a:lnR w="12700" cap="flat" cmpd="sng" algn="ctr">
                      <a:solidFill>
                        <a:schemeClr val="tx1"/>
                      </a:solidFill>
                      <a:prstDash val="solid"/>
                      <a:round/>
                      <a:headEnd type="none" w="med" len="med"/>
                      <a:tailEnd type="none" w="med" len="med"/>
                    </a:lnR>
                    <a:lnT w="12700" cmpd="sng">
                      <a:noFill/>
                      <a:prstDash val="solid"/>
                    </a:lnT>
                    <a:lnB w="12700" cmpd="sng">
                      <a:noFill/>
                      <a:prstDash val="solid"/>
                    </a:lnB>
                    <a:solidFill>
                      <a:schemeClr val="bg1">
                        <a:lumMod val="95000"/>
                      </a:schemeClr>
                    </a:solidFill>
                  </a:tcPr>
                </a:tc>
                <a:tc>
                  <a:txBody>
                    <a:bodyPr/>
                    <a:lstStyle/>
                    <a:p>
                      <a:pPr algn="ctr" rtl="0" fontAlgn="ctr"/>
                      <a:r>
                        <a:rPr lang="en-US" sz="2100" u="none" strike="noStrike" cap="none" spc="0">
                          <a:solidFill>
                            <a:schemeClr val="tx1"/>
                          </a:solidFill>
                          <a:effectLst/>
                        </a:rPr>
                        <a:t>0.2</a:t>
                      </a:r>
                      <a:endParaRPr lang="en-US" sz="2100" b="0" i="0" u="none" strike="noStrike" cap="none" spc="0">
                        <a:solidFill>
                          <a:schemeClr val="tx1"/>
                        </a:solidFill>
                        <a:effectLst/>
                        <a:latin typeface="Calibri" panose="020F0502020204030204" pitchFamily="34" charset="0"/>
                      </a:endParaRPr>
                    </a:p>
                  </a:txBody>
                  <a:tcPr marL="10955" marR="10955" marT="10955" marB="117864" anchor="ctr">
                    <a:lnL w="12700" cap="flat" cmpd="sng" algn="ctr">
                      <a:solidFill>
                        <a:schemeClr val="tx1"/>
                      </a:solidFill>
                      <a:prstDash val="solid"/>
                      <a:round/>
                      <a:headEnd type="none" w="med" len="med"/>
                      <a:tailEnd type="none" w="med" len="med"/>
                    </a:lnL>
                    <a:lnR w="12700" cmpd="sng">
                      <a:noFill/>
                      <a:prstDash val="solid"/>
                    </a:lnR>
                    <a:lnT w="12700" cmpd="sng">
                      <a:noFill/>
                      <a:prstDash val="solid"/>
                    </a:lnT>
                    <a:lnB w="12700" cmpd="sng">
                      <a:noFill/>
                      <a:prstDash val="solid"/>
                    </a:lnB>
                    <a:solidFill>
                      <a:schemeClr val="bg1">
                        <a:lumMod val="95000"/>
                      </a:schemeClr>
                    </a:solidFill>
                  </a:tcPr>
                </a:tc>
                <a:tc>
                  <a:txBody>
                    <a:bodyPr/>
                    <a:lstStyle/>
                    <a:p>
                      <a:pPr algn="ctr" rtl="0" fontAlgn="ctr"/>
                      <a:r>
                        <a:rPr lang="en-US" sz="2100" u="none" strike="noStrike" cap="none" spc="0" dirty="0">
                          <a:solidFill>
                            <a:schemeClr val="tx1"/>
                          </a:solidFill>
                          <a:effectLst/>
                        </a:rPr>
                        <a:t>0.8</a:t>
                      </a:r>
                      <a:endParaRPr lang="en-US" sz="2100" b="0" i="0" u="none" strike="noStrike" cap="none" spc="0" dirty="0">
                        <a:solidFill>
                          <a:schemeClr val="tx1"/>
                        </a:solidFill>
                        <a:effectLst/>
                        <a:latin typeface="Calibri" panose="020F0502020204030204" pitchFamily="34" charset="0"/>
                      </a:endParaRPr>
                    </a:p>
                  </a:txBody>
                  <a:tcPr marL="10955" marR="10955" marT="10955" marB="117864" anchor="ctr">
                    <a:lnL w="12700" cmpd="sng">
                      <a:noFill/>
                      <a:prstDash val="solid"/>
                    </a:lnL>
                    <a:lnR w="12700" cap="flat" cmpd="sng" algn="ctr">
                      <a:solidFill>
                        <a:schemeClr val="tx1"/>
                      </a:solidFill>
                      <a:prstDash val="solid"/>
                      <a:round/>
                      <a:headEnd type="none" w="med" len="med"/>
                      <a:tailEnd type="none" w="med" len="med"/>
                    </a:lnR>
                    <a:lnT w="12700" cmpd="sng">
                      <a:noFill/>
                      <a:prstDash val="solid"/>
                    </a:lnT>
                    <a:lnB w="12700" cmpd="sng">
                      <a:noFill/>
                      <a:prstDash val="solid"/>
                    </a:lnB>
                    <a:solidFill>
                      <a:schemeClr val="bg1">
                        <a:lumMod val="95000"/>
                      </a:schemeClr>
                    </a:solidFill>
                  </a:tcPr>
                </a:tc>
                <a:extLst>
                  <a:ext uri="{0D108BD9-81ED-4DB2-BD59-A6C34878D82A}">
                    <a16:rowId xmlns:a16="http://schemas.microsoft.com/office/drawing/2014/main" val="3550303457"/>
                  </a:ext>
                </a:extLst>
              </a:tr>
              <a:tr h="506033">
                <a:tc>
                  <a:txBody>
                    <a:bodyPr/>
                    <a:lstStyle/>
                    <a:p>
                      <a:pPr algn="l" rtl="0" fontAlgn="ctr"/>
                      <a:r>
                        <a:rPr lang="en-US" sz="2100" b="1" i="0" u="none" strike="noStrike" cap="none" spc="0" dirty="0">
                          <a:solidFill>
                            <a:schemeClr val="tx1"/>
                          </a:solidFill>
                          <a:effectLst/>
                          <a:latin typeface="Calibri" panose="020F0502020204030204" pitchFamily="34" charset="0"/>
                        </a:rPr>
                        <a:t>Wore badge/sticker</a:t>
                      </a:r>
                    </a:p>
                  </a:txBody>
                  <a:tcPr marL="10955" marR="10955" marT="10955" marB="117864" anchor="ctr">
                    <a:lnL w="12700" cap="flat" cmpd="sng" algn="ctr">
                      <a:noFill/>
                      <a:prstDash val="solid"/>
                    </a:lnL>
                    <a:lnR w="12700" cap="flat" cmpd="sng" algn="ctr">
                      <a:solidFill>
                        <a:schemeClr val="tx1"/>
                      </a:solidFill>
                      <a:prstDash val="solid"/>
                      <a:round/>
                      <a:headEnd type="none" w="med" len="med"/>
                      <a:tailEnd type="none" w="med" len="med"/>
                    </a:lnR>
                    <a:lnT w="12700" cmpd="sng">
                      <a:noFill/>
                      <a:prstDash val="solid"/>
                    </a:lnT>
                    <a:lnB w="12700" cmpd="sng">
                      <a:noFill/>
                      <a:prstDash val="solid"/>
                    </a:lnB>
                    <a:noFill/>
                  </a:tcPr>
                </a:tc>
                <a:tc>
                  <a:txBody>
                    <a:bodyPr/>
                    <a:lstStyle/>
                    <a:p>
                      <a:pPr algn="ctr" rtl="0" fontAlgn="ctr"/>
                      <a:r>
                        <a:rPr lang="en-US" sz="2100" u="none" strike="noStrike" cap="none" spc="0">
                          <a:solidFill>
                            <a:schemeClr val="tx1"/>
                          </a:solidFill>
                          <a:effectLst/>
                        </a:rPr>
                        <a:t>0.1</a:t>
                      </a:r>
                      <a:endParaRPr lang="en-US" sz="2100" b="0" i="0" u="none" strike="noStrike" cap="none" spc="0">
                        <a:solidFill>
                          <a:schemeClr val="tx1"/>
                        </a:solidFill>
                        <a:effectLst/>
                        <a:latin typeface="Calibri" panose="020F0502020204030204" pitchFamily="34" charset="0"/>
                      </a:endParaRPr>
                    </a:p>
                  </a:txBody>
                  <a:tcPr marL="10955" marR="10955" marT="10955" marB="117864" anchor="ctr">
                    <a:lnL w="12700" cap="flat" cmpd="sng" algn="ctr">
                      <a:solidFill>
                        <a:schemeClr val="tx1"/>
                      </a:solidFill>
                      <a:prstDash val="solid"/>
                      <a:round/>
                      <a:headEnd type="none" w="med" len="med"/>
                      <a:tailEnd type="none" w="med" len="med"/>
                    </a:lnL>
                    <a:lnR w="12700" cmpd="sng">
                      <a:noFill/>
                      <a:prstDash val="solid"/>
                    </a:lnR>
                    <a:lnT w="12700" cmpd="sng">
                      <a:noFill/>
                      <a:prstDash val="solid"/>
                    </a:lnT>
                    <a:lnB w="12700" cmpd="sng">
                      <a:noFill/>
                      <a:prstDash val="solid"/>
                    </a:lnB>
                    <a:noFill/>
                  </a:tcPr>
                </a:tc>
                <a:tc>
                  <a:txBody>
                    <a:bodyPr/>
                    <a:lstStyle/>
                    <a:p>
                      <a:pPr algn="ctr" rtl="0" fontAlgn="ctr"/>
                      <a:r>
                        <a:rPr lang="en-US" sz="2100" u="none" strike="noStrike" cap="none" spc="0" dirty="0">
                          <a:solidFill>
                            <a:schemeClr val="tx1"/>
                          </a:solidFill>
                          <a:effectLst/>
                        </a:rPr>
                        <a:t>0.9</a:t>
                      </a:r>
                      <a:endParaRPr lang="en-US" sz="2100" b="0" i="0" u="none" strike="noStrike" cap="none" spc="0" dirty="0">
                        <a:solidFill>
                          <a:schemeClr val="tx1"/>
                        </a:solidFill>
                        <a:effectLst/>
                        <a:latin typeface="Calibri" panose="020F0502020204030204" pitchFamily="34" charset="0"/>
                      </a:endParaRPr>
                    </a:p>
                  </a:txBody>
                  <a:tcPr marL="10955" marR="10955" marT="10955" marB="117864" anchor="ctr">
                    <a:lnL w="12700" cmpd="sng">
                      <a:noFill/>
                      <a:prstDash val="solid"/>
                    </a:lnL>
                    <a:lnR w="12700" cap="flat" cmpd="sng" algn="ctr">
                      <a:solidFill>
                        <a:schemeClr val="tx1"/>
                      </a:solidFill>
                      <a:prstDash val="solid"/>
                      <a:round/>
                      <a:headEnd type="none" w="med" len="med"/>
                      <a:tailEnd type="none" w="med" len="med"/>
                    </a:lnR>
                    <a:lnT w="12700" cmpd="sng">
                      <a:noFill/>
                      <a:prstDash val="solid"/>
                    </a:lnT>
                    <a:lnB w="12700" cmpd="sng">
                      <a:noFill/>
                      <a:prstDash val="solid"/>
                    </a:lnB>
                    <a:noFill/>
                  </a:tcPr>
                </a:tc>
                <a:tc>
                  <a:txBody>
                    <a:bodyPr/>
                    <a:lstStyle/>
                    <a:p>
                      <a:pPr algn="ctr" rtl="0" fontAlgn="ctr"/>
                      <a:r>
                        <a:rPr lang="en-US" sz="2100" u="none" strike="noStrike" cap="none" spc="0" dirty="0">
                          <a:solidFill>
                            <a:schemeClr val="tx1"/>
                          </a:solidFill>
                          <a:effectLst/>
                        </a:rPr>
                        <a:t>0</a:t>
                      </a:r>
                      <a:endParaRPr lang="en-US" sz="2100" b="0" i="0" u="none" strike="noStrike" cap="none" spc="0" dirty="0">
                        <a:solidFill>
                          <a:schemeClr val="tx1"/>
                        </a:solidFill>
                        <a:effectLst/>
                        <a:latin typeface="Calibri" panose="020F0502020204030204" pitchFamily="34" charset="0"/>
                      </a:endParaRPr>
                    </a:p>
                  </a:txBody>
                  <a:tcPr marL="10955" marR="10955" marT="10955" marB="117864" anchor="ctr">
                    <a:lnL w="12700" cap="flat" cmpd="sng" algn="ctr">
                      <a:solidFill>
                        <a:schemeClr val="tx1"/>
                      </a:solidFill>
                      <a:prstDash val="solid"/>
                      <a:round/>
                      <a:headEnd type="none" w="med" len="med"/>
                      <a:tailEnd type="none" w="med" len="me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chemeClr val="accent5">
                        <a:lumMod val="40000"/>
                        <a:lumOff val="60000"/>
                      </a:schemeClr>
                    </a:solidFill>
                  </a:tcPr>
                </a:tc>
                <a:tc>
                  <a:txBody>
                    <a:bodyPr/>
                    <a:lstStyle/>
                    <a:p>
                      <a:pPr algn="ctr" rtl="0" fontAlgn="ctr"/>
                      <a:r>
                        <a:rPr lang="en-US" sz="2100" u="none" strike="noStrike" cap="none" spc="0" dirty="0">
                          <a:solidFill>
                            <a:schemeClr val="tx1"/>
                          </a:solidFill>
                          <a:effectLst/>
                        </a:rPr>
                        <a:t>1</a:t>
                      </a:r>
                      <a:endParaRPr lang="en-US" sz="2100" b="0" i="0" u="none" strike="noStrike" cap="none" spc="0" dirty="0">
                        <a:solidFill>
                          <a:schemeClr val="tx1"/>
                        </a:solidFill>
                        <a:effectLst/>
                        <a:latin typeface="Calibri" panose="020F0502020204030204" pitchFamily="34" charset="0"/>
                      </a:endParaRPr>
                    </a:p>
                  </a:txBody>
                  <a:tcPr marL="10955" marR="10955" marT="10955" marB="117864" anchor="ctr">
                    <a:lnL w="12700" cmpd="sng">
                      <a:noFill/>
                      <a:prstDash val="solid"/>
                    </a:lnL>
                    <a:lnR w="12700" cap="flat" cmpd="sng" algn="ctr">
                      <a:solidFill>
                        <a:schemeClr val="tx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p>
                      <a:pPr algn="ctr" rtl="0" fontAlgn="ctr"/>
                      <a:r>
                        <a:rPr lang="en-US" sz="2100" b="1" u="none" strike="noStrike" cap="none" spc="0" dirty="0">
                          <a:solidFill>
                            <a:schemeClr val="tx1"/>
                          </a:solidFill>
                          <a:effectLst/>
                        </a:rPr>
                        <a:t>0.87</a:t>
                      </a:r>
                      <a:endParaRPr lang="en-US" sz="2100" b="1" i="0" u="none" strike="noStrike" cap="none" spc="0" dirty="0">
                        <a:solidFill>
                          <a:schemeClr val="tx1"/>
                        </a:solidFill>
                        <a:effectLst/>
                        <a:latin typeface="Calibri" panose="020F0502020204030204" pitchFamily="34" charset="0"/>
                      </a:endParaRPr>
                    </a:p>
                  </a:txBody>
                  <a:tcPr marL="10955" marR="10955" marT="10955" marB="117864" anchor="ctr">
                    <a:lnL w="12700" cap="flat" cmpd="sng" algn="ctr">
                      <a:solidFill>
                        <a:schemeClr val="tx1"/>
                      </a:solidFill>
                      <a:prstDash val="solid"/>
                      <a:round/>
                      <a:headEnd type="none" w="med" len="med"/>
                      <a:tailEnd type="none" w="med" len="med"/>
                    </a:lnL>
                    <a:lnR w="12700" cmpd="sng">
                      <a:noFill/>
                      <a:prstDash val="solid"/>
                    </a:lnR>
                    <a:lnT w="12700" cmpd="sng">
                      <a:noFill/>
                      <a:prstDash val="solid"/>
                    </a:lnT>
                    <a:lnB w="12700" cmpd="sng">
                      <a:noFill/>
                      <a:prstDash val="solid"/>
                    </a:lnB>
                    <a:noFill/>
                  </a:tcPr>
                </a:tc>
                <a:tc>
                  <a:txBody>
                    <a:bodyPr/>
                    <a:lstStyle/>
                    <a:p>
                      <a:pPr algn="ctr" rtl="0" fontAlgn="ctr"/>
                      <a:r>
                        <a:rPr lang="en-US" sz="2100" u="none" strike="noStrike" cap="none" spc="0" dirty="0">
                          <a:solidFill>
                            <a:schemeClr val="tx1"/>
                          </a:solidFill>
                          <a:effectLst/>
                        </a:rPr>
                        <a:t>0.13</a:t>
                      </a:r>
                      <a:endParaRPr lang="en-US" sz="2100" b="0" i="0" u="none" strike="noStrike" cap="none" spc="0" dirty="0">
                        <a:solidFill>
                          <a:schemeClr val="tx1"/>
                        </a:solidFill>
                        <a:effectLst/>
                        <a:latin typeface="Calibri" panose="020F0502020204030204" pitchFamily="34" charset="0"/>
                      </a:endParaRPr>
                    </a:p>
                  </a:txBody>
                  <a:tcPr marL="10955" marR="10955" marT="10955" marB="117864" anchor="ctr">
                    <a:lnL w="12700" cmpd="sng">
                      <a:noFill/>
                      <a:prstDash val="solid"/>
                    </a:lnL>
                    <a:lnR w="12700" cap="flat" cmpd="sng" algn="ctr">
                      <a:solidFill>
                        <a:schemeClr val="tx1"/>
                      </a:solidFill>
                      <a:prstDash val="solid"/>
                      <a:round/>
                      <a:headEnd type="none" w="med" len="med"/>
                      <a:tailEnd type="none" w="med" len="med"/>
                    </a:lnR>
                    <a:lnT w="12700" cmpd="sng">
                      <a:noFill/>
                      <a:prstDash val="solid"/>
                    </a:lnT>
                    <a:lnB w="12700" cmpd="sng">
                      <a:noFill/>
                      <a:prstDash val="solid"/>
                    </a:lnB>
                    <a:noFill/>
                  </a:tcPr>
                </a:tc>
                <a:tc>
                  <a:txBody>
                    <a:bodyPr/>
                    <a:lstStyle/>
                    <a:p>
                      <a:pPr algn="ctr" rtl="0" fontAlgn="ctr"/>
                      <a:r>
                        <a:rPr lang="en-US" sz="2100" u="none" strike="noStrike" cap="none" spc="0">
                          <a:solidFill>
                            <a:schemeClr val="tx1"/>
                          </a:solidFill>
                          <a:effectLst/>
                        </a:rPr>
                        <a:t>0.42</a:t>
                      </a:r>
                      <a:endParaRPr lang="en-US" sz="2100" b="0" i="0" u="none" strike="noStrike" cap="none" spc="0">
                        <a:solidFill>
                          <a:schemeClr val="tx1"/>
                        </a:solidFill>
                        <a:effectLst/>
                        <a:latin typeface="Calibri" panose="020F0502020204030204" pitchFamily="34" charset="0"/>
                      </a:endParaRPr>
                    </a:p>
                  </a:txBody>
                  <a:tcPr marL="10955" marR="10955" marT="10955" marB="117864" anchor="ctr">
                    <a:lnL w="12700" cap="flat" cmpd="sng" algn="ctr">
                      <a:solidFill>
                        <a:schemeClr val="tx1"/>
                      </a:solidFill>
                      <a:prstDash val="solid"/>
                      <a:round/>
                      <a:headEnd type="none" w="med" len="med"/>
                      <a:tailEnd type="none" w="med" len="med"/>
                    </a:lnL>
                    <a:lnR w="12700" cmpd="sng">
                      <a:noFill/>
                      <a:prstDash val="solid"/>
                    </a:lnR>
                    <a:lnT w="12700" cmpd="sng">
                      <a:noFill/>
                      <a:prstDash val="solid"/>
                    </a:lnT>
                    <a:lnB w="12700" cmpd="sng">
                      <a:noFill/>
                      <a:prstDash val="solid"/>
                    </a:lnB>
                    <a:noFill/>
                  </a:tcPr>
                </a:tc>
                <a:tc>
                  <a:txBody>
                    <a:bodyPr/>
                    <a:lstStyle/>
                    <a:p>
                      <a:pPr algn="ctr" rtl="0" fontAlgn="ctr"/>
                      <a:r>
                        <a:rPr lang="en-US" sz="2100" u="none" strike="noStrike" cap="none" spc="0" dirty="0">
                          <a:solidFill>
                            <a:schemeClr val="tx1"/>
                          </a:solidFill>
                          <a:effectLst/>
                        </a:rPr>
                        <a:t>0.58</a:t>
                      </a:r>
                      <a:endParaRPr lang="en-US" sz="2100" b="0" i="0" u="none" strike="noStrike" cap="none" spc="0" dirty="0">
                        <a:solidFill>
                          <a:schemeClr val="tx1"/>
                        </a:solidFill>
                        <a:effectLst/>
                        <a:latin typeface="Calibri" panose="020F0502020204030204" pitchFamily="34" charset="0"/>
                      </a:endParaRPr>
                    </a:p>
                  </a:txBody>
                  <a:tcPr marL="10955" marR="10955" marT="10955" marB="117864" anchor="ctr">
                    <a:lnL w="12700" cmpd="sng">
                      <a:noFill/>
                      <a:prstDash val="solid"/>
                    </a:lnL>
                    <a:lnR w="12700" cap="flat" cmpd="sng" algn="ctr">
                      <a:solidFill>
                        <a:schemeClr val="tx1"/>
                      </a:solidFill>
                      <a:prstDash val="solid"/>
                      <a:round/>
                      <a:headEnd type="none" w="med" len="med"/>
                      <a:tailEnd type="none" w="med" len="med"/>
                    </a:lnR>
                    <a:lnT w="12700" cmpd="sng">
                      <a:noFill/>
                      <a:prstDash val="solid"/>
                    </a:lnT>
                    <a:lnB w="12700" cmpd="sng">
                      <a:noFill/>
                      <a:prstDash val="solid"/>
                    </a:lnB>
                    <a:noFill/>
                  </a:tcPr>
                </a:tc>
                <a:extLst>
                  <a:ext uri="{0D108BD9-81ED-4DB2-BD59-A6C34878D82A}">
                    <a16:rowId xmlns:a16="http://schemas.microsoft.com/office/drawing/2014/main" val="409420140"/>
                  </a:ext>
                </a:extLst>
              </a:tr>
              <a:tr h="506033">
                <a:tc>
                  <a:txBody>
                    <a:bodyPr/>
                    <a:lstStyle/>
                    <a:p>
                      <a:pPr algn="l" rtl="0" fontAlgn="ctr"/>
                      <a:r>
                        <a:rPr lang="en-US" sz="2100" b="1" u="none" strike="noStrike" cap="none" spc="0" dirty="0">
                          <a:solidFill>
                            <a:schemeClr val="tx1"/>
                          </a:solidFill>
                          <a:effectLst/>
                        </a:rPr>
                        <a:t>Signed Pet.</a:t>
                      </a:r>
                      <a:endParaRPr lang="en-US" sz="2100" b="1" i="0" u="none" strike="noStrike" cap="none" spc="0" dirty="0">
                        <a:solidFill>
                          <a:schemeClr val="tx1"/>
                        </a:solidFill>
                        <a:effectLst/>
                        <a:latin typeface="Calibri" panose="020F0502020204030204" pitchFamily="34" charset="0"/>
                      </a:endParaRPr>
                    </a:p>
                  </a:txBody>
                  <a:tcPr marL="10955" marR="10955" marT="10955" marB="117864" anchor="ctr">
                    <a:lnL w="12700" cmpd="sng">
                      <a:noFill/>
                      <a:prstDash val="solid"/>
                    </a:lnL>
                    <a:lnR w="12700" cap="flat" cmpd="sng" algn="ctr">
                      <a:solidFill>
                        <a:schemeClr val="tx1"/>
                      </a:solidFill>
                      <a:prstDash val="solid"/>
                      <a:round/>
                      <a:headEnd type="none" w="med" len="med"/>
                      <a:tailEnd type="none" w="med" len="med"/>
                    </a:lnR>
                    <a:lnT w="12700" cmpd="sng">
                      <a:noFill/>
                      <a:prstDash val="solid"/>
                    </a:lnT>
                    <a:lnB w="12700" cmpd="sng">
                      <a:noFill/>
                      <a:prstDash val="solid"/>
                    </a:lnB>
                    <a:solidFill>
                      <a:schemeClr val="bg1">
                        <a:lumMod val="95000"/>
                      </a:schemeClr>
                    </a:solidFill>
                  </a:tcPr>
                </a:tc>
                <a:tc>
                  <a:txBody>
                    <a:bodyPr/>
                    <a:lstStyle/>
                    <a:p>
                      <a:pPr algn="ctr" rtl="0" fontAlgn="ctr"/>
                      <a:r>
                        <a:rPr lang="en-US" sz="2100" u="none" strike="noStrike" cap="none" spc="0">
                          <a:solidFill>
                            <a:schemeClr val="tx1"/>
                          </a:solidFill>
                          <a:effectLst/>
                        </a:rPr>
                        <a:t>0.52</a:t>
                      </a:r>
                      <a:endParaRPr lang="en-US" sz="2100" b="0" i="0" u="none" strike="noStrike" cap="none" spc="0">
                        <a:solidFill>
                          <a:schemeClr val="tx1"/>
                        </a:solidFill>
                        <a:effectLst/>
                        <a:latin typeface="Calibri" panose="020F0502020204030204" pitchFamily="34" charset="0"/>
                      </a:endParaRPr>
                    </a:p>
                  </a:txBody>
                  <a:tcPr marL="10955" marR="10955" marT="10955" marB="117864" anchor="ctr">
                    <a:lnL w="12700" cap="flat" cmpd="sng" algn="ctr">
                      <a:solidFill>
                        <a:schemeClr val="tx1"/>
                      </a:solidFill>
                      <a:prstDash val="solid"/>
                      <a:round/>
                      <a:headEnd type="none" w="med" len="med"/>
                      <a:tailEnd type="none" w="med" len="med"/>
                    </a:lnL>
                    <a:lnR w="12700" cmpd="sng">
                      <a:noFill/>
                      <a:prstDash val="solid"/>
                    </a:lnR>
                    <a:lnT w="12700" cmpd="sng">
                      <a:noFill/>
                      <a:prstDash val="solid"/>
                    </a:lnT>
                    <a:lnB w="12700" cmpd="sng">
                      <a:noFill/>
                      <a:prstDash val="solid"/>
                    </a:lnB>
                    <a:solidFill>
                      <a:schemeClr val="bg1">
                        <a:lumMod val="95000"/>
                      </a:schemeClr>
                    </a:solidFill>
                  </a:tcPr>
                </a:tc>
                <a:tc>
                  <a:txBody>
                    <a:bodyPr/>
                    <a:lstStyle/>
                    <a:p>
                      <a:pPr algn="ctr" rtl="0" fontAlgn="ctr"/>
                      <a:r>
                        <a:rPr lang="en-US" sz="2100" u="none" strike="noStrike" cap="none" spc="0" dirty="0">
                          <a:solidFill>
                            <a:schemeClr val="tx1"/>
                          </a:solidFill>
                          <a:effectLst/>
                        </a:rPr>
                        <a:t>0.48</a:t>
                      </a:r>
                      <a:endParaRPr lang="en-US" sz="2100" b="0" i="0" u="none" strike="noStrike" cap="none" spc="0" dirty="0">
                        <a:solidFill>
                          <a:schemeClr val="tx1"/>
                        </a:solidFill>
                        <a:effectLst/>
                        <a:latin typeface="Calibri" panose="020F0502020204030204" pitchFamily="34" charset="0"/>
                      </a:endParaRPr>
                    </a:p>
                  </a:txBody>
                  <a:tcPr marL="10955" marR="10955" marT="10955" marB="117864" anchor="ctr">
                    <a:lnL w="12700" cmpd="sng">
                      <a:noFill/>
                      <a:prstDash val="solid"/>
                    </a:lnL>
                    <a:lnR w="12700" cap="flat" cmpd="sng" algn="ctr">
                      <a:solidFill>
                        <a:schemeClr val="tx1"/>
                      </a:solidFill>
                      <a:prstDash val="solid"/>
                      <a:round/>
                      <a:headEnd type="none" w="med" len="med"/>
                      <a:tailEnd type="none" w="med" len="med"/>
                    </a:lnR>
                    <a:lnT w="12700" cmpd="sng">
                      <a:noFill/>
                      <a:prstDash val="solid"/>
                    </a:lnT>
                    <a:lnB w="12700" cmpd="sng">
                      <a:noFill/>
                      <a:prstDash val="solid"/>
                    </a:lnB>
                    <a:solidFill>
                      <a:schemeClr val="bg1">
                        <a:lumMod val="95000"/>
                      </a:schemeClr>
                    </a:solidFill>
                  </a:tcPr>
                </a:tc>
                <a:tc>
                  <a:txBody>
                    <a:bodyPr/>
                    <a:lstStyle/>
                    <a:p>
                      <a:pPr algn="ctr" rtl="0" fontAlgn="ctr"/>
                      <a:r>
                        <a:rPr lang="en-US" sz="2100" u="none" strike="noStrike" cap="none" spc="0" dirty="0">
                          <a:solidFill>
                            <a:schemeClr val="tx1"/>
                          </a:solidFill>
                          <a:effectLst/>
                        </a:rPr>
                        <a:t>0.01</a:t>
                      </a:r>
                      <a:endParaRPr lang="en-US" sz="2100" b="0" i="0" u="none" strike="noStrike" cap="none" spc="0" dirty="0">
                        <a:solidFill>
                          <a:schemeClr val="tx1"/>
                        </a:solidFill>
                        <a:effectLst/>
                        <a:latin typeface="Calibri" panose="020F0502020204030204" pitchFamily="34" charset="0"/>
                      </a:endParaRPr>
                    </a:p>
                  </a:txBody>
                  <a:tcPr marL="10955" marR="10955" marT="10955" marB="117864" anchor="ctr">
                    <a:lnL w="12700" cap="flat" cmpd="sng" algn="ctr">
                      <a:solidFill>
                        <a:schemeClr val="tx1"/>
                      </a:solidFill>
                      <a:prstDash val="solid"/>
                      <a:round/>
                      <a:headEnd type="none" w="med" len="med"/>
                      <a:tailEnd type="none" w="med" len="me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chemeClr val="accent5">
                        <a:lumMod val="40000"/>
                        <a:lumOff val="60000"/>
                      </a:schemeClr>
                    </a:solidFill>
                  </a:tcPr>
                </a:tc>
                <a:tc>
                  <a:txBody>
                    <a:bodyPr/>
                    <a:lstStyle/>
                    <a:p>
                      <a:pPr algn="ctr" rtl="0" fontAlgn="ctr"/>
                      <a:r>
                        <a:rPr lang="en-US" sz="2100" u="none" strike="noStrike" cap="none" spc="0" dirty="0">
                          <a:solidFill>
                            <a:schemeClr val="tx1"/>
                          </a:solidFill>
                          <a:effectLst/>
                        </a:rPr>
                        <a:t>0.99</a:t>
                      </a:r>
                      <a:endParaRPr lang="en-US" sz="2100" b="0" i="0" u="none" strike="noStrike" cap="none" spc="0" dirty="0">
                        <a:solidFill>
                          <a:schemeClr val="tx1"/>
                        </a:solidFill>
                        <a:effectLst/>
                        <a:latin typeface="Calibri" panose="020F0502020204030204" pitchFamily="34" charset="0"/>
                      </a:endParaRPr>
                    </a:p>
                  </a:txBody>
                  <a:tcPr marL="10955" marR="10955" marT="10955" marB="117864" anchor="ctr">
                    <a:lnL w="12700" cmpd="sng">
                      <a:noFill/>
                      <a:prstDash val="solid"/>
                    </a:lnL>
                    <a:lnR w="12700" cap="flat" cmpd="sng" algn="ctr">
                      <a:solidFill>
                        <a:schemeClr val="tx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2100" b="1" u="none" strike="noStrike" cap="none" spc="0" dirty="0">
                          <a:solidFill>
                            <a:schemeClr val="tx1"/>
                          </a:solidFill>
                          <a:effectLst/>
                        </a:rPr>
                        <a:t>0.91</a:t>
                      </a:r>
                      <a:endParaRPr lang="en-US" sz="2100" b="1" i="0" u="none" strike="noStrike" cap="none" spc="0" dirty="0">
                        <a:solidFill>
                          <a:schemeClr val="tx1"/>
                        </a:solidFill>
                        <a:effectLst/>
                        <a:latin typeface="Calibri" panose="020F0502020204030204" pitchFamily="34" charset="0"/>
                      </a:endParaRPr>
                    </a:p>
                  </a:txBody>
                  <a:tcPr marL="10955" marR="10955" marT="10955" marB="117864" anchor="ctr">
                    <a:lnL w="12700" cap="flat" cmpd="sng" algn="ctr">
                      <a:solidFill>
                        <a:schemeClr val="tx1"/>
                      </a:solidFill>
                      <a:prstDash val="solid"/>
                      <a:round/>
                      <a:headEnd type="none" w="med" len="med"/>
                      <a:tailEnd type="none" w="med" len="med"/>
                    </a:lnL>
                    <a:lnR w="12700" cmpd="sng">
                      <a:noFill/>
                      <a:prstDash val="solid"/>
                    </a:lnR>
                    <a:lnT w="12700" cmpd="sng">
                      <a:noFill/>
                      <a:prstDash val="solid"/>
                    </a:lnT>
                    <a:lnB w="12700" cmpd="sng">
                      <a:noFill/>
                      <a:prstDash val="solid"/>
                    </a:lnB>
                    <a:solidFill>
                      <a:schemeClr val="bg1">
                        <a:lumMod val="95000"/>
                      </a:schemeClr>
                    </a:solidFill>
                  </a:tcPr>
                </a:tc>
                <a:tc>
                  <a:txBody>
                    <a:bodyPr/>
                    <a:lstStyle/>
                    <a:p>
                      <a:pPr algn="ctr" rtl="0" fontAlgn="ctr"/>
                      <a:r>
                        <a:rPr lang="en-US" sz="2100" u="none" strike="noStrike" cap="none" spc="0" dirty="0">
                          <a:solidFill>
                            <a:schemeClr val="tx1"/>
                          </a:solidFill>
                          <a:effectLst/>
                        </a:rPr>
                        <a:t>0.09</a:t>
                      </a:r>
                      <a:endParaRPr lang="en-US" sz="2100" b="0" i="0" u="none" strike="noStrike" cap="none" spc="0" dirty="0">
                        <a:solidFill>
                          <a:schemeClr val="tx1"/>
                        </a:solidFill>
                        <a:effectLst/>
                        <a:latin typeface="Calibri" panose="020F0502020204030204" pitchFamily="34" charset="0"/>
                      </a:endParaRPr>
                    </a:p>
                  </a:txBody>
                  <a:tcPr marL="10955" marR="10955" marT="10955" marB="117864" anchor="ctr">
                    <a:lnL w="12700" cmpd="sng">
                      <a:noFill/>
                      <a:prstDash val="solid"/>
                    </a:lnL>
                    <a:lnR w="12700" cap="flat" cmpd="sng" algn="ctr">
                      <a:solidFill>
                        <a:schemeClr val="tx1"/>
                      </a:solidFill>
                      <a:prstDash val="solid"/>
                      <a:round/>
                      <a:headEnd type="none" w="med" len="med"/>
                      <a:tailEnd type="none" w="med" len="med"/>
                    </a:lnR>
                    <a:lnT w="12700" cmpd="sng">
                      <a:noFill/>
                      <a:prstDash val="solid"/>
                    </a:lnT>
                    <a:lnB w="12700" cmpd="sng">
                      <a:noFill/>
                      <a:prstDash val="solid"/>
                    </a:lnB>
                    <a:solidFill>
                      <a:schemeClr val="bg1">
                        <a:lumMod val="95000"/>
                      </a:schemeClr>
                    </a:solidFill>
                  </a:tcPr>
                </a:tc>
                <a:tc>
                  <a:txBody>
                    <a:bodyPr/>
                    <a:lstStyle/>
                    <a:p>
                      <a:pPr algn="ctr" rtl="0" fontAlgn="ctr"/>
                      <a:r>
                        <a:rPr lang="en-US" sz="2100" u="none" strike="noStrike" cap="none" spc="0">
                          <a:solidFill>
                            <a:schemeClr val="tx1"/>
                          </a:solidFill>
                          <a:effectLst/>
                        </a:rPr>
                        <a:t>0.01</a:t>
                      </a:r>
                      <a:endParaRPr lang="en-US" sz="2100" b="0" i="0" u="none" strike="noStrike" cap="none" spc="0">
                        <a:solidFill>
                          <a:schemeClr val="tx1"/>
                        </a:solidFill>
                        <a:effectLst/>
                        <a:latin typeface="Calibri" panose="020F0502020204030204" pitchFamily="34" charset="0"/>
                      </a:endParaRPr>
                    </a:p>
                  </a:txBody>
                  <a:tcPr marL="10955" marR="10955" marT="10955" marB="117864" anchor="ctr">
                    <a:lnL w="12700" cap="flat" cmpd="sng" algn="ctr">
                      <a:solidFill>
                        <a:schemeClr val="tx1"/>
                      </a:solidFill>
                      <a:prstDash val="solid"/>
                      <a:round/>
                      <a:headEnd type="none" w="med" len="med"/>
                      <a:tailEnd type="none" w="med" len="med"/>
                    </a:lnL>
                    <a:lnR w="12700" cmpd="sng">
                      <a:noFill/>
                      <a:prstDash val="solid"/>
                    </a:lnR>
                    <a:lnT w="12700" cmpd="sng">
                      <a:noFill/>
                      <a:prstDash val="solid"/>
                    </a:lnT>
                    <a:lnB w="12700" cmpd="sng">
                      <a:noFill/>
                      <a:prstDash val="solid"/>
                    </a:lnB>
                    <a:solidFill>
                      <a:schemeClr val="bg1">
                        <a:lumMod val="95000"/>
                      </a:schemeClr>
                    </a:solidFill>
                  </a:tcPr>
                </a:tc>
                <a:tc>
                  <a:txBody>
                    <a:bodyPr/>
                    <a:lstStyle/>
                    <a:p>
                      <a:pPr algn="ctr" rtl="0" fontAlgn="ctr"/>
                      <a:r>
                        <a:rPr lang="en-US" sz="2100" u="none" strike="noStrike" cap="none" spc="0" dirty="0">
                          <a:solidFill>
                            <a:schemeClr val="tx1"/>
                          </a:solidFill>
                          <a:effectLst/>
                        </a:rPr>
                        <a:t>0.99</a:t>
                      </a:r>
                      <a:endParaRPr lang="en-US" sz="2100" b="0" i="0" u="none" strike="noStrike" cap="none" spc="0" dirty="0">
                        <a:solidFill>
                          <a:schemeClr val="tx1"/>
                        </a:solidFill>
                        <a:effectLst/>
                        <a:latin typeface="Calibri" panose="020F0502020204030204" pitchFamily="34" charset="0"/>
                      </a:endParaRPr>
                    </a:p>
                  </a:txBody>
                  <a:tcPr marL="10955" marR="10955" marT="10955" marB="117864" anchor="ctr">
                    <a:lnL w="12700" cmpd="sng">
                      <a:noFill/>
                      <a:prstDash val="solid"/>
                    </a:lnL>
                    <a:lnR w="12700" cap="flat" cmpd="sng" algn="ctr">
                      <a:solidFill>
                        <a:schemeClr val="tx1"/>
                      </a:solidFill>
                      <a:prstDash val="solid"/>
                      <a:round/>
                      <a:headEnd type="none" w="med" len="med"/>
                      <a:tailEnd type="none" w="med" len="med"/>
                    </a:lnR>
                    <a:lnT w="12700" cmpd="sng">
                      <a:noFill/>
                      <a:prstDash val="solid"/>
                    </a:lnT>
                    <a:lnB w="12700" cmpd="sng">
                      <a:noFill/>
                      <a:prstDash val="solid"/>
                    </a:lnB>
                    <a:solidFill>
                      <a:schemeClr val="bg1">
                        <a:lumMod val="95000"/>
                      </a:schemeClr>
                    </a:solidFill>
                  </a:tcPr>
                </a:tc>
                <a:extLst>
                  <a:ext uri="{0D108BD9-81ED-4DB2-BD59-A6C34878D82A}">
                    <a16:rowId xmlns:a16="http://schemas.microsoft.com/office/drawing/2014/main" val="1375055264"/>
                  </a:ext>
                </a:extLst>
              </a:tr>
              <a:tr h="506033">
                <a:tc>
                  <a:txBody>
                    <a:bodyPr/>
                    <a:lstStyle/>
                    <a:p>
                      <a:pPr algn="l" rtl="0" fontAlgn="ctr"/>
                      <a:r>
                        <a:rPr lang="en-US" sz="2100" b="1" i="0" u="none" strike="noStrike" cap="none" spc="0" dirty="0">
                          <a:solidFill>
                            <a:schemeClr val="tx1"/>
                          </a:solidFill>
                          <a:effectLst/>
                          <a:latin typeface="Calibri" panose="020F0502020204030204" pitchFamily="34" charset="0"/>
                        </a:rPr>
                        <a:t>Public Demon.</a:t>
                      </a:r>
                    </a:p>
                  </a:txBody>
                  <a:tcPr marL="10955" marR="10955" marT="10955" marB="117864" anchor="ctr">
                    <a:lnL w="12700" cap="flat" cmpd="sng" algn="ctr">
                      <a:noFill/>
                      <a:prstDash val="solid"/>
                    </a:lnL>
                    <a:lnR w="12700" cap="flat" cmpd="sng" algn="ctr">
                      <a:solidFill>
                        <a:schemeClr val="tx1"/>
                      </a:solidFill>
                      <a:prstDash val="solid"/>
                      <a:round/>
                      <a:headEnd type="none" w="med" len="med"/>
                      <a:tailEnd type="none" w="med" len="med"/>
                    </a:lnR>
                    <a:lnT w="12700" cmpd="sng">
                      <a:noFill/>
                      <a:prstDash val="solid"/>
                    </a:lnT>
                    <a:lnB w="12700" cmpd="sng">
                      <a:noFill/>
                      <a:prstDash val="solid"/>
                    </a:lnB>
                    <a:noFill/>
                  </a:tcPr>
                </a:tc>
                <a:tc>
                  <a:txBody>
                    <a:bodyPr/>
                    <a:lstStyle/>
                    <a:p>
                      <a:pPr algn="ctr" rtl="0" fontAlgn="ctr"/>
                      <a:r>
                        <a:rPr lang="en-US" sz="2100" u="none" strike="noStrike" cap="none" spc="0">
                          <a:solidFill>
                            <a:schemeClr val="tx1"/>
                          </a:solidFill>
                          <a:effectLst/>
                        </a:rPr>
                        <a:t>0.4</a:t>
                      </a:r>
                      <a:endParaRPr lang="en-US" sz="2100" b="0" i="0" u="none" strike="noStrike" cap="none" spc="0">
                        <a:solidFill>
                          <a:schemeClr val="tx1"/>
                        </a:solidFill>
                        <a:effectLst/>
                        <a:latin typeface="Calibri" panose="020F0502020204030204" pitchFamily="34" charset="0"/>
                      </a:endParaRPr>
                    </a:p>
                  </a:txBody>
                  <a:tcPr marL="10955" marR="10955" marT="10955" marB="117864" anchor="ctr">
                    <a:lnL w="12700" cap="flat" cmpd="sng" algn="ctr">
                      <a:solidFill>
                        <a:schemeClr val="tx1"/>
                      </a:solidFill>
                      <a:prstDash val="solid"/>
                      <a:round/>
                      <a:headEnd type="none" w="med" len="med"/>
                      <a:tailEnd type="none" w="med" len="med"/>
                    </a:lnL>
                    <a:lnR w="12700" cmpd="sng">
                      <a:noFill/>
                      <a:prstDash val="solid"/>
                    </a:lnR>
                    <a:lnT w="12700" cmpd="sng">
                      <a:noFill/>
                      <a:prstDash val="solid"/>
                    </a:lnT>
                    <a:lnB w="12700" cmpd="sng">
                      <a:noFill/>
                      <a:prstDash val="solid"/>
                    </a:lnB>
                    <a:noFill/>
                  </a:tcPr>
                </a:tc>
                <a:tc>
                  <a:txBody>
                    <a:bodyPr/>
                    <a:lstStyle/>
                    <a:p>
                      <a:pPr algn="ctr" rtl="0" fontAlgn="ctr"/>
                      <a:r>
                        <a:rPr lang="en-US" sz="2100" u="none" strike="noStrike" cap="none" spc="0" dirty="0">
                          <a:solidFill>
                            <a:schemeClr val="tx1"/>
                          </a:solidFill>
                          <a:effectLst/>
                        </a:rPr>
                        <a:t>0.6</a:t>
                      </a:r>
                      <a:endParaRPr lang="en-US" sz="2100" b="0" i="0" u="none" strike="noStrike" cap="none" spc="0" dirty="0">
                        <a:solidFill>
                          <a:schemeClr val="tx1"/>
                        </a:solidFill>
                        <a:effectLst/>
                        <a:latin typeface="Calibri" panose="020F0502020204030204" pitchFamily="34" charset="0"/>
                      </a:endParaRPr>
                    </a:p>
                  </a:txBody>
                  <a:tcPr marL="10955" marR="10955" marT="10955" marB="117864" anchor="ctr">
                    <a:lnL w="12700" cmpd="sng">
                      <a:noFill/>
                      <a:prstDash val="solid"/>
                    </a:lnL>
                    <a:lnR w="12700" cap="flat" cmpd="sng" algn="ctr">
                      <a:solidFill>
                        <a:schemeClr val="tx1"/>
                      </a:solidFill>
                      <a:prstDash val="solid"/>
                      <a:round/>
                      <a:headEnd type="none" w="med" len="med"/>
                      <a:tailEnd type="none" w="med" len="med"/>
                    </a:lnR>
                    <a:lnT w="12700" cmpd="sng">
                      <a:noFill/>
                      <a:prstDash val="solid"/>
                    </a:lnT>
                    <a:lnB w="12700" cmpd="sng">
                      <a:noFill/>
                      <a:prstDash val="solid"/>
                    </a:lnB>
                    <a:noFill/>
                  </a:tcPr>
                </a:tc>
                <a:tc>
                  <a:txBody>
                    <a:bodyPr/>
                    <a:lstStyle/>
                    <a:p>
                      <a:pPr algn="ctr" rtl="0" fontAlgn="ctr"/>
                      <a:r>
                        <a:rPr lang="en-US" sz="2100" u="none" strike="noStrike" cap="none" spc="0" dirty="0">
                          <a:solidFill>
                            <a:schemeClr val="tx1"/>
                          </a:solidFill>
                          <a:effectLst/>
                        </a:rPr>
                        <a:t>0.02</a:t>
                      </a:r>
                      <a:endParaRPr lang="en-US" sz="2100" b="0" i="0" u="none" strike="noStrike" cap="none" spc="0" dirty="0">
                        <a:solidFill>
                          <a:schemeClr val="tx1"/>
                        </a:solidFill>
                        <a:effectLst/>
                        <a:latin typeface="Calibri" panose="020F0502020204030204" pitchFamily="34" charset="0"/>
                      </a:endParaRPr>
                    </a:p>
                  </a:txBody>
                  <a:tcPr marL="10955" marR="10955" marT="10955" marB="117864" anchor="ctr">
                    <a:lnL w="12700" cap="flat" cmpd="sng" algn="ctr">
                      <a:solidFill>
                        <a:schemeClr val="tx1"/>
                      </a:solidFill>
                      <a:prstDash val="solid"/>
                      <a:round/>
                      <a:headEnd type="none" w="med" len="med"/>
                      <a:tailEnd type="none" w="med" len="me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chemeClr val="accent5">
                        <a:lumMod val="40000"/>
                        <a:lumOff val="60000"/>
                      </a:schemeClr>
                    </a:solidFill>
                  </a:tcPr>
                </a:tc>
                <a:tc>
                  <a:txBody>
                    <a:bodyPr/>
                    <a:lstStyle/>
                    <a:p>
                      <a:pPr algn="ctr" rtl="0" fontAlgn="ctr"/>
                      <a:r>
                        <a:rPr lang="en-US" sz="2100" u="none" strike="noStrike" cap="none" spc="0" dirty="0">
                          <a:solidFill>
                            <a:schemeClr val="tx1"/>
                          </a:solidFill>
                          <a:effectLst/>
                        </a:rPr>
                        <a:t>0.98</a:t>
                      </a:r>
                      <a:endParaRPr lang="en-US" sz="2100" b="0" i="0" u="none" strike="noStrike" cap="none" spc="0" dirty="0">
                        <a:solidFill>
                          <a:schemeClr val="tx1"/>
                        </a:solidFill>
                        <a:effectLst/>
                        <a:latin typeface="Calibri" panose="020F0502020204030204" pitchFamily="34" charset="0"/>
                      </a:endParaRPr>
                    </a:p>
                  </a:txBody>
                  <a:tcPr marL="10955" marR="10955" marT="10955" marB="117864" anchor="ctr">
                    <a:lnL w="12700" cmpd="sng">
                      <a:noFill/>
                      <a:prstDash val="solid"/>
                    </a:lnL>
                    <a:lnR w="12700" cap="flat" cmpd="sng" algn="ctr">
                      <a:solidFill>
                        <a:schemeClr val="tx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p>
                      <a:pPr algn="ctr" rtl="0" fontAlgn="ctr"/>
                      <a:r>
                        <a:rPr lang="en-US" sz="2100" b="1" u="none" strike="noStrike" cap="none" spc="0" dirty="0">
                          <a:solidFill>
                            <a:schemeClr val="tx1"/>
                          </a:solidFill>
                          <a:effectLst/>
                        </a:rPr>
                        <a:t>0.8</a:t>
                      </a:r>
                      <a:endParaRPr lang="en-US" sz="2100" b="1" i="0" u="none" strike="noStrike" cap="none" spc="0" dirty="0">
                        <a:solidFill>
                          <a:schemeClr val="tx1"/>
                        </a:solidFill>
                        <a:effectLst/>
                        <a:latin typeface="Calibri" panose="020F0502020204030204" pitchFamily="34" charset="0"/>
                      </a:endParaRPr>
                    </a:p>
                  </a:txBody>
                  <a:tcPr marL="10955" marR="10955" marT="10955" marB="117864" anchor="ctr">
                    <a:lnL w="12700" cap="flat" cmpd="sng" algn="ctr">
                      <a:solidFill>
                        <a:schemeClr val="tx1"/>
                      </a:solidFill>
                      <a:prstDash val="solid"/>
                      <a:round/>
                      <a:headEnd type="none" w="med" len="med"/>
                      <a:tailEnd type="none" w="med" len="med"/>
                    </a:lnL>
                    <a:lnR w="12700" cmpd="sng">
                      <a:noFill/>
                      <a:prstDash val="solid"/>
                    </a:lnR>
                    <a:lnT w="12700" cmpd="sng">
                      <a:noFill/>
                      <a:prstDash val="solid"/>
                    </a:lnT>
                    <a:lnB w="12700" cmpd="sng">
                      <a:noFill/>
                      <a:prstDash val="solid"/>
                    </a:lnB>
                    <a:noFill/>
                  </a:tcPr>
                </a:tc>
                <a:tc>
                  <a:txBody>
                    <a:bodyPr/>
                    <a:lstStyle/>
                    <a:p>
                      <a:pPr algn="ctr" rtl="0" fontAlgn="ctr"/>
                      <a:r>
                        <a:rPr lang="en-US" sz="2100" u="none" strike="noStrike" cap="none" spc="0" dirty="0">
                          <a:solidFill>
                            <a:schemeClr val="tx1"/>
                          </a:solidFill>
                          <a:effectLst/>
                        </a:rPr>
                        <a:t>0.2</a:t>
                      </a:r>
                      <a:endParaRPr lang="en-US" sz="2100" b="0" i="0" u="none" strike="noStrike" cap="none" spc="0" dirty="0">
                        <a:solidFill>
                          <a:schemeClr val="tx1"/>
                        </a:solidFill>
                        <a:effectLst/>
                        <a:latin typeface="Calibri" panose="020F0502020204030204" pitchFamily="34" charset="0"/>
                      </a:endParaRPr>
                    </a:p>
                  </a:txBody>
                  <a:tcPr marL="10955" marR="10955" marT="10955" marB="117864" anchor="ctr">
                    <a:lnL w="12700" cmpd="sng">
                      <a:noFill/>
                      <a:prstDash val="solid"/>
                    </a:lnL>
                    <a:lnR w="12700" cap="flat" cmpd="sng" algn="ctr">
                      <a:solidFill>
                        <a:schemeClr val="tx1"/>
                      </a:solidFill>
                      <a:prstDash val="solid"/>
                      <a:round/>
                      <a:headEnd type="none" w="med" len="med"/>
                      <a:tailEnd type="none" w="med" len="med"/>
                    </a:lnR>
                    <a:lnT w="12700" cmpd="sng">
                      <a:noFill/>
                      <a:prstDash val="solid"/>
                    </a:lnT>
                    <a:lnB w="12700" cmpd="sng">
                      <a:noFill/>
                      <a:prstDash val="solid"/>
                    </a:lnB>
                    <a:noFill/>
                  </a:tcPr>
                </a:tc>
                <a:tc>
                  <a:txBody>
                    <a:bodyPr/>
                    <a:lstStyle/>
                    <a:p>
                      <a:pPr algn="ctr" rtl="0" fontAlgn="ctr"/>
                      <a:r>
                        <a:rPr lang="en-US" sz="2100" u="none" strike="noStrike" cap="none" spc="0">
                          <a:solidFill>
                            <a:schemeClr val="tx1"/>
                          </a:solidFill>
                          <a:effectLst/>
                        </a:rPr>
                        <a:t>0.28</a:t>
                      </a:r>
                      <a:endParaRPr lang="en-US" sz="2100" b="0" i="0" u="none" strike="noStrike" cap="none" spc="0">
                        <a:solidFill>
                          <a:schemeClr val="tx1"/>
                        </a:solidFill>
                        <a:effectLst/>
                        <a:latin typeface="Calibri" panose="020F0502020204030204" pitchFamily="34" charset="0"/>
                      </a:endParaRPr>
                    </a:p>
                  </a:txBody>
                  <a:tcPr marL="10955" marR="10955" marT="10955" marB="117864" anchor="ctr">
                    <a:lnL w="12700" cap="flat" cmpd="sng" algn="ctr">
                      <a:solidFill>
                        <a:schemeClr val="tx1"/>
                      </a:solidFill>
                      <a:prstDash val="solid"/>
                      <a:round/>
                      <a:headEnd type="none" w="med" len="med"/>
                      <a:tailEnd type="none" w="med" len="med"/>
                    </a:lnL>
                    <a:lnR w="12700" cmpd="sng">
                      <a:noFill/>
                      <a:prstDash val="solid"/>
                    </a:lnR>
                    <a:lnT w="12700" cmpd="sng">
                      <a:noFill/>
                      <a:prstDash val="solid"/>
                    </a:lnT>
                    <a:lnB w="12700" cmpd="sng">
                      <a:noFill/>
                      <a:prstDash val="solid"/>
                    </a:lnB>
                    <a:noFill/>
                  </a:tcPr>
                </a:tc>
                <a:tc>
                  <a:txBody>
                    <a:bodyPr/>
                    <a:lstStyle/>
                    <a:p>
                      <a:pPr algn="ctr" rtl="0" fontAlgn="ctr"/>
                      <a:r>
                        <a:rPr lang="en-US" sz="2100" u="none" strike="noStrike" cap="none" spc="0" dirty="0">
                          <a:solidFill>
                            <a:schemeClr val="tx1"/>
                          </a:solidFill>
                          <a:effectLst/>
                        </a:rPr>
                        <a:t>0.72</a:t>
                      </a:r>
                      <a:endParaRPr lang="en-US" sz="2100" b="0" i="0" u="none" strike="noStrike" cap="none" spc="0" dirty="0">
                        <a:solidFill>
                          <a:schemeClr val="tx1"/>
                        </a:solidFill>
                        <a:effectLst/>
                        <a:latin typeface="Calibri" panose="020F0502020204030204" pitchFamily="34" charset="0"/>
                      </a:endParaRPr>
                    </a:p>
                  </a:txBody>
                  <a:tcPr marL="10955" marR="10955" marT="10955" marB="117864" anchor="ctr">
                    <a:lnL w="12700" cmpd="sng">
                      <a:noFill/>
                      <a:prstDash val="solid"/>
                    </a:lnL>
                    <a:lnR w="12700" cap="flat" cmpd="sng" algn="ctr">
                      <a:solidFill>
                        <a:schemeClr val="tx1"/>
                      </a:solidFill>
                      <a:prstDash val="solid"/>
                      <a:round/>
                      <a:headEnd type="none" w="med" len="med"/>
                      <a:tailEnd type="none" w="med" len="med"/>
                    </a:lnR>
                    <a:lnT w="12700" cmpd="sng">
                      <a:noFill/>
                      <a:prstDash val="solid"/>
                    </a:lnT>
                    <a:lnB w="12700" cmpd="sng">
                      <a:noFill/>
                      <a:prstDash val="solid"/>
                    </a:lnB>
                    <a:noFill/>
                  </a:tcPr>
                </a:tc>
                <a:extLst>
                  <a:ext uri="{0D108BD9-81ED-4DB2-BD59-A6C34878D82A}">
                    <a16:rowId xmlns:a16="http://schemas.microsoft.com/office/drawing/2014/main" val="2619679264"/>
                  </a:ext>
                </a:extLst>
              </a:tr>
              <a:tr h="506033">
                <a:tc>
                  <a:txBody>
                    <a:bodyPr/>
                    <a:lstStyle/>
                    <a:p>
                      <a:pPr algn="l" rtl="0" fontAlgn="ctr"/>
                      <a:r>
                        <a:rPr lang="en-US" sz="2100" b="1" u="none" strike="noStrike" cap="none" spc="0" dirty="0">
                          <a:solidFill>
                            <a:schemeClr val="tx1"/>
                          </a:solidFill>
                          <a:effectLst/>
                        </a:rPr>
                        <a:t>Boycotted Prod.</a:t>
                      </a:r>
                      <a:endParaRPr lang="en-US" sz="2100" b="1" i="0" u="none" strike="noStrike" cap="none" spc="0" dirty="0">
                        <a:solidFill>
                          <a:schemeClr val="tx1"/>
                        </a:solidFill>
                        <a:effectLst/>
                        <a:latin typeface="Calibri" panose="020F0502020204030204" pitchFamily="34" charset="0"/>
                      </a:endParaRPr>
                    </a:p>
                  </a:txBody>
                  <a:tcPr marL="10955" marR="10955" marT="10955" marB="117864" anchor="ctr">
                    <a:lnL w="12700" cmpd="sng">
                      <a:noFill/>
                      <a:prstDash val="solid"/>
                    </a:lnL>
                    <a:lnR w="12700" cap="flat" cmpd="sng" algn="ctr">
                      <a:solidFill>
                        <a:schemeClr val="tx1"/>
                      </a:solidFill>
                      <a:prstDash val="solid"/>
                      <a:round/>
                      <a:headEnd type="none" w="med" len="med"/>
                      <a:tailEnd type="none" w="med" len="med"/>
                    </a:lnR>
                    <a:lnT w="12700" cmpd="sng">
                      <a:noFill/>
                      <a:prstDash val="soli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rtl="0" fontAlgn="ctr"/>
                      <a:r>
                        <a:rPr lang="en-US" sz="2100" b="1" u="none" strike="noStrike" cap="none" spc="0" dirty="0">
                          <a:solidFill>
                            <a:schemeClr val="tx1"/>
                          </a:solidFill>
                          <a:effectLst/>
                        </a:rPr>
                        <a:t>0.72</a:t>
                      </a:r>
                      <a:endParaRPr lang="en-US" sz="2100" b="1" i="0" u="none" strike="noStrike" cap="none" spc="0" dirty="0">
                        <a:solidFill>
                          <a:schemeClr val="tx1"/>
                        </a:solidFill>
                        <a:effectLst/>
                        <a:latin typeface="Calibri" panose="020F0502020204030204" pitchFamily="34" charset="0"/>
                      </a:endParaRPr>
                    </a:p>
                  </a:txBody>
                  <a:tcPr marL="10955" marR="10955" marT="10955" marB="117864" anchor="ctr">
                    <a:lnL w="12700" cap="flat" cmpd="sng" algn="ctr">
                      <a:solidFill>
                        <a:schemeClr val="tx1"/>
                      </a:solidFill>
                      <a:prstDash val="solid"/>
                      <a:round/>
                      <a:headEnd type="none" w="med" len="med"/>
                      <a:tailEnd type="none" w="med" len="med"/>
                    </a:lnL>
                    <a:lnR w="12700" cmpd="sng">
                      <a:noFill/>
                      <a:prstDash val="solid"/>
                    </a:lnR>
                    <a:lnT w="12700" cmpd="sng">
                      <a:noFill/>
                      <a:prstDash val="soli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rtl="0" fontAlgn="ctr"/>
                      <a:r>
                        <a:rPr lang="en-US" sz="2100" u="none" strike="noStrike" cap="none" spc="0" dirty="0">
                          <a:solidFill>
                            <a:schemeClr val="tx1"/>
                          </a:solidFill>
                          <a:effectLst/>
                        </a:rPr>
                        <a:t>0.28</a:t>
                      </a:r>
                      <a:endParaRPr lang="en-US" sz="2100" b="0" i="0" u="none" strike="noStrike" cap="none" spc="0" dirty="0">
                        <a:solidFill>
                          <a:schemeClr val="tx1"/>
                        </a:solidFill>
                        <a:effectLst/>
                        <a:latin typeface="Calibri" panose="020F0502020204030204" pitchFamily="34" charset="0"/>
                      </a:endParaRPr>
                    </a:p>
                  </a:txBody>
                  <a:tcPr marL="10955" marR="10955" marT="10955" marB="117864" anchor="ctr">
                    <a:lnL w="12700" cmpd="sng">
                      <a:noFill/>
                      <a:prstDash val="solid"/>
                    </a:lnL>
                    <a:lnR w="12700" cap="flat" cmpd="sng" algn="ctr">
                      <a:solidFill>
                        <a:schemeClr val="tx1"/>
                      </a:solidFill>
                      <a:prstDash val="solid"/>
                      <a:round/>
                      <a:headEnd type="none" w="med" len="med"/>
                      <a:tailEnd type="none" w="med" len="med"/>
                    </a:lnR>
                    <a:lnT w="12700" cmpd="sng">
                      <a:noFill/>
                      <a:prstDash val="soli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rtl="0" fontAlgn="ctr"/>
                      <a:r>
                        <a:rPr lang="en-US" sz="2100" u="none" strike="noStrike" cap="none" spc="0" dirty="0">
                          <a:solidFill>
                            <a:schemeClr val="tx1"/>
                          </a:solidFill>
                          <a:effectLst/>
                        </a:rPr>
                        <a:t>0.1</a:t>
                      </a:r>
                      <a:endParaRPr lang="en-US" sz="2100" b="0" i="0" u="none" strike="noStrike" cap="none" spc="0" dirty="0">
                        <a:solidFill>
                          <a:schemeClr val="tx1"/>
                        </a:solidFill>
                        <a:effectLst/>
                        <a:latin typeface="Calibri" panose="020F0502020204030204" pitchFamily="34" charset="0"/>
                      </a:endParaRPr>
                    </a:p>
                  </a:txBody>
                  <a:tcPr marL="10955" marR="10955" marT="10955" marB="117864" anchor="ctr">
                    <a:lnL w="12700" cap="flat" cmpd="sng" algn="ctr">
                      <a:solidFill>
                        <a:schemeClr val="tx1"/>
                      </a:solidFill>
                      <a:prstDash val="solid"/>
                      <a:round/>
                      <a:headEnd type="none" w="med" len="med"/>
                      <a:tailEnd type="none" w="med" len="med"/>
                    </a:lnL>
                    <a:lnR w="12700" cmpd="sng">
                      <a:noFill/>
                      <a:prstDash val="solid"/>
                    </a:lnR>
                    <a:lnT w="12700" cmpd="sng">
                      <a:noFill/>
                      <a:prstDash val="soli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40000"/>
                        <a:lumOff val="60000"/>
                      </a:schemeClr>
                    </a:solidFill>
                  </a:tcPr>
                </a:tc>
                <a:tc>
                  <a:txBody>
                    <a:bodyPr/>
                    <a:lstStyle/>
                    <a:p>
                      <a:pPr algn="ctr" rtl="0" fontAlgn="ctr"/>
                      <a:r>
                        <a:rPr lang="en-US" sz="2100" u="none" strike="noStrike" cap="none" spc="0" dirty="0">
                          <a:solidFill>
                            <a:schemeClr val="tx1"/>
                          </a:solidFill>
                          <a:effectLst/>
                        </a:rPr>
                        <a:t>0.9</a:t>
                      </a:r>
                      <a:endParaRPr lang="en-US" sz="2100" b="0" i="0" u="none" strike="noStrike" cap="none" spc="0" dirty="0">
                        <a:solidFill>
                          <a:schemeClr val="tx1"/>
                        </a:solidFill>
                        <a:effectLst/>
                        <a:latin typeface="Calibri" panose="020F0502020204030204" pitchFamily="34" charset="0"/>
                      </a:endParaRPr>
                    </a:p>
                  </a:txBody>
                  <a:tcPr marL="10955" marR="10955" marT="10955" marB="117864" anchor="ctr">
                    <a:lnL w="12700" cmpd="sng">
                      <a:noFill/>
                      <a:prstDash val="solid"/>
                    </a:lnL>
                    <a:lnR w="12700" cap="flat" cmpd="sng" algn="ctr">
                      <a:solidFill>
                        <a:schemeClr val="tx1"/>
                      </a:solidFill>
                      <a:prstDash val="solid"/>
                      <a:round/>
                      <a:headEnd type="none" w="med" len="med"/>
                      <a:tailEnd type="none" w="med" len="med"/>
                    </a:lnR>
                    <a:lnT w="12700" cmpd="sng">
                      <a:noFill/>
                      <a:prstDash val="soli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US" sz="2100" b="1" u="none" strike="noStrike" cap="none" spc="0" dirty="0">
                          <a:solidFill>
                            <a:schemeClr val="tx1"/>
                          </a:solidFill>
                          <a:effectLst/>
                        </a:rPr>
                        <a:t>0.77</a:t>
                      </a:r>
                      <a:endParaRPr lang="en-US" sz="2100" b="1" i="0" u="none" strike="noStrike" cap="none" spc="0" dirty="0">
                        <a:solidFill>
                          <a:schemeClr val="tx1"/>
                        </a:solidFill>
                        <a:effectLst/>
                        <a:latin typeface="Calibri" panose="020F0502020204030204" pitchFamily="34" charset="0"/>
                      </a:endParaRPr>
                    </a:p>
                  </a:txBody>
                  <a:tcPr marL="10955" marR="10955" marT="10955" marB="117864" anchor="ctr">
                    <a:lnL w="12700" cap="flat" cmpd="sng" algn="ctr">
                      <a:solidFill>
                        <a:schemeClr val="tx1"/>
                      </a:solidFill>
                      <a:prstDash val="solid"/>
                      <a:round/>
                      <a:headEnd type="none" w="med" len="med"/>
                      <a:tailEnd type="none" w="med" len="med"/>
                    </a:lnL>
                    <a:lnR w="12700" cmpd="sng">
                      <a:noFill/>
                      <a:prstDash val="solid"/>
                    </a:lnR>
                    <a:lnT w="12700" cmpd="sng">
                      <a:noFill/>
                      <a:prstDash val="soli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rtl="0" fontAlgn="ctr"/>
                      <a:r>
                        <a:rPr lang="en-US" sz="2100" u="none" strike="noStrike" cap="none" spc="0" dirty="0">
                          <a:solidFill>
                            <a:schemeClr val="tx1"/>
                          </a:solidFill>
                          <a:effectLst/>
                        </a:rPr>
                        <a:t>0.23</a:t>
                      </a:r>
                      <a:endParaRPr lang="en-US" sz="2100" b="0" i="0" u="none" strike="noStrike" cap="none" spc="0" dirty="0">
                        <a:solidFill>
                          <a:schemeClr val="tx1"/>
                        </a:solidFill>
                        <a:effectLst/>
                        <a:latin typeface="Calibri" panose="020F0502020204030204" pitchFamily="34" charset="0"/>
                      </a:endParaRPr>
                    </a:p>
                  </a:txBody>
                  <a:tcPr marL="10955" marR="10955" marT="10955" marB="117864" anchor="ctr">
                    <a:lnL w="12700" cmpd="sng">
                      <a:noFill/>
                      <a:prstDash val="solid"/>
                    </a:lnL>
                    <a:lnR w="12700" cap="flat" cmpd="sng" algn="ctr">
                      <a:solidFill>
                        <a:schemeClr val="tx1"/>
                      </a:solidFill>
                      <a:prstDash val="solid"/>
                      <a:round/>
                      <a:headEnd type="none" w="med" len="med"/>
                      <a:tailEnd type="none" w="med" len="med"/>
                    </a:lnR>
                    <a:lnT w="12700" cmpd="sng">
                      <a:noFill/>
                      <a:prstDash val="soli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rtl="0" fontAlgn="ctr"/>
                      <a:r>
                        <a:rPr lang="en-US" sz="2100" u="none" strike="noStrike" cap="none" spc="0" dirty="0">
                          <a:solidFill>
                            <a:schemeClr val="tx1"/>
                          </a:solidFill>
                          <a:effectLst/>
                        </a:rPr>
                        <a:t>0.22</a:t>
                      </a:r>
                      <a:endParaRPr lang="en-US" sz="2100" b="0" i="0" u="none" strike="noStrike" cap="none" spc="0" dirty="0">
                        <a:solidFill>
                          <a:schemeClr val="tx1"/>
                        </a:solidFill>
                        <a:effectLst/>
                        <a:latin typeface="Calibri" panose="020F0502020204030204" pitchFamily="34" charset="0"/>
                      </a:endParaRPr>
                    </a:p>
                  </a:txBody>
                  <a:tcPr marL="10955" marR="10955" marT="10955" marB="117864" anchor="ctr">
                    <a:lnL w="12700" cap="flat" cmpd="sng" algn="ctr">
                      <a:solidFill>
                        <a:schemeClr val="tx1"/>
                      </a:solidFill>
                      <a:prstDash val="solid"/>
                      <a:round/>
                      <a:headEnd type="none" w="med" len="med"/>
                      <a:tailEnd type="none" w="med" len="med"/>
                    </a:lnL>
                    <a:lnR w="12700" cmpd="sng">
                      <a:noFill/>
                      <a:prstDash val="solid"/>
                    </a:lnR>
                    <a:lnT w="12700" cmpd="sng">
                      <a:noFill/>
                      <a:prstDash val="soli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rtl="0" fontAlgn="ctr"/>
                      <a:r>
                        <a:rPr lang="en-US" sz="2100" u="none" strike="noStrike" cap="none" spc="0" dirty="0">
                          <a:solidFill>
                            <a:schemeClr val="tx1"/>
                          </a:solidFill>
                          <a:effectLst/>
                        </a:rPr>
                        <a:t>0.78</a:t>
                      </a:r>
                      <a:endParaRPr lang="en-US" sz="2100" b="0" i="0" u="none" strike="noStrike" cap="none" spc="0" dirty="0">
                        <a:solidFill>
                          <a:schemeClr val="tx1"/>
                        </a:solidFill>
                        <a:effectLst/>
                        <a:latin typeface="Calibri" panose="020F0502020204030204" pitchFamily="34" charset="0"/>
                      </a:endParaRPr>
                    </a:p>
                  </a:txBody>
                  <a:tcPr marL="10955" marR="10955" marT="10955" marB="117864" anchor="ctr">
                    <a:lnL w="12700" cmpd="sng">
                      <a:noFill/>
                      <a:prstDash val="solid"/>
                    </a:lnL>
                    <a:lnR w="12700" cap="flat" cmpd="sng" algn="ctr">
                      <a:solidFill>
                        <a:schemeClr val="tx1"/>
                      </a:solidFill>
                      <a:prstDash val="solid"/>
                      <a:round/>
                      <a:headEnd type="none" w="med" len="med"/>
                      <a:tailEnd type="none" w="med" len="med"/>
                    </a:lnR>
                    <a:lnT w="12700" cmpd="sng">
                      <a:noFill/>
                      <a:prstDash val="soli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125927434"/>
                  </a:ext>
                </a:extLst>
              </a:tr>
              <a:tr h="506033">
                <a:tc>
                  <a:txBody>
                    <a:bodyPr/>
                    <a:lstStyle/>
                    <a:p>
                      <a:pPr algn="l" rtl="0" fontAlgn="ctr"/>
                      <a:r>
                        <a:rPr lang="en-US" sz="2100" b="1" i="0" u="none" strike="noStrike" cap="none" spc="0" dirty="0">
                          <a:solidFill>
                            <a:schemeClr val="tx1"/>
                          </a:solidFill>
                          <a:effectLst/>
                          <a:latin typeface="Calibri" panose="020F0502020204030204" pitchFamily="34" charset="0"/>
                        </a:rPr>
                        <a:t>Class %</a:t>
                      </a:r>
                    </a:p>
                  </a:txBody>
                  <a:tcPr marL="10955" marR="10955" marT="10955" marB="117864" anchor="ctr">
                    <a:lnL w="12700" cmpd="sng">
                      <a:noFill/>
                      <a:prstDash val="solid"/>
                    </a:lnL>
                    <a:lnR w="12700" cmpd="sng">
                      <a:noFill/>
                      <a:prstDash val="solid"/>
                    </a:lnR>
                    <a:lnT w="12700" cap="flat" cmpd="sng" algn="ctr">
                      <a:solidFill>
                        <a:schemeClr val="tx1"/>
                      </a:solidFill>
                      <a:prstDash val="solid"/>
                      <a:round/>
                      <a:headEnd type="none" w="med" len="med"/>
                      <a:tailEnd type="none" w="med" len="med"/>
                    </a:lnT>
                    <a:lnB w="12700" cmpd="sng">
                      <a:noFill/>
                      <a:prstDash val="solid"/>
                    </a:lnB>
                    <a:solidFill>
                      <a:schemeClr val="bg1">
                        <a:lumMod val="95000"/>
                      </a:schemeClr>
                    </a:solidFill>
                  </a:tcPr>
                </a:tc>
                <a:tc gridSpan="2">
                  <a:txBody>
                    <a:bodyPr/>
                    <a:lstStyle/>
                    <a:p>
                      <a:pPr algn="ctr" rtl="0" fontAlgn="ctr"/>
                      <a:r>
                        <a:rPr lang="en-US" sz="2100" b="1" i="0" u="none" strike="noStrike" cap="none" spc="0" dirty="0">
                          <a:solidFill>
                            <a:schemeClr val="tx1"/>
                          </a:solidFill>
                          <a:effectLst/>
                          <a:latin typeface="Calibri" panose="020F0502020204030204" pitchFamily="34" charset="0"/>
                        </a:rPr>
                        <a:t>6.4%</a:t>
                      </a:r>
                    </a:p>
                  </a:txBody>
                  <a:tcPr marL="10955" marR="10955" marT="10955" marB="117864" anchor="ctr">
                    <a:lnL w="12700" cmpd="sng">
                      <a:noFill/>
                      <a:prstDash val="solid"/>
                    </a:lnL>
                    <a:lnR w="12700" cmpd="sng">
                      <a:noFill/>
                      <a:prstDash val="solid"/>
                    </a:lnR>
                    <a:lnT w="12700" cap="flat" cmpd="sng" algn="ctr">
                      <a:solidFill>
                        <a:schemeClr val="tx1"/>
                      </a:solidFill>
                      <a:prstDash val="solid"/>
                      <a:round/>
                      <a:headEnd type="none" w="med" len="med"/>
                      <a:tailEnd type="none" w="med" len="med"/>
                    </a:lnT>
                    <a:lnB w="12700" cmpd="sng">
                      <a:noFill/>
                      <a:prstDash val="solid"/>
                    </a:lnB>
                    <a:solidFill>
                      <a:schemeClr val="bg1">
                        <a:lumMod val="95000"/>
                      </a:schemeClr>
                    </a:solidFill>
                  </a:tcPr>
                </a:tc>
                <a:tc hMerge="1">
                  <a:txBody>
                    <a:bodyPr/>
                    <a:lstStyle/>
                    <a:p>
                      <a:pPr algn="ctr" rtl="0" fontAlgn="ctr"/>
                      <a:endParaRPr lang="en-US" sz="2100" b="0" i="0" u="none" strike="noStrike" cap="none" spc="0" dirty="0">
                        <a:solidFill>
                          <a:schemeClr val="tx1"/>
                        </a:solidFill>
                        <a:effectLst/>
                        <a:latin typeface="Calibri" panose="020F0502020204030204" pitchFamily="34" charset="0"/>
                      </a:endParaRPr>
                    </a:p>
                  </a:txBody>
                  <a:tcPr marL="10955" marR="10955" marT="10955" marB="117864" anchor="ctr">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tc gridSpan="2">
                  <a:txBody>
                    <a:bodyPr/>
                    <a:lstStyle/>
                    <a:p>
                      <a:pPr algn="ctr" rtl="0" fontAlgn="ctr"/>
                      <a:r>
                        <a:rPr lang="en-US" sz="2100" b="1" i="0" u="none" strike="noStrike" cap="none" spc="0" dirty="0">
                          <a:solidFill>
                            <a:schemeClr val="tx1"/>
                          </a:solidFill>
                          <a:effectLst/>
                          <a:latin typeface="Calibri" panose="020F0502020204030204" pitchFamily="34" charset="0"/>
                        </a:rPr>
                        <a:t>88.9%</a:t>
                      </a:r>
                    </a:p>
                  </a:txBody>
                  <a:tcPr marL="10955" marR="10955" marT="10955" marB="117864" anchor="ctr">
                    <a:lnL w="12700" cmpd="sng">
                      <a:noFill/>
                      <a:prstDash val="solid"/>
                    </a:lnL>
                    <a:lnR w="12700" cmpd="sng">
                      <a:noFill/>
                      <a:prstDash val="solid"/>
                    </a:lnR>
                    <a:lnT w="12700" cap="flat" cmpd="sng" algn="ctr">
                      <a:solidFill>
                        <a:schemeClr val="tx1"/>
                      </a:solidFill>
                      <a:prstDash val="solid"/>
                      <a:round/>
                      <a:headEnd type="none" w="med" len="med"/>
                      <a:tailEnd type="none" w="med" len="med"/>
                    </a:lnT>
                    <a:lnB w="12700" cmpd="sng">
                      <a:noFill/>
                      <a:prstDash val="solid"/>
                    </a:lnB>
                    <a:solidFill>
                      <a:schemeClr val="accent5">
                        <a:lumMod val="40000"/>
                        <a:lumOff val="60000"/>
                      </a:schemeClr>
                    </a:solidFill>
                  </a:tcPr>
                </a:tc>
                <a:tc hMerge="1">
                  <a:txBody>
                    <a:bodyPr/>
                    <a:lstStyle/>
                    <a:p>
                      <a:pPr algn="ctr" rtl="0" fontAlgn="ctr"/>
                      <a:endParaRPr lang="en-US" sz="2100" b="0" i="0" u="none" strike="noStrike" cap="none" spc="0" dirty="0">
                        <a:solidFill>
                          <a:schemeClr val="tx1"/>
                        </a:solidFill>
                        <a:effectLst/>
                        <a:latin typeface="Calibri" panose="020F0502020204030204" pitchFamily="34" charset="0"/>
                      </a:endParaRPr>
                    </a:p>
                  </a:txBody>
                  <a:tcPr marL="10955" marR="10955" marT="10955" marB="117864" anchor="ctr">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tc gridSpan="2">
                  <a:txBody>
                    <a:bodyPr/>
                    <a:lstStyle/>
                    <a:p>
                      <a:pPr algn="ctr" rtl="0" fontAlgn="ctr"/>
                      <a:r>
                        <a:rPr lang="en-US" sz="2100" b="1" i="0" u="none" strike="noStrike" cap="none" spc="0" dirty="0">
                          <a:solidFill>
                            <a:schemeClr val="tx1"/>
                          </a:solidFill>
                          <a:effectLst/>
                          <a:latin typeface="Calibri" panose="020F0502020204030204" pitchFamily="34" charset="0"/>
                        </a:rPr>
                        <a:t>1.1%</a:t>
                      </a:r>
                    </a:p>
                  </a:txBody>
                  <a:tcPr marL="10955" marR="10955" marT="10955" marB="117864" anchor="ctr">
                    <a:lnL w="12700" cmpd="sng">
                      <a:noFill/>
                      <a:prstDash val="solid"/>
                    </a:lnL>
                    <a:lnR w="12700" cmpd="sng">
                      <a:noFill/>
                      <a:prstDash val="solid"/>
                    </a:lnR>
                    <a:lnT w="12700" cap="flat" cmpd="sng" algn="ctr">
                      <a:solidFill>
                        <a:schemeClr val="tx1"/>
                      </a:solidFill>
                      <a:prstDash val="solid"/>
                      <a:round/>
                      <a:headEnd type="none" w="med" len="med"/>
                      <a:tailEnd type="none" w="med" len="med"/>
                    </a:lnT>
                    <a:lnB w="12700" cmpd="sng">
                      <a:noFill/>
                      <a:prstDash val="solid"/>
                    </a:lnB>
                    <a:solidFill>
                      <a:schemeClr val="bg1">
                        <a:lumMod val="95000"/>
                      </a:schemeClr>
                    </a:solidFill>
                  </a:tcPr>
                </a:tc>
                <a:tc hMerge="1">
                  <a:txBody>
                    <a:bodyPr/>
                    <a:lstStyle/>
                    <a:p>
                      <a:pPr algn="ctr" rtl="0" fontAlgn="ctr"/>
                      <a:endParaRPr lang="en-US" sz="2100" b="0" i="0" u="none" strike="noStrike" cap="none" spc="0" dirty="0">
                        <a:solidFill>
                          <a:schemeClr val="tx1"/>
                        </a:solidFill>
                        <a:effectLst/>
                        <a:latin typeface="Calibri" panose="020F0502020204030204" pitchFamily="34" charset="0"/>
                      </a:endParaRPr>
                    </a:p>
                  </a:txBody>
                  <a:tcPr marL="10955" marR="10955" marT="10955" marB="117864" anchor="ctr">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tc gridSpan="2">
                  <a:txBody>
                    <a:bodyPr/>
                    <a:lstStyle/>
                    <a:p>
                      <a:pPr algn="ctr" rtl="0" fontAlgn="ctr"/>
                      <a:r>
                        <a:rPr lang="en-US" sz="2100" b="1" i="0" u="none" strike="noStrike" cap="none" spc="0" dirty="0">
                          <a:solidFill>
                            <a:schemeClr val="tx1"/>
                          </a:solidFill>
                          <a:effectLst/>
                          <a:latin typeface="Calibri" panose="020F0502020204030204" pitchFamily="34" charset="0"/>
                        </a:rPr>
                        <a:t>3.6%</a:t>
                      </a:r>
                    </a:p>
                  </a:txBody>
                  <a:tcPr marL="10955" marR="10955" marT="10955" marB="117864" anchor="ctr">
                    <a:lnL w="12700" cmpd="sng">
                      <a:noFill/>
                      <a:prstDash val="solid"/>
                    </a:lnL>
                    <a:lnR w="12700" cmpd="sng">
                      <a:noFill/>
                      <a:prstDash val="solid"/>
                    </a:lnR>
                    <a:lnT w="12700" cap="flat" cmpd="sng" algn="ctr">
                      <a:solidFill>
                        <a:schemeClr val="tx1"/>
                      </a:solidFill>
                      <a:prstDash val="solid"/>
                      <a:round/>
                      <a:headEnd type="none" w="med" len="med"/>
                      <a:tailEnd type="none" w="med" len="med"/>
                    </a:lnT>
                    <a:lnB w="12700" cmpd="sng">
                      <a:noFill/>
                      <a:prstDash val="solid"/>
                    </a:lnB>
                    <a:solidFill>
                      <a:schemeClr val="bg1">
                        <a:lumMod val="95000"/>
                      </a:schemeClr>
                    </a:solidFill>
                  </a:tcPr>
                </a:tc>
                <a:tc hMerge="1">
                  <a:txBody>
                    <a:bodyPr/>
                    <a:lstStyle/>
                    <a:p>
                      <a:pPr algn="ctr" rtl="0" fontAlgn="ctr"/>
                      <a:endParaRPr lang="en-US" sz="2100" b="0" i="0" u="none" strike="noStrike" cap="none" spc="0" dirty="0">
                        <a:solidFill>
                          <a:schemeClr val="tx1"/>
                        </a:solidFill>
                        <a:effectLst/>
                        <a:latin typeface="Calibri" panose="020F0502020204030204" pitchFamily="34" charset="0"/>
                      </a:endParaRPr>
                    </a:p>
                  </a:txBody>
                  <a:tcPr marL="10955" marR="10955" marT="10955" marB="117864" anchor="ctr">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extLst>
                  <a:ext uri="{0D108BD9-81ED-4DB2-BD59-A6C34878D82A}">
                    <a16:rowId xmlns:a16="http://schemas.microsoft.com/office/drawing/2014/main" val="2646308132"/>
                  </a:ext>
                </a:extLst>
              </a:tr>
            </a:tbl>
          </a:graphicData>
        </a:graphic>
      </p:graphicFrame>
      <p:sp>
        <p:nvSpPr>
          <p:cNvPr id="8" name="TextBox 7">
            <a:extLst>
              <a:ext uri="{FF2B5EF4-FFF2-40B4-BE49-F238E27FC236}">
                <a16:creationId xmlns:a16="http://schemas.microsoft.com/office/drawing/2014/main" id="{82039E7A-EB70-4A07-BA51-23471AD5AE03}"/>
              </a:ext>
            </a:extLst>
          </p:cNvPr>
          <p:cNvSpPr txBox="1"/>
          <p:nvPr/>
        </p:nvSpPr>
        <p:spPr>
          <a:xfrm>
            <a:off x="5480603" y="486841"/>
            <a:ext cx="1209821" cy="369332"/>
          </a:xfrm>
          <a:prstGeom prst="rect">
            <a:avLst/>
          </a:prstGeom>
          <a:noFill/>
        </p:spPr>
        <p:txBody>
          <a:bodyPr wrap="square" rtlCol="0">
            <a:spAutoFit/>
          </a:bodyPr>
          <a:lstStyle/>
          <a:p>
            <a:pPr algn="ctr"/>
            <a:r>
              <a:rPr lang="en-US" b="1" dirty="0"/>
              <a:t>None</a:t>
            </a:r>
          </a:p>
        </p:txBody>
      </p:sp>
      <p:sp>
        <p:nvSpPr>
          <p:cNvPr id="13" name="TextBox 12">
            <a:extLst>
              <a:ext uri="{FF2B5EF4-FFF2-40B4-BE49-F238E27FC236}">
                <a16:creationId xmlns:a16="http://schemas.microsoft.com/office/drawing/2014/main" id="{0CEDEFBF-C8B8-44B9-BAD0-BD4E935D3E16}"/>
              </a:ext>
            </a:extLst>
          </p:cNvPr>
          <p:cNvSpPr txBox="1"/>
          <p:nvPr/>
        </p:nvSpPr>
        <p:spPr>
          <a:xfrm>
            <a:off x="7602480" y="481441"/>
            <a:ext cx="1209821" cy="369332"/>
          </a:xfrm>
          <a:prstGeom prst="rect">
            <a:avLst/>
          </a:prstGeom>
          <a:noFill/>
        </p:spPr>
        <p:txBody>
          <a:bodyPr wrap="square" rtlCol="0">
            <a:spAutoFit/>
          </a:bodyPr>
          <a:lstStyle/>
          <a:p>
            <a:pPr algn="ctr"/>
            <a:r>
              <a:rPr lang="en-US" b="1" dirty="0"/>
              <a:t>All</a:t>
            </a:r>
          </a:p>
        </p:txBody>
      </p:sp>
      <p:sp>
        <p:nvSpPr>
          <p:cNvPr id="15" name="TextBox 14">
            <a:extLst>
              <a:ext uri="{FF2B5EF4-FFF2-40B4-BE49-F238E27FC236}">
                <a16:creationId xmlns:a16="http://schemas.microsoft.com/office/drawing/2014/main" id="{54CAA88B-ECDF-43CE-ACAF-21962F844DAB}"/>
              </a:ext>
            </a:extLst>
          </p:cNvPr>
          <p:cNvSpPr txBox="1"/>
          <p:nvPr/>
        </p:nvSpPr>
        <p:spPr>
          <a:xfrm>
            <a:off x="9636056" y="481441"/>
            <a:ext cx="1209821" cy="369332"/>
          </a:xfrm>
          <a:prstGeom prst="rect">
            <a:avLst/>
          </a:prstGeom>
          <a:noFill/>
        </p:spPr>
        <p:txBody>
          <a:bodyPr wrap="square" rtlCol="0">
            <a:spAutoFit/>
          </a:bodyPr>
          <a:lstStyle/>
          <a:p>
            <a:pPr algn="ctr"/>
            <a:r>
              <a:rPr lang="en-US" b="1" dirty="0"/>
              <a:t>Direct</a:t>
            </a:r>
          </a:p>
        </p:txBody>
      </p:sp>
      <p:sp>
        <p:nvSpPr>
          <p:cNvPr id="17" name="TextBox 16">
            <a:extLst>
              <a:ext uri="{FF2B5EF4-FFF2-40B4-BE49-F238E27FC236}">
                <a16:creationId xmlns:a16="http://schemas.microsoft.com/office/drawing/2014/main" id="{17D8A1B5-23BB-418E-8E14-06B4A0B456DE}"/>
              </a:ext>
            </a:extLst>
          </p:cNvPr>
          <p:cNvSpPr txBox="1"/>
          <p:nvPr/>
        </p:nvSpPr>
        <p:spPr>
          <a:xfrm>
            <a:off x="3358726" y="532914"/>
            <a:ext cx="1209821" cy="369332"/>
          </a:xfrm>
          <a:prstGeom prst="rect">
            <a:avLst/>
          </a:prstGeom>
          <a:noFill/>
        </p:spPr>
        <p:txBody>
          <a:bodyPr wrap="square" rtlCol="0">
            <a:spAutoFit/>
          </a:bodyPr>
          <a:lstStyle/>
          <a:p>
            <a:pPr algn="ctr"/>
            <a:r>
              <a:rPr lang="en-US" b="1" dirty="0"/>
              <a:t>Indirect</a:t>
            </a:r>
          </a:p>
        </p:txBody>
      </p:sp>
    </p:spTree>
    <p:extLst>
      <p:ext uri="{BB962C8B-B14F-4D97-AF65-F5344CB8AC3E}">
        <p14:creationId xmlns:p14="http://schemas.microsoft.com/office/powerpoint/2010/main" val="3481945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ppt_x"/>
                                          </p:val>
                                        </p:tav>
                                        <p:tav tm="100000">
                                          <p:val>
                                            <p:strVal val="#ppt_x"/>
                                          </p:val>
                                        </p:tav>
                                      </p:tavLst>
                                    </p:anim>
                                    <p:anim calcmode="lin" valueType="num">
                                      <p:cBhvr additive="base">
                                        <p:cTn id="8" dur="500" fill="hold"/>
                                        <p:tgtEl>
                                          <p:spTgt spid="17"/>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500" fill="hold"/>
                                        <p:tgtEl>
                                          <p:spTgt spid="13"/>
                                        </p:tgtEl>
                                        <p:attrNameLst>
                                          <p:attrName>ppt_x</p:attrName>
                                        </p:attrNameLst>
                                      </p:cBhvr>
                                      <p:tavLst>
                                        <p:tav tm="0">
                                          <p:val>
                                            <p:strVal val="#ppt_x"/>
                                          </p:val>
                                        </p:tav>
                                        <p:tav tm="100000">
                                          <p:val>
                                            <p:strVal val="#ppt_x"/>
                                          </p:val>
                                        </p:tav>
                                      </p:tavLst>
                                    </p:anim>
                                    <p:anim calcmode="lin" valueType="num">
                                      <p:cBhvr additive="base">
                                        <p:cTn id="16" dur="500" fill="hold"/>
                                        <p:tgtEl>
                                          <p:spTgt spid="13"/>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500" fill="hold"/>
                                        <p:tgtEl>
                                          <p:spTgt spid="15"/>
                                        </p:tgtEl>
                                        <p:attrNameLst>
                                          <p:attrName>ppt_x</p:attrName>
                                        </p:attrNameLst>
                                      </p:cBhvr>
                                      <p:tavLst>
                                        <p:tav tm="0">
                                          <p:val>
                                            <p:strVal val="#ppt_x"/>
                                          </p:val>
                                        </p:tav>
                                        <p:tav tm="100000">
                                          <p:val>
                                            <p:strVal val="#ppt_x"/>
                                          </p:val>
                                        </p:tav>
                                      </p:tavLst>
                                    </p:anim>
                                    <p:anim calcmode="lin" valueType="num">
                                      <p:cBhvr additive="base">
                                        <p:cTn id="20"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3" grpId="0"/>
      <p:bldP spid="15" grpId="0"/>
      <p:bldP spid="1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D822A2-4FBC-460D-A6CC-7C2DC22F8C1A}"/>
              </a:ext>
            </a:extLst>
          </p:cNvPr>
          <p:cNvSpPr>
            <a:spLocks noGrp="1"/>
          </p:cNvSpPr>
          <p:nvPr>
            <p:ph type="title"/>
          </p:nvPr>
        </p:nvSpPr>
        <p:spPr/>
        <p:txBody>
          <a:bodyPr/>
          <a:lstStyle/>
          <a:p>
            <a:r>
              <a:rPr lang="en-US" dirty="0"/>
              <a:t>Categories of statistical models</a:t>
            </a:r>
          </a:p>
        </p:txBody>
      </p:sp>
      <p:graphicFrame>
        <p:nvGraphicFramePr>
          <p:cNvPr id="4" name="Table 4">
            <a:extLst>
              <a:ext uri="{FF2B5EF4-FFF2-40B4-BE49-F238E27FC236}">
                <a16:creationId xmlns:a16="http://schemas.microsoft.com/office/drawing/2014/main" id="{719DEE7C-9F27-4193-8649-DFD3A8AAD797}"/>
              </a:ext>
            </a:extLst>
          </p:cNvPr>
          <p:cNvGraphicFramePr>
            <a:graphicFrameLocks noGrp="1"/>
          </p:cNvGraphicFramePr>
          <p:nvPr>
            <p:ph idx="1"/>
            <p:extLst>
              <p:ext uri="{D42A27DB-BD31-4B8C-83A1-F6EECF244321}">
                <p14:modId xmlns:p14="http://schemas.microsoft.com/office/powerpoint/2010/main" val="2485867996"/>
              </p:ext>
            </p:extLst>
          </p:nvPr>
        </p:nvGraphicFramePr>
        <p:xfrm>
          <a:off x="838200" y="1825625"/>
          <a:ext cx="10515600" cy="2225040"/>
        </p:xfrm>
        <a:graphic>
          <a:graphicData uri="http://schemas.openxmlformats.org/drawingml/2006/table">
            <a:tbl>
              <a:tblPr firstRow="1" bandRow="1">
                <a:tableStyleId>{5C22544A-7EE6-4342-B048-85BDC9FD1C3A}</a:tableStyleId>
              </a:tblPr>
              <a:tblGrid>
                <a:gridCol w="1471863">
                  <a:extLst>
                    <a:ext uri="{9D8B030D-6E8A-4147-A177-3AD203B41FA5}">
                      <a16:colId xmlns:a16="http://schemas.microsoft.com/office/drawing/2014/main" val="1812425238"/>
                    </a:ext>
                  </a:extLst>
                </a:gridCol>
                <a:gridCol w="1467853">
                  <a:extLst>
                    <a:ext uri="{9D8B030D-6E8A-4147-A177-3AD203B41FA5}">
                      <a16:colId xmlns:a16="http://schemas.microsoft.com/office/drawing/2014/main" val="2627789445"/>
                    </a:ext>
                  </a:extLst>
                </a:gridCol>
                <a:gridCol w="1756610">
                  <a:extLst>
                    <a:ext uri="{9D8B030D-6E8A-4147-A177-3AD203B41FA5}">
                      <a16:colId xmlns:a16="http://schemas.microsoft.com/office/drawing/2014/main" val="2355014072"/>
                    </a:ext>
                  </a:extLst>
                </a:gridCol>
                <a:gridCol w="2273969">
                  <a:extLst>
                    <a:ext uri="{9D8B030D-6E8A-4147-A177-3AD203B41FA5}">
                      <a16:colId xmlns:a16="http://schemas.microsoft.com/office/drawing/2014/main" val="709826490"/>
                    </a:ext>
                  </a:extLst>
                </a:gridCol>
                <a:gridCol w="3545305">
                  <a:extLst>
                    <a:ext uri="{9D8B030D-6E8A-4147-A177-3AD203B41FA5}">
                      <a16:colId xmlns:a16="http://schemas.microsoft.com/office/drawing/2014/main" val="482992141"/>
                    </a:ext>
                  </a:extLst>
                </a:gridCol>
              </a:tblGrid>
              <a:tr h="370840">
                <a:tc>
                  <a:txBody>
                    <a:bodyPr/>
                    <a:lstStyle/>
                    <a:p>
                      <a:endParaRPr lang="en-US"/>
                    </a:p>
                  </a:txBody>
                  <a:tcPr/>
                </a:tc>
                <a:tc>
                  <a:txBody>
                    <a:bodyPr/>
                    <a:lstStyle/>
                    <a:p>
                      <a:endParaRPr lang="en-US"/>
                    </a:p>
                  </a:txBody>
                  <a:tcPr/>
                </a:tc>
                <a:tc>
                  <a:txBody>
                    <a:bodyPr/>
                    <a:lstStyle/>
                    <a:p>
                      <a:endParaRPr lang="en-US"/>
                    </a:p>
                  </a:txBody>
                  <a:tcPr/>
                </a:tc>
                <a:tc gridSpan="2">
                  <a:txBody>
                    <a:bodyPr/>
                    <a:lstStyle/>
                    <a:p>
                      <a:pPr algn="ctr"/>
                      <a:r>
                        <a:rPr lang="en-US" dirty="0"/>
                        <a:t>Outcome/Dependent Variable</a:t>
                      </a:r>
                    </a:p>
                  </a:txBody>
                  <a:tcPr/>
                </a:tc>
                <a:tc hMerge="1">
                  <a:txBody>
                    <a:bodyPr/>
                    <a:lstStyle/>
                    <a:p>
                      <a:endParaRPr lang="en-US" dirty="0"/>
                    </a:p>
                  </a:txBody>
                  <a:tcPr/>
                </a:tc>
                <a:extLst>
                  <a:ext uri="{0D108BD9-81ED-4DB2-BD59-A6C34878D82A}">
                    <a16:rowId xmlns:a16="http://schemas.microsoft.com/office/drawing/2014/main" val="709902"/>
                  </a:ext>
                </a:extLst>
              </a:tr>
              <a:tr h="370840">
                <a:tc>
                  <a:txBody>
                    <a:bodyPr/>
                    <a:lstStyle/>
                    <a:p>
                      <a:endParaRPr lang="en-US"/>
                    </a:p>
                  </a:txBody>
                  <a:tcPr/>
                </a:tc>
                <a:tc>
                  <a:txBody>
                    <a:bodyPr/>
                    <a:lstStyle/>
                    <a:p>
                      <a:endParaRPr lang="en-US"/>
                    </a:p>
                  </a:txBody>
                  <a:tcPr/>
                </a:tc>
                <a:tc>
                  <a:txBody>
                    <a:bodyPr/>
                    <a:lstStyle/>
                    <a:p>
                      <a:endParaRPr lang="en-US"/>
                    </a:p>
                  </a:txBody>
                  <a:tcPr/>
                </a:tc>
                <a:tc>
                  <a:txBody>
                    <a:bodyPr/>
                    <a:lstStyle/>
                    <a:p>
                      <a:r>
                        <a:rPr lang="en-US" b="1" dirty="0"/>
                        <a:t>Continuous</a:t>
                      </a:r>
                      <a:endParaRPr lang="en-US" dirty="0"/>
                    </a:p>
                  </a:txBody>
                  <a:tcPr/>
                </a:tc>
                <a:tc>
                  <a:txBody>
                    <a:bodyPr/>
                    <a:lstStyle/>
                    <a:p>
                      <a:r>
                        <a:rPr lang="en-US" b="1" dirty="0"/>
                        <a:t>Categorical</a:t>
                      </a:r>
                      <a:endParaRPr lang="en-US" dirty="0"/>
                    </a:p>
                  </a:txBody>
                  <a:tcPr/>
                </a:tc>
                <a:extLst>
                  <a:ext uri="{0D108BD9-81ED-4DB2-BD59-A6C34878D82A}">
                    <a16:rowId xmlns:a16="http://schemas.microsoft.com/office/drawing/2014/main" val="324978539"/>
                  </a:ext>
                </a:extLst>
              </a:tr>
              <a:tr h="370840">
                <a:tc rowSpan="4">
                  <a:txBody>
                    <a:bodyPr/>
                    <a:lstStyle/>
                    <a:p>
                      <a:r>
                        <a:rPr lang="en-US" b="1" dirty="0"/>
                        <a:t>Predictor Variables</a:t>
                      </a:r>
                    </a:p>
                  </a:txBody>
                  <a:tcPr/>
                </a:tc>
                <a:tc rowSpan="2">
                  <a:txBody>
                    <a:bodyPr/>
                    <a:lstStyle/>
                    <a:p>
                      <a:r>
                        <a:rPr lang="en-US" dirty="0"/>
                        <a:t>Observed</a:t>
                      </a:r>
                    </a:p>
                  </a:txBody>
                  <a:tcPr/>
                </a:tc>
                <a:tc>
                  <a:txBody>
                    <a:bodyPr/>
                    <a:lstStyle/>
                    <a:p>
                      <a:r>
                        <a:rPr lang="en-US" b="1" dirty="0"/>
                        <a:t>Continuous</a:t>
                      </a:r>
                    </a:p>
                  </a:txBody>
                  <a:tcPr/>
                </a:tc>
                <a:tc>
                  <a:txBody>
                    <a:bodyPr/>
                    <a:lstStyle/>
                    <a:p>
                      <a:r>
                        <a:rPr lang="en-US" dirty="0"/>
                        <a:t>Regression</a:t>
                      </a:r>
                    </a:p>
                  </a:txBody>
                  <a:tcPr/>
                </a:tc>
                <a:tc>
                  <a:txBody>
                    <a:bodyPr/>
                    <a:lstStyle/>
                    <a:p>
                      <a:r>
                        <a:rPr lang="en-US" dirty="0"/>
                        <a:t>Logistic</a:t>
                      </a:r>
                    </a:p>
                  </a:txBody>
                  <a:tcPr/>
                </a:tc>
                <a:extLst>
                  <a:ext uri="{0D108BD9-81ED-4DB2-BD59-A6C34878D82A}">
                    <a16:rowId xmlns:a16="http://schemas.microsoft.com/office/drawing/2014/main" val="314858725"/>
                  </a:ext>
                </a:extLst>
              </a:tr>
              <a:tr h="370840">
                <a:tc vMerge="1">
                  <a:txBody>
                    <a:bodyPr/>
                    <a:lstStyle/>
                    <a:p>
                      <a:endParaRPr lang="en-US" dirty="0"/>
                    </a:p>
                  </a:txBody>
                  <a:tcPr/>
                </a:tc>
                <a:tc vMerge="1">
                  <a:txBody>
                    <a:bodyPr/>
                    <a:lstStyle/>
                    <a:p>
                      <a:endParaRPr lang="en-US" dirty="0"/>
                    </a:p>
                  </a:txBody>
                  <a:tcPr/>
                </a:tc>
                <a:tc>
                  <a:txBody>
                    <a:bodyPr/>
                    <a:lstStyle/>
                    <a:p>
                      <a:r>
                        <a:rPr lang="en-US" b="1" dirty="0"/>
                        <a:t>Categorical</a:t>
                      </a:r>
                    </a:p>
                  </a:txBody>
                  <a:tcPr/>
                </a:tc>
                <a:tc>
                  <a:txBody>
                    <a:bodyPr/>
                    <a:lstStyle/>
                    <a:p>
                      <a:r>
                        <a:rPr lang="en-US" dirty="0"/>
                        <a:t>MANOVA/Regression</a:t>
                      </a:r>
                    </a:p>
                  </a:txBody>
                  <a:tcPr/>
                </a:tc>
                <a:tc>
                  <a:txBody>
                    <a:bodyPr/>
                    <a:lstStyle/>
                    <a:p>
                      <a:r>
                        <a:rPr lang="en-US" dirty="0"/>
                        <a:t>Non-parametric (e.g. chi-square)</a:t>
                      </a:r>
                    </a:p>
                  </a:txBody>
                  <a:tcPr/>
                </a:tc>
                <a:extLst>
                  <a:ext uri="{0D108BD9-81ED-4DB2-BD59-A6C34878D82A}">
                    <a16:rowId xmlns:a16="http://schemas.microsoft.com/office/drawing/2014/main" val="1896683424"/>
                  </a:ext>
                </a:extLst>
              </a:tr>
              <a:tr h="370840">
                <a:tc vMerge="1">
                  <a:txBody>
                    <a:bodyPr/>
                    <a:lstStyle/>
                    <a:p>
                      <a:endParaRPr lang="en-US" dirty="0"/>
                    </a:p>
                  </a:txBody>
                  <a:tcPr/>
                </a:tc>
                <a:tc rowSpan="2">
                  <a:txBody>
                    <a:bodyPr/>
                    <a:lstStyle/>
                    <a:p>
                      <a:r>
                        <a:rPr lang="en-US" dirty="0"/>
                        <a:t>Latent</a:t>
                      </a:r>
                    </a:p>
                  </a:txBody>
                  <a:tcPr/>
                </a:tc>
                <a:tc>
                  <a:txBody>
                    <a:bodyPr/>
                    <a:lstStyle/>
                    <a:p>
                      <a:r>
                        <a:rPr lang="en-US" b="1" dirty="0"/>
                        <a:t>Continuous</a:t>
                      </a:r>
                    </a:p>
                  </a:txBody>
                  <a:tcPr/>
                </a:tc>
                <a:tc>
                  <a:txBody>
                    <a:bodyPr/>
                    <a:lstStyle/>
                    <a:p>
                      <a:r>
                        <a:rPr lang="en-US" dirty="0"/>
                        <a:t>Factor Analysis</a:t>
                      </a:r>
                    </a:p>
                  </a:txBody>
                  <a:tcPr/>
                </a:tc>
                <a:tc>
                  <a:txBody>
                    <a:bodyPr/>
                    <a:lstStyle/>
                    <a:p>
                      <a:r>
                        <a:rPr lang="en-US" dirty="0"/>
                        <a:t>Item Response Theory</a:t>
                      </a:r>
                    </a:p>
                  </a:txBody>
                  <a:tcPr/>
                </a:tc>
                <a:extLst>
                  <a:ext uri="{0D108BD9-81ED-4DB2-BD59-A6C34878D82A}">
                    <a16:rowId xmlns:a16="http://schemas.microsoft.com/office/drawing/2014/main" val="2325395772"/>
                  </a:ext>
                </a:extLst>
              </a:tr>
              <a:tr h="370840">
                <a:tc vMerge="1">
                  <a:txBody>
                    <a:bodyPr/>
                    <a:lstStyle/>
                    <a:p>
                      <a:endParaRPr lang="en-US" dirty="0"/>
                    </a:p>
                  </a:txBody>
                  <a:tcPr/>
                </a:tc>
                <a:tc vMerge="1">
                  <a:txBody>
                    <a:bodyPr/>
                    <a:lstStyle/>
                    <a:p>
                      <a:endParaRPr lang="en-US" dirty="0"/>
                    </a:p>
                  </a:txBody>
                  <a:tcPr/>
                </a:tc>
                <a:tc>
                  <a:txBody>
                    <a:bodyPr/>
                    <a:lstStyle/>
                    <a:p>
                      <a:r>
                        <a:rPr lang="en-US" b="1" dirty="0"/>
                        <a:t>Categorical</a:t>
                      </a:r>
                    </a:p>
                  </a:txBody>
                  <a:tcPr/>
                </a:tc>
                <a:tc>
                  <a:txBody>
                    <a:bodyPr/>
                    <a:lstStyle/>
                    <a:p>
                      <a:r>
                        <a:rPr lang="en-US" dirty="0"/>
                        <a:t>Latent Profile Analysis</a:t>
                      </a:r>
                    </a:p>
                  </a:txBody>
                  <a:tcPr/>
                </a:tc>
                <a:tc>
                  <a:txBody>
                    <a:bodyPr/>
                    <a:lstStyle/>
                    <a:p>
                      <a:r>
                        <a:rPr lang="en-US" dirty="0"/>
                        <a:t>Latent Class Analysis</a:t>
                      </a:r>
                    </a:p>
                  </a:txBody>
                  <a:tcPr/>
                </a:tc>
                <a:extLst>
                  <a:ext uri="{0D108BD9-81ED-4DB2-BD59-A6C34878D82A}">
                    <a16:rowId xmlns:a16="http://schemas.microsoft.com/office/drawing/2014/main" val="3464375262"/>
                  </a:ext>
                </a:extLst>
              </a:tr>
            </a:tbl>
          </a:graphicData>
        </a:graphic>
      </p:graphicFrame>
      <p:sp>
        <p:nvSpPr>
          <p:cNvPr id="5" name="Oval 4">
            <a:extLst>
              <a:ext uri="{FF2B5EF4-FFF2-40B4-BE49-F238E27FC236}">
                <a16:creationId xmlns:a16="http://schemas.microsoft.com/office/drawing/2014/main" id="{6F4E3935-CC4B-4289-BB14-1D05BA50A7F7}"/>
              </a:ext>
            </a:extLst>
          </p:cNvPr>
          <p:cNvSpPr/>
          <p:nvPr/>
        </p:nvSpPr>
        <p:spPr>
          <a:xfrm>
            <a:off x="5378116" y="3609474"/>
            <a:ext cx="4932947" cy="576128"/>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D582D7BA-DDDE-4FD7-87E9-59CE481C6E74}"/>
              </a:ext>
            </a:extLst>
          </p:cNvPr>
          <p:cNvSpPr txBox="1"/>
          <p:nvPr/>
        </p:nvSpPr>
        <p:spPr>
          <a:xfrm>
            <a:off x="7451217" y="4185602"/>
            <a:ext cx="2254143" cy="369332"/>
          </a:xfrm>
          <a:prstGeom prst="rect">
            <a:avLst/>
          </a:prstGeom>
          <a:noFill/>
        </p:spPr>
        <p:txBody>
          <a:bodyPr wrap="none" rtlCol="0">
            <a:spAutoFit/>
          </a:bodyPr>
          <a:lstStyle/>
          <a:p>
            <a:r>
              <a:rPr lang="en-US" dirty="0">
                <a:solidFill>
                  <a:srgbClr val="FF0000"/>
                </a:solidFill>
              </a:rPr>
              <a:t>Finite Mixture Models</a:t>
            </a:r>
          </a:p>
        </p:txBody>
      </p:sp>
    </p:spTree>
    <p:extLst>
      <p:ext uri="{BB962C8B-B14F-4D97-AF65-F5344CB8AC3E}">
        <p14:creationId xmlns:p14="http://schemas.microsoft.com/office/powerpoint/2010/main" val="1759025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8761DDFE-071F-4200-B0AA-394476C2D2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F5DCA22-AA7F-4588-954C-92ABEDC86AFE}"/>
              </a:ext>
            </a:extLst>
          </p:cNvPr>
          <p:cNvSpPr>
            <a:spLocks noGrp="1"/>
          </p:cNvSpPr>
          <p:nvPr>
            <p:ph type="title"/>
          </p:nvPr>
        </p:nvSpPr>
        <p:spPr>
          <a:xfrm>
            <a:off x="838198" y="547815"/>
            <a:ext cx="5167185" cy="1680519"/>
          </a:xfrm>
        </p:spPr>
        <p:txBody>
          <a:bodyPr>
            <a:normAutofit/>
          </a:bodyPr>
          <a:lstStyle/>
          <a:p>
            <a:r>
              <a:rPr lang="en-US" sz="4000" dirty="0"/>
              <a:t>Re-arrange in more interpretable format</a:t>
            </a:r>
          </a:p>
        </p:txBody>
      </p:sp>
      <p:sp>
        <p:nvSpPr>
          <p:cNvPr id="7" name="Content Placeholder 6">
            <a:extLst>
              <a:ext uri="{FF2B5EF4-FFF2-40B4-BE49-F238E27FC236}">
                <a16:creationId xmlns:a16="http://schemas.microsoft.com/office/drawing/2014/main" id="{D056C3CD-EC0F-4555-140C-FA8BF5D92A68}"/>
              </a:ext>
            </a:extLst>
          </p:cNvPr>
          <p:cNvSpPr>
            <a:spLocks noGrp="1"/>
          </p:cNvSpPr>
          <p:nvPr>
            <p:ph idx="1"/>
          </p:nvPr>
        </p:nvSpPr>
        <p:spPr>
          <a:xfrm>
            <a:off x="6186619" y="547815"/>
            <a:ext cx="5178960" cy="1680519"/>
          </a:xfrm>
        </p:spPr>
        <p:txBody>
          <a:bodyPr anchor="ctr">
            <a:normAutofit lnSpcReduction="10000"/>
          </a:bodyPr>
          <a:lstStyle/>
          <a:p>
            <a:r>
              <a:rPr lang="en-US" sz="2000" dirty="0"/>
              <a:t>Make use of SPSS ‘Pivot Trays’</a:t>
            </a:r>
          </a:p>
          <a:p>
            <a:r>
              <a:rPr lang="en-US" sz="2000" dirty="0"/>
              <a:t>Recall that 1 = Yes (e.g., the participant contacted a politician) and 2 = No</a:t>
            </a:r>
          </a:p>
          <a:p>
            <a:r>
              <a:rPr lang="en-US" sz="2000" dirty="0"/>
              <a:t>Analyze patterns within classes to derive Typologies </a:t>
            </a:r>
            <a:r>
              <a:rPr lang="en-US" sz="2000"/>
              <a:t>of participation</a:t>
            </a:r>
            <a:endParaRPr lang="en-US" sz="2000" dirty="0"/>
          </a:p>
        </p:txBody>
      </p:sp>
      <p:pic>
        <p:nvPicPr>
          <p:cNvPr id="11" name="Picture 10" descr="Table&#10;&#10;Description automatically generated">
            <a:extLst>
              <a:ext uri="{FF2B5EF4-FFF2-40B4-BE49-F238E27FC236}">
                <a16:creationId xmlns:a16="http://schemas.microsoft.com/office/drawing/2014/main" id="{F5CB4693-48F2-DC8B-05D9-11CE60DB8643}"/>
              </a:ext>
            </a:extLst>
          </p:cNvPr>
          <p:cNvPicPr>
            <a:picLocks noChangeAspect="1"/>
          </p:cNvPicPr>
          <p:nvPr/>
        </p:nvPicPr>
        <p:blipFill>
          <a:blip r:embed="rId2"/>
          <a:stretch>
            <a:fillRect/>
          </a:stretch>
        </p:blipFill>
        <p:spPr>
          <a:xfrm>
            <a:off x="515604" y="2433483"/>
            <a:ext cx="5167185" cy="3688028"/>
          </a:xfrm>
          <a:prstGeom prst="rect">
            <a:avLst/>
          </a:prstGeom>
        </p:spPr>
      </p:pic>
      <p:pic>
        <p:nvPicPr>
          <p:cNvPr id="9" name="Picture 8">
            <a:extLst>
              <a:ext uri="{FF2B5EF4-FFF2-40B4-BE49-F238E27FC236}">
                <a16:creationId xmlns:a16="http://schemas.microsoft.com/office/drawing/2014/main" id="{F689AA35-FBB8-9CCB-8A0A-476FFEB1A168}"/>
              </a:ext>
            </a:extLst>
          </p:cNvPr>
          <p:cNvPicPr>
            <a:picLocks noChangeAspect="1"/>
          </p:cNvPicPr>
          <p:nvPr/>
        </p:nvPicPr>
        <p:blipFill>
          <a:blip r:embed="rId3"/>
          <a:stretch>
            <a:fillRect/>
          </a:stretch>
        </p:blipFill>
        <p:spPr>
          <a:xfrm>
            <a:off x="6094475" y="2840349"/>
            <a:ext cx="5167185" cy="3281162"/>
          </a:xfrm>
          <a:prstGeom prst="rect">
            <a:avLst/>
          </a:prstGeom>
        </p:spPr>
      </p:pic>
    </p:spTree>
    <p:extLst>
      <p:ext uri="{BB962C8B-B14F-4D97-AF65-F5344CB8AC3E}">
        <p14:creationId xmlns:p14="http://schemas.microsoft.com/office/powerpoint/2010/main" val="33501830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5F879AC3-D4CE-493C-ADC7-06205677F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accent1"/>
              </a:solidFill>
              <a:effectLst>
                <a:outerShdw blurRad="38100" dist="25400" dir="5400000" algn="ctr" rotWithShape="0">
                  <a:srgbClr val="6E747A">
                    <a:alpha val="43000"/>
                  </a:srgbClr>
                </a:outerShdw>
              </a:effectLst>
            </a:endParaRPr>
          </a:p>
        </p:txBody>
      </p:sp>
      <p:sp>
        <p:nvSpPr>
          <p:cNvPr id="25" name="Freeform: Shape 24">
            <a:extLst>
              <a:ext uri="{FF2B5EF4-FFF2-40B4-BE49-F238E27FC236}">
                <a16:creationId xmlns:a16="http://schemas.microsoft.com/office/drawing/2014/main" id="{736F0DFD-0954-464F-BF12-DD2E6F6E03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983504" cy="6858000"/>
          </a:xfrm>
          <a:custGeom>
            <a:avLst/>
            <a:gdLst>
              <a:gd name="connsiteX0" fmla="*/ 0 w 1983504"/>
              <a:gd name="connsiteY0" fmla="*/ 0 h 6858000"/>
              <a:gd name="connsiteX1" fmla="*/ 1376658 w 1983504"/>
              <a:gd name="connsiteY1" fmla="*/ 0 h 6858000"/>
              <a:gd name="connsiteX2" fmla="*/ 1690650 w 1983504"/>
              <a:gd name="connsiteY2" fmla="*/ 110269 h 6858000"/>
              <a:gd name="connsiteX3" fmla="*/ 1645361 w 1983504"/>
              <a:gd name="connsiteY3" fmla="*/ 135168 h 6858000"/>
              <a:gd name="connsiteX4" fmla="*/ 1373640 w 1983504"/>
              <a:gd name="connsiteY4" fmla="*/ 71141 h 6858000"/>
              <a:gd name="connsiteX5" fmla="*/ 1319295 w 1983504"/>
              <a:gd name="connsiteY5" fmla="*/ 88927 h 6858000"/>
              <a:gd name="connsiteX6" fmla="*/ 1346468 w 1983504"/>
              <a:gd name="connsiteY6" fmla="*/ 163625 h 6858000"/>
              <a:gd name="connsiteX7" fmla="*/ 1464213 w 1983504"/>
              <a:gd name="connsiteY7" fmla="*/ 192082 h 6858000"/>
              <a:gd name="connsiteX8" fmla="*/ 1648381 w 1983504"/>
              <a:gd name="connsiteY8" fmla="*/ 373491 h 6858000"/>
              <a:gd name="connsiteX9" fmla="*/ 1370620 w 1983504"/>
              <a:gd name="connsiteY9" fmla="*/ 352148 h 6858000"/>
              <a:gd name="connsiteX10" fmla="*/ 1322314 w 1983504"/>
              <a:gd name="connsiteY10" fmla="*/ 394834 h 6858000"/>
              <a:gd name="connsiteX11" fmla="*/ 1304199 w 1983504"/>
              <a:gd name="connsiteY11" fmla="*/ 451747 h 6858000"/>
              <a:gd name="connsiteX12" fmla="*/ 1222682 w 1983504"/>
              <a:gd name="connsiteY12" fmla="*/ 359262 h 6858000"/>
              <a:gd name="connsiteX13" fmla="*/ 1153242 w 1983504"/>
              <a:gd name="connsiteY13" fmla="*/ 334364 h 6858000"/>
              <a:gd name="connsiteX14" fmla="*/ 1132108 w 1983504"/>
              <a:gd name="connsiteY14" fmla="*/ 416176 h 6858000"/>
              <a:gd name="connsiteX15" fmla="*/ 1195509 w 1983504"/>
              <a:gd name="connsiteY15" fmla="*/ 505101 h 6858000"/>
              <a:gd name="connsiteX16" fmla="*/ 1364582 w 1983504"/>
              <a:gd name="connsiteY16" fmla="*/ 558458 h 6858000"/>
              <a:gd name="connsiteX17" fmla="*/ 1183434 w 1983504"/>
              <a:gd name="connsiteY17" fmla="*/ 558458 h 6858000"/>
              <a:gd name="connsiteX18" fmla="*/ 975114 w 1983504"/>
              <a:gd name="connsiteY18" fmla="*/ 522887 h 6858000"/>
              <a:gd name="connsiteX19" fmla="*/ 754716 w 1983504"/>
              <a:gd name="connsiteY19" fmla="*/ 533558 h 6858000"/>
              <a:gd name="connsiteX20" fmla="*/ 546395 w 1983504"/>
              <a:gd name="connsiteY20" fmla="*/ 462417 h 6858000"/>
              <a:gd name="connsiteX21" fmla="*/ 335056 w 1983504"/>
              <a:gd name="connsiteY21" fmla="*/ 465975 h 6858000"/>
              <a:gd name="connsiteX22" fmla="*/ 1270988 w 1983504"/>
              <a:gd name="connsiteY22" fmla="*/ 910606 h 6858000"/>
              <a:gd name="connsiteX23" fmla="*/ 1225701 w 1983504"/>
              <a:gd name="connsiteY23" fmla="*/ 921277 h 6858000"/>
              <a:gd name="connsiteX24" fmla="*/ 1165318 w 1983504"/>
              <a:gd name="connsiteY24" fmla="*/ 949734 h 6858000"/>
              <a:gd name="connsiteX25" fmla="*/ 1210606 w 1983504"/>
              <a:gd name="connsiteY25" fmla="*/ 1006647 h 6858000"/>
              <a:gd name="connsiteX26" fmla="*/ 1455156 w 1983504"/>
              <a:gd name="connsiteY26" fmla="*/ 1113358 h 6858000"/>
              <a:gd name="connsiteX27" fmla="*/ 1515538 w 1983504"/>
              <a:gd name="connsiteY27" fmla="*/ 1220069 h 6858000"/>
              <a:gd name="connsiteX28" fmla="*/ 1440060 w 1983504"/>
              <a:gd name="connsiteY28" fmla="*/ 1209399 h 6858000"/>
              <a:gd name="connsiteX29" fmla="*/ 1373640 w 1983504"/>
              <a:gd name="connsiteY29" fmla="*/ 1230741 h 6858000"/>
              <a:gd name="connsiteX30" fmla="*/ 1400810 w 1983504"/>
              <a:gd name="connsiteY30" fmla="*/ 1365909 h 6858000"/>
              <a:gd name="connsiteX31" fmla="*/ 1748012 w 1983504"/>
              <a:gd name="connsiteY31" fmla="*/ 1540204 h 6858000"/>
              <a:gd name="connsiteX32" fmla="*/ 1778203 w 1983504"/>
              <a:gd name="connsiteY32" fmla="*/ 1597117 h 6858000"/>
              <a:gd name="connsiteX33" fmla="*/ 1735936 w 1983504"/>
              <a:gd name="connsiteY33" fmla="*/ 1636245 h 6858000"/>
              <a:gd name="connsiteX34" fmla="*/ 1624228 w 1983504"/>
              <a:gd name="connsiteY34" fmla="*/ 1657587 h 6858000"/>
              <a:gd name="connsiteX35" fmla="*/ 1781223 w 1983504"/>
              <a:gd name="connsiteY35" fmla="*/ 1849668 h 6858000"/>
              <a:gd name="connsiteX36" fmla="*/ 1838587 w 1983504"/>
              <a:gd name="connsiteY36" fmla="*/ 1903025 h 6858000"/>
              <a:gd name="connsiteX37" fmla="*/ 1938218 w 1983504"/>
              <a:gd name="connsiteY37" fmla="*/ 1984836 h 6858000"/>
              <a:gd name="connsiteX38" fmla="*/ 1938218 w 1983504"/>
              <a:gd name="connsiteY38" fmla="*/ 2013292 h 6858000"/>
              <a:gd name="connsiteX39" fmla="*/ 1805376 w 1983504"/>
              <a:gd name="connsiteY39" fmla="*/ 2102219 h 6858000"/>
              <a:gd name="connsiteX40" fmla="*/ 1563844 w 1983504"/>
              <a:gd name="connsiteY40" fmla="*/ 2077320 h 6858000"/>
              <a:gd name="connsiteX41" fmla="*/ 1920104 w 1983504"/>
              <a:gd name="connsiteY41" fmla="*/ 2208931 h 6858000"/>
              <a:gd name="connsiteX42" fmla="*/ 766792 w 1983504"/>
              <a:gd name="connsiteY42" fmla="*/ 1892353 h 6858000"/>
              <a:gd name="connsiteX43" fmla="*/ 839252 w 1983504"/>
              <a:gd name="connsiteY43" fmla="*/ 1974165 h 6858000"/>
              <a:gd name="connsiteX44" fmla="*/ 1243816 w 1983504"/>
              <a:gd name="connsiteY44" fmla="*/ 2191146 h 6858000"/>
              <a:gd name="connsiteX45" fmla="*/ 1358543 w 1983504"/>
              <a:gd name="connsiteY45" fmla="*/ 2326314 h 6858000"/>
              <a:gd name="connsiteX46" fmla="*/ 1479310 w 1983504"/>
              <a:gd name="connsiteY46" fmla="*/ 2401012 h 6858000"/>
              <a:gd name="connsiteX47" fmla="*/ 1648381 w 1983504"/>
              <a:gd name="connsiteY47" fmla="*/ 2401012 h 6858000"/>
              <a:gd name="connsiteX48" fmla="*/ 1769146 w 1983504"/>
              <a:gd name="connsiteY48" fmla="*/ 2518395 h 6858000"/>
              <a:gd name="connsiteX49" fmla="*/ 1645361 w 1983504"/>
              <a:gd name="connsiteY49" fmla="*/ 2543294 h 6858000"/>
              <a:gd name="connsiteX50" fmla="*/ 1500444 w 1983504"/>
              <a:gd name="connsiteY50" fmla="*/ 2525509 h 6858000"/>
              <a:gd name="connsiteX51" fmla="*/ 1337410 w 1983504"/>
              <a:gd name="connsiteY51" fmla="*/ 2564636 h 6858000"/>
              <a:gd name="connsiteX52" fmla="*/ 1186452 w 1983504"/>
              <a:gd name="connsiteY52" fmla="*/ 2532623 h 6858000"/>
              <a:gd name="connsiteX53" fmla="*/ 1005304 w 1983504"/>
              <a:gd name="connsiteY53" fmla="*/ 2553965 h 6858000"/>
              <a:gd name="connsiteX54" fmla="*/ 947940 w 1983504"/>
              <a:gd name="connsiteY54" fmla="*/ 2692689 h 6858000"/>
              <a:gd name="connsiteX55" fmla="*/ 929826 w 1983504"/>
              <a:gd name="connsiteY55" fmla="*/ 2703362 h 6858000"/>
              <a:gd name="connsiteX56" fmla="*/ 594701 w 1983504"/>
              <a:gd name="connsiteY56" fmla="*/ 2923898 h 6858000"/>
              <a:gd name="connsiteX57" fmla="*/ 501108 w 1983504"/>
              <a:gd name="connsiteY57" fmla="*/ 2941684 h 6858000"/>
              <a:gd name="connsiteX58" fmla="*/ 1053610 w 1983504"/>
              <a:gd name="connsiteY58" fmla="*/ 3329402 h 6858000"/>
              <a:gd name="connsiteX59" fmla="*/ 682256 w 1983504"/>
              <a:gd name="connsiteY59" fmla="*/ 3229805 h 6858000"/>
              <a:gd name="connsiteX60" fmla="*/ 630932 w 1983504"/>
              <a:gd name="connsiteY60" fmla="*/ 3393429 h 6858000"/>
              <a:gd name="connsiteX61" fmla="*/ 806041 w 1983504"/>
              <a:gd name="connsiteY61" fmla="*/ 3539269 h 6858000"/>
              <a:gd name="connsiteX62" fmla="*/ 869444 w 1983504"/>
              <a:gd name="connsiteY62" fmla="*/ 3827390 h 6858000"/>
              <a:gd name="connsiteX63" fmla="*/ 839252 w 1983504"/>
              <a:gd name="connsiteY63" fmla="*/ 4090612 h 6858000"/>
              <a:gd name="connsiteX64" fmla="*/ 763774 w 1983504"/>
              <a:gd name="connsiteY64" fmla="*/ 4172424 h 6858000"/>
              <a:gd name="connsiteX65" fmla="*/ 655085 w 1983504"/>
              <a:gd name="connsiteY65" fmla="*/ 4321821 h 6858000"/>
              <a:gd name="connsiteX66" fmla="*/ 588662 w 1983504"/>
              <a:gd name="connsiteY66" fmla="*/ 4414305 h 6858000"/>
              <a:gd name="connsiteX67" fmla="*/ 356189 w 1983504"/>
              <a:gd name="connsiteY67" fmla="*/ 4378734 h 6858000"/>
              <a:gd name="connsiteX68" fmla="*/ 667160 w 1983504"/>
              <a:gd name="connsiteY68" fmla="*/ 4613499 h 6858000"/>
              <a:gd name="connsiteX69" fmla="*/ 416573 w 1983504"/>
              <a:gd name="connsiteY69" fmla="*/ 4585042 h 6858000"/>
              <a:gd name="connsiteX70" fmla="*/ 335056 w 1983504"/>
              <a:gd name="connsiteY70" fmla="*/ 4602828 h 6858000"/>
              <a:gd name="connsiteX71" fmla="*/ 380342 w 1983504"/>
              <a:gd name="connsiteY71" fmla="*/ 4677526 h 6858000"/>
              <a:gd name="connsiteX72" fmla="*/ 564510 w 1983504"/>
              <a:gd name="connsiteY72" fmla="*/ 4805580 h 6858000"/>
              <a:gd name="connsiteX73" fmla="*/ 944922 w 1983504"/>
              <a:gd name="connsiteY73" fmla="*/ 5154171 h 6858000"/>
              <a:gd name="connsiteX74" fmla="*/ 576586 w 1983504"/>
              <a:gd name="connsiteY74" fmla="*/ 4994104 h 6858000"/>
              <a:gd name="connsiteX75" fmla="*/ 963036 w 1983504"/>
              <a:gd name="connsiteY75" fmla="*/ 5353367 h 6858000"/>
              <a:gd name="connsiteX76" fmla="*/ 1047572 w 1983504"/>
              <a:gd name="connsiteY76" fmla="*/ 5474306 h 6858000"/>
              <a:gd name="connsiteX77" fmla="*/ 1222682 w 1983504"/>
              <a:gd name="connsiteY77" fmla="*/ 5769542 h 6858000"/>
              <a:gd name="connsiteX78" fmla="*/ 1213626 w 1983504"/>
              <a:gd name="connsiteY78" fmla="*/ 5801555 h 6858000"/>
              <a:gd name="connsiteX79" fmla="*/ 1014361 w 1983504"/>
              <a:gd name="connsiteY79" fmla="*/ 5755314 h 6858000"/>
              <a:gd name="connsiteX80" fmla="*/ 1274008 w 1983504"/>
              <a:gd name="connsiteY80" fmla="*/ 6004307 h 6858000"/>
              <a:gd name="connsiteX81" fmla="*/ 1542711 w 1983504"/>
              <a:gd name="connsiteY81" fmla="*/ 6196388 h 6858000"/>
              <a:gd name="connsiteX82" fmla="*/ 1352504 w 1983504"/>
              <a:gd name="connsiteY82" fmla="*/ 6167932 h 6858000"/>
              <a:gd name="connsiteX83" fmla="*/ 1089840 w 1983504"/>
              <a:gd name="connsiteY83" fmla="*/ 6057663 h 6858000"/>
              <a:gd name="connsiteX84" fmla="*/ 999266 w 1983504"/>
              <a:gd name="connsiteY84" fmla="*/ 6100347 h 6858000"/>
              <a:gd name="connsiteX85" fmla="*/ 1246836 w 1983504"/>
              <a:gd name="connsiteY85" fmla="*/ 6281757 h 6858000"/>
              <a:gd name="connsiteX86" fmla="*/ 1388735 w 1983504"/>
              <a:gd name="connsiteY86" fmla="*/ 6367127 h 6858000"/>
              <a:gd name="connsiteX87" fmla="*/ 1446099 w 1983504"/>
              <a:gd name="connsiteY87" fmla="*/ 6431153 h 6858000"/>
              <a:gd name="connsiteX88" fmla="*/ 1609132 w 1983504"/>
              <a:gd name="connsiteY88" fmla="*/ 6658805 h 6858000"/>
              <a:gd name="connsiteX89" fmla="*/ 1983504 w 1983504"/>
              <a:gd name="connsiteY89" fmla="*/ 6858000 h 6858000"/>
              <a:gd name="connsiteX90" fmla="*/ 0 w 1983504"/>
              <a:gd name="connsiteY9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1983504" h="6858000">
                <a:moveTo>
                  <a:pt x="0" y="0"/>
                </a:moveTo>
                <a:lnTo>
                  <a:pt x="1376658" y="0"/>
                </a:lnTo>
                <a:cubicBezTo>
                  <a:pt x="1482328" y="35571"/>
                  <a:pt x="1584980" y="78255"/>
                  <a:pt x="1690650" y="110269"/>
                </a:cubicBezTo>
                <a:cubicBezTo>
                  <a:pt x="1675553" y="145839"/>
                  <a:pt x="1660458" y="138725"/>
                  <a:pt x="1645361" y="135168"/>
                </a:cubicBezTo>
                <a:cubicBezTo>
                  <a:pt x="1554788" y="120941"/>
                  <a:pt x="1461194" y="110269"/>
                  <a:pt x="1373640" y="71141"/>
                </a:cubicBezTo>
                <a:cubicBezTo>
                  <a:pt x="1352504" y="64027"/>
                  <a:pt x="1328352" y="64027"/>
                  <a:pt x="1319295" y="88927"/>
                </a:cubicBezTo>
                <a:cubicBezTo>
                  <a:pt x="1304199" y="124497"/>
                  <a:pt x="1325332" y="145839"/>
                  <a:pt x="1346468" y="163625"/>
                </a:cubicBezTo>
                <a:cubicBezTo>
                  <a:pt x="1382696" y="195638"/>
                  <a:pt x="1424964" y="188525"/>
                  <a:pt x="1464213" y="192082"/>
                </a:cubicBezTo>
                <a:cubicBezTo>
                  <a:pt x="1572902" y="209867"/>
                  <a:pt x="1624228" y="259665"/>
                  <a:pt x="1648381" y="373491"/>
                </a:cubicBezTo>
                <a:cubicBezTo>
                  <a:pt x="1554788" y="327250"/>
                  <a:pt x="1461194" y="384162"/>
                  <a:pt x="1370620" y="352148"/>
                </a:cubicBezTo>
                <a:cubicBezTo>
                  <a:pt x="1346468" y="345034"/>
                  <a:pt x="1310237" y="355706"/>
                  <a:pt x="1322314" y="394834"/>
                </a:cubicBezTo>
                <a:cubicBezTo>
                  <a:pt x="1334390" y="430405"/>
                  <a:pt x="1373640" y="458860"/>
                  <a:pt x="1304199" y="451747"/>
                </a:cubicBezTo>
                <a:cubicBezTo>
                  <a:pt x="1252873" y="448189"/>
                  <a:pt x="1237778" y="405504"/>
                  <a:pt x="1222682" y="359262"/>
                </a:cubicBezTo>
                <a:cubicBezTo>
                  <a:pt x="1210606" y="334364"/>
                  <a:pt x="1177395" y="320135"/>
                  <a:pt x="1153242" y="334364"/>
                </a:cubicBezTo>
                <a:cubicBezTo>
                  <a:pt x="1123051" y="348592"/>
                  <a:pt x="1132108" y="387720"/>
                  <a:pt x="1132108" y="416176"/>
                </a:cubicBezTo>
                <a:cubicBezTo>
                  <a:pt x="1129088" y="469532"/>
                  <a:pt x="1153242" y="494431"/>
                  <a:pt x="1195509" y="505101"/>
                </a:cubicBezTo>
                <a:cubicBezTo>
                  <a:pt x="1246836" y="519330"/>
                  <a:pt x="1298160" y="537116"/>
                  <a:pt x="1364582" y="558458"/>
                </a:cubicBezTo>
                <a:cubicBezTo>
                  <a:pt x="1292122" y="594028"/>
                  <a:pt x="1237778" y="586915"/>
                  <a:pt x="1183434" y="558458"/>
                </a:cubicBezTo>
                <a:cubicBezTo>
                  <a:pt x="1117012" y="526444"/>
                  <a:pt x="1029458" y="483759"/>
                  <a:pt x="975114" y="522887"/>
                </a:cubicBezTo>
                <a:cubicBezTo>
                  <a:pt x="893597" y="579800"/>
                  <a:pt x="827176" y="544229"/>
                  <a:pt x="754716" y="533558"/>
                </a:cubicBezTo>
                <a:cubicBezTo>
                  <a:pt x="603758" y="512216"/>
                  <a:pt x="697352" y="480203"/>
                  <a:pt x="546395" y="462417"/>
                </a:cubicBezTo>
                <a:cubicBezTo>
                  <a:pt x="486012" y="455303"/>
                  <a:pt x="422610" y="426847"/>
                  <a:pt x="335056" y="465975"/>
                </a:cubicBezTo>
                <a:cubicBezTo>
                  <a:pt x="730563" y="672284"/>
                  <a:pt x="917750" y="658055"/>
                  <a:pt x="1270988" y="910606"/>
                </a:cubicBezTo>
                <a:cubicBezTo>
                  <a:pt x="1255893" y="935506"/>
                  <a:pt x="1240798" y="924835"/>
                  <a:pt x="1225701" y="921277"/>
                </a:cubicBezTo>
                <a:cubicBezTo>
                  <a:pt x="1201548" y="917720"/>
                  <a:pt x="1171356" y="903491"/>
                  <a:pt x="1165318" y="949734"/>
                </a:cubicBezTo>
                <a:cubicBezTo>
                  <a:pt x="1162298" y="985305"/>
                  <a:pt x="1180415" y="1003089"/>
                  <a:pt x="1210606" y="1006647"/>
                </a:cubicBezTo>
                <a:cubicBezTo>
                  <a:pt x="1298160" y="1020875"/>
                  <a:pt x="1376658" y="1070674"/>
                  <a:pt x="1455156" y="1113358"/>
                </a:cubicBezTo>
                <a:cubicBezTo>
                  <a:pt x="1491385" y="1131144"/>
                  <a:pt x="1530634" y="1156043"/>
                  <a:pt x="1515538" y="1220069"/>
                </a:cubicBezTo>
                <a:cubicBezTo>
                  <a:pt x="1485348" y="1237855"/>
                  <a:pt x="1464213" y="1212955"/>
                  <a:pt x="1440060" y="1209399"/>
                </a:cubicBezTo>
                <a:cubicBezTo>
                  <a:pt x="1415907" y="1205842"/>
                  <a:pt x="1358543" y="1220069"/>
                  <a:pt x="1373640" y="1230741"/>
                </a:cubicBezTo>
                <a:cubicBezTo>
                  <a:pt x="1443080" y="1269868"/>
                  <a:pt x="1316276" y="1365909"/>
                  <a:pt x="1400810" y="1365909"/>
                </a:cubicBezTo>
                <a:cubicBezTo>
                  <a:pt x="1539691" y="1365909"/>
                  <a:pt x="1615170" y="1536647"/>
                  <a:pt x="1748012" y="1540204"/>
                </a:cubicBezTo>
                <a:cubicBezTo>
                  <a:pt x="1769146" y="1540204"/>
                  <a:pt x="1778203" y="1572219"/>
                  <a:pt x="1778203" y="1597117"/>
                </a:cubicBezTo>
                <a:cubicBezTo>
                  <a:pt x="1778203" y="1629132"/>
                  <a:pt x="1757070" y="1632688"/>
                  <a:pt x="1735936" y="1636245"/>
                </a:cubicBezTo>
                <a:cubicBezTo>
                  <a:pt x="1702725" y="1639802"/>
                  <a:pt x="1666496" y="1597117"/>
                  <a:pt x="1624228" y="1657587"/>
                </a:cubicBezTo>
                <a:cubicBezTo>
                  <a:pt x="1702725" y="1693158"/>
                  <a:pt x="1784242" y="1728729"/>
                  <a:pt x="1781223" y="1849668"/>
                </a:cubicBezTo>
                <a:cubicBezTo>
                  <a:pt x="1781223" y="1881683"/>
                  <a:pt x="1814434" y="1895910"/>
                  <a:pt x="1838587" y="1903025"/>
                </a:cubicBezTo>
                <a:cubicBezTo>
                  <a:pt x="1880854" y="1917252"/>
                  <a:pt x="1914065" y="1938595"/>
                  <a:pt x="1938218" y="1984836"/>
                </a:cubicBezTo>
                <a:cubicBezTo>
                  <a:pt x="1938218" y="1995507"/>
                  <a:pt x="1938218" y="2002622"/>
                  <a:pt x="1938218" y="2013292"/>
                </a:cubicBezTo>
                <a:cubicBezTo>
                  <a:pt x="1932180" y="2123562"/>
                  <a:pt x="1871798" y="2120004"/>
                  <a:pt x="1805376" y="2102219"/>
                </a:cubicBezTo>
                <a:cubicBezTo>
                  <a:pt x="1726878" y="2080877"/>
                  <a:pt x="1648381" y="2038192"/>
                  <a:pt x="1563844" y="2077320"/>
                </a:cubicBezTo>
                <a:cubicBezTo>
                  <a:pt x="1681592" y="2130676"/>
                  <a:pt x="1811414" y="2134233"/>
                  <a:pt x="1920104" y="2208931"/>
                </a:cubicBezTo>
                <a:cubicBezTo>
                  <a:pt x="1515538" y="2223159"/>
                  <a:pt x="1159280" y="1984836"/>
                  <a:pt x="766792" y="1892353"/>
                </a:cubicBezTo>
                <a:cubicBezTo>
                  <a:pt x="778869" y="1952823"/>
                  <a:pt x="812080" y="1967051"/>
                  <a:pt x="839252" y="1974165"/>
                </a:cubicBezTo>
                <a:cubicBezTo>
                  <a:pt x="984170" y="2020407"/>
                  <a:pt x="1110974" y="2112891"/>
                  <a:pt x="1243816" y="2191146"/>
                </a:cubicBezTo>
                <a:cubicBezTo>
                  <a:pt x="1298160" y="2223159"/>
                  <a:pt x="1337410" y="2258731"/>
                  <a:pt x="1358543" y="2326314"/>
                </a:cubicBezTo>
                <a:cubicBezTo>
                  <a:pt x="1376658" y="2390340"/>
                  <a:pt x="1412888" y="2418796"/>
                  <a:pt x="1479310" y="2401012"/>
                </a:cubicBezTo>
                <a:cubicBezTo>
                  <a:pt x="1533654" y="2386784"/>
                  <a:pt x="1591018" y="2393898"/>
                  <a:pt x="1648381" y="2401012"/>
                </a:cubicBezTo>
                <a:cubicBezTo>
                  <a:pt x="1711782" y="2408126"/>
                  <a:pt x="1784242" y="2479267"/>
                  <a:pt x="1769146" y="2518395"/>
                </a:cubicBezTo>
                <a:cubicBezTo>
                  <a:pt x="1738956" y="2582422"/>
                  <a:pt x="1687630" y="2550408"/>
                  <a:pt x="1645361" y="2543294"/>
                </a:cubicBezTo>
                <a:cubicBezTo>
                  <a:pt x="1594036" y="2536181"/>
                  <a:pt x="1500444" y="2518395"/>
                  <a:pt x="1500444" y="2525509"/>
                </a:cubicBezTo>
                <a:cubicBezTo>
                  <a:pt x="1467232" y="2685576"/>
                  <a:pt x="1391754" y="2564636"/>
                  <a:pt x="1337410" y="2564636"/>
                </a:cubicBezTo>
                <a:cubicBezTo>
                  <a:pt x="1286084" y="2564636"/>
                  <a:pt x="1234759" y="2546851"/>
                  <a:pt x="1186452" y="2532623"/>
                </a:cubicBezTo>
                <a:cubicBezTo>
                  <a:pt x="1123051" y="2514837"/>
                  <a:pt x="1065688" y="2546851"/>
                  <a:pt x="1005304" y="2553965"/>
                </a:cubicBezTo>
                <a:cubicBezTo>
                  <a:pt x="950960" y="2561080"/>
                  <a:pt x="981150" y="2653563"/>
                  <a:pt x="947940" y="2692689"/>
                </a:cubicBezTo>
                <a:cubicBezTo>
                  <a:pt x="941903" y="2703362"/>
                  <a:pt x="935864" y="2703362"/>
                  <a:pt x="929826" y="2703362"/>
                </a:cubicBezTo>
                <a:cubicBezTo>
                  <a:pt x="911711" y="2980812"/>
                  <a:pt x="594701" y="2913227"/>
                  <a:pt x="594701" y="2923898"/>
                </a:cubicBezTo>
                <a:cubicBezTo>
                  <a:pt x="567529" y="2941684"/>
                  <a:pt x="534318" y="2899000"/>
                  <a:pt x="501108" y="2941684"/>
                </a:cubicBezTo>
                <a:cubicBezTo>
                  <a:pt x="643007" y="3137322"/>
                  <a:pt x="860386" y="3183563"/>
                  <a:pt x="1053610" y="3329402"/>
                </a:cubicBezTo>
                <a:cubicBezTo>
                  <a:pt x="893597" y="3379202"/>
                  <a:pt x="800002" y="3208463"/>
                  <a:pt x="682256" y="3229805"/>
                </a:cubicBezTo>
                <a:cubicBezTo>
                  <a:pt x="624893" y="3283162"/>
                  <a:pt x="796984" y="3368530"/>
                  <a:pt x="630932" y="3393429"/>
                </a:cubicBezTo>
                <a:cubicBezTo>
                  <a:pt x="703390" y="3439672"/>
                  <a:pt x="754716" y="3485914"/>
                  <a:pt x="806041" y="3539269"/>
                </a:cubicBezTo>
                <a:cubicBezTo>
                  <a:pt x="893597" y="3635309"/>
                  <a:pt x="911711" y="3699337"/>
                  <a:pt x="869444" y="3827390"/>
                </a:cubicBezTo>
                <a:cubicBezTo>
                  <a:pt x="842270" y="3912759"/>
                  <a:pt x="803022" y="3991015"/>
                  <a:pt x="839252" y="4090612"/>
                </a:cubicBezTo>
                <a:cubicBezTo>
                  <a:pt x="863405" y="4158196"/>
                  <a:pt x="854347" y="4204438"/>
                  <a:pt x="763774" y="4172424"/>
                </a:cubicBezTo>
                <a:cubicBezTo>
                  <a:pt x="667160" y="4140411"/>
                  <a:pt x="630932" y="4200882"/>
                  <a:pt x="655085" y="4321821"/>
                </a:cubicBezTo>
                <a:cubicBezTo>
                  <a:pt x="670179" y="4400076"/>
                  <a:pt x="655085" y="4424975"/>
                  <a:pt x="588662" y="4414305"/>
                </a:cubicBezTo>
                <a:cubicBezTo>
                  <a:pt x="516204" y="4403633"/>
                  <a:pt x="446764" y="4353835"/>
                  <a:pt x="356189" y="4378734"/>
                </a:cubicBezTo>
                <a:cubicBezTo>
                  <a:pt x="428648" y="4521016"/>
                  <a:pt x="582626" y="4478331"/>
                  <a:pt x="667160" y="4613499"/>
                </a:cubicBezTo>
                <a:cubicBezTo>
                  <a:pt x="567529" y="4613499"/>
                  <a:pt x="489031" y="4613499"/>
                  <a:pt x="416573" y="4585042"/>
                </a:cubicBezTo>
                <a:cubicBezTo>
                  <a:pt x="386381" y="4574373"/>
                  <a:pt x="353170" y="4560144"/>
                  <a:pt x="335056" y="4602828"/>
                </a:cubicBezTo>
                <a:cubicBezTo>
                  <a:pt x="313920" y="4652628"/>
                  <a:pt x="356189" y="4670412"/>
                  <a:pt x="380342" y="4677526"/>
                </a:cubicBezTo>
                <a:cubicBezTo>
                  <a:pt x="449784" y="4702425"/>
                  <a:pt x="504126" y="4759339"/>
                  <a:pt x="564510" y="4805580"/>
                </a:cubicBezTo>
                <a:cubicBezTo>
                  <a:pt x="694332" y="4905177"/>
                  <a:pt x="836233" y="4990547"/>
                  <a:pt x="944922" y="5154171"/>
                </a:cubicBezTo>
                <a:cubicBezTo>
                  <a:pt x="809060" y="5111487"/>
                  <a:pt x="706410" y="5011889"/>
                  <a:pt x="576586" y="4994104"/>
                </a:cubicBezTo>
                <a:cubicBezTo>
                  <a:pt x="688296" y="5143500"/>
                  <a:pt x="830194" y="5243097"/>
                  <a:pt x="963036" y="5353367"/>
                </a:cubicBezTo>
                <a:cubicBezTo>
                  <a:pt x="1002286" y="5385379"/>
                  <a:pt x="1041534" y="5406721"/>
                  <a:pt x="1047572" y="5474306"/>
                </a:cubicBezTo>
                <a:cubicBezTo>
                  <a:pt x="1065688" y="5605917"/>
                  <a:pt x="1113992" y="5712629"/>
                  <a:pt x="1222682" y="5769542"/>
                </a:cubicBezTo>
                <a:cubicBezTo>
                  <a:pt x="1222682" y="5769542"/>
                  <a:pt x="1216644" y="5790884"/>
                  <a:pt x="1213626" y="5801555"/>
                </a:cubicBezTo>
                <a:cubicBezTo>
                  <a:pt x="1147203" y="5805112"/>
                  <a:pt x="1095878" y="5726858"/>
                  <a:pt x="1014361" y="5755314"/>
                </a:cubicBezTo>
                <a:cubicBezTo>
                  <a:pt x="1095878" y="5862025"/>
                  <a:pt x="1162298" y="5954508"/>
                  <a:pt x="1274008" y="6004307"/>
                </a:cubicBezTo>
                <a:cubicBezTo>
                  <a:pt x="1364582" y="6043434"/>
                  <a:pt x="1476290" y="6068335"/>
                  <a:pt x="1542711" y="6196388"/>
                </a:cubicBezTo>
                <a:cubicBezTo>
                  <a:pt x="1467232" y="6221287"/>
                  <a:pt x="1409868" y="6189274"/>
                  <a:pt x="1352504" y="6167932"/>
                </a:cubicBezTo>
                <a:cubicBezTo>
                  <a:pt x="1264950" y="6132361"/>
                  <a:pt x="1177395" y="6093234"/>
                  <a:pt x="1089840" y="6057663"/>
                </a:cubicBezTo>
                <a:cubicBezTo>
                  <a:pt x="1056628" y="6043434"/>
                  <a:pt x="1020400" y="6036320"/>
                  <a:pt x="999266" y="6100347"/>
                </a:cubicBezTo>
                <a:cubicBezTo>
                  <a:pt x="1110974" y="6114575"/>
                  <a:pt x="1177395" y="6199945"/>
                  <a:pt x="1246836" y="6281757"/>
                </a:cubicBezTo>
                <a:cubicBezTo>
                  <a:pt x="1286084" y="6327999"/>
                  <a:pt x="1319295" y="6388469"/>
                  <a:pt x="1388735" y="6367127"/>
                </a:cubicBezTo>
                <a:cubicBezTo>
                  <a:pt x="1424964" y="6356456"/>
                  <a:pt x="1449118" y="6388469"/>
                  <a:pt x="1446099" y="6431153"/>
                </a:cubicBezTo>
                <a:cubicBezTo>
                  <a:pt x="1431002" y="6580550"/>
                  <a:pt x="1518558" y="6630349"/>
                  <a:pt x="1609132" y="6658805"/>
                </a:cubicBezTo>
                <a:cubicBezTo>
                  <a:pt x="1741974" y="6701489"/>
                  <a:pt x="1859720" y="6786859"/>
                  <a:pt x="1983504" y="6858000"/>
                </a:cubicBezTo>
                <a:lnTo>
                  <a:pt x="0" y="6858000"/>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graphicFrame>
        <p:nvGraphicFramePr>
          <p:cNvPr id="4" name="Content Placeholder 3">
            <a:extLst>
              <a:ext uri="{FF2B5EF4-FFF2-40B4-BE49-F238E27FC236}">
                <a16:creationId xmlns:a16="http://schemas.microsoft.com/office/drawing/2014/main" id="{03ADEE7B-02D3-414F-9699-265E0D1A12F5}"/>
              </a:ext>
            </a:extLst>
          </p:cNvPr>
          <p:cNvGraphicFramePr>
            <a:graphicFrameLocks noGrp="1"/>
          </p:cNvGraphicFramePr>
          <p:nvPr>
            <p:ph idx="1"/>
            <p:extLst>
              <p:ext uri="{D42A27DB-BD31-4B8C-83A1-F6EECF244321}">
                <p14:modId xmlns:p14="http://schemas.microsoft.com/office/powerpoint/2010/main" val="1333606348"/>
              </p:ext>
            </p:extLst>
          </p:nvPr>
        </p:nvGraphicFramePr>
        <p:xfrm>
          <a:off x="1509714" y="4605433"/>
          <a:ext cx="9172572" cy="1992312"/>
        </p:xfrm>
        <a:graphic>
          <a:graphicData uri="http://schemas.openxmlformats.org/drawingml/2006/table">
            <a:tbl>
              <a:tblPr firstRow="1" bandRow="1">
                <a:tableStyleId>{69012ECD-51FC-41F1-AA8D-1B2483CD663E}</a:tableStyleId>
              </a:tblPr>
              <a:tblGrid>
                <a:gridCol w="3047844">
                  <a:extLst>
                    <a:ext uri="{9D8B030D-6E8A-4147-A177-3AD203B41FA5}">
                      <a16:colId xmlns:a16="http://schemas.microsoft.com/office/drawing/2014/main" val="1872636937"/>
                    </a:ext>
                  </a:extLst>
                </a:gridCol>
                <a:gridCol w="1498447">
                  <a:extLst>
                    <a:ext uri="{9D8B030D-6E8A-4147-A177-3AD203B41FA5}">
                      <a16:colId xmlns:a16="http://schemas.microsoft.com/office/drawing/2014/main" val="1601431421"/>
                    </a:ext>
                  </a:extLst>
                </a:gridCol>
                <a:gridCol w="1563917">
                  <a:extLst>
                    <a:ext uri="{9D8B030D-6E8A-4147-A177-3AD203B41FA5}">
                      <a16:colId xmlns:a16="http://schemas.microsoft.com/office/drawing/2014/main" val="1210741851"/>
                    </a:ext>
                  </a:extLst>
                </a:gridCol>
                <a:gridCol w="1563917">
                  <a:extLst>
                    <a:ext uri="{9D8B030D-6E8A-4147-A177-3AD203B41FA5}">
                      <a16:colId xmlns:a16="http://schemas.microsoft.com/office/drawing/2014/main" val="1747095966"/>
                    </a:ext>
                  </a:extLst>
                </a:gridCol>
                <a:gridCol w="1498447">
                  <a:extLst>
                    <a:ext uri="{9D8B030D-6E8A-4147-A177-3AD203B41FA5}">
                      <a16:colId xmlns:a16="http://schemas.microsoft.com/office/drawing/2014/main" val="4037872408"/>
                    </a:ext>
                  </a:extLst>
                </a:gridCol>
              </a:tblGrid>
              <a:tr h="249039">
                <a:tc>
                  <a:txBody>
                    <a:bodyPr/>
                    <a:lstStyle/>
                    <a:p>
                      <a:pPr algn="l" fontAlgn="b"/>
                      <a:endParaRPr lang="en-US" sz="1300" b="0" i="0" u="none" strike="noStrike" dirty="0">
                        <a:solidFill>
                          <a:srgbClr val="000000"/>
                        </a:solidFill>
                        <a:effectLst/>
                        <a:latin typeface="Calibri" panose="020F0502020204030204" pitchFamily="34" charset="0"/>
                      </a:endParaRPr>
                    </a:p>
                  </a:txBody>
                  <a:tcPr marL="4550" marR="4550" marT="4550" marB="0" anchor="b"/>
                </a:tc>
                <a:tc>
                  <a:txBody>
                    <a:bodyPr/>
                    <a:lstStyle/>
                    <a:p>
                      <a:pPr algn="l" rtl="0" fontAlgn="ctr"/>
                      <a:r>
                        <a:rPr lang="en-US" sz="1400" u="none" strike="noStrike" dirty="0">
                          <a:effectLst/>
                        </a:rPr>
                        <a:t>Class 3</a:t>
                      </a:r>
                      <a:endParaRPr lang="en-US" sz="1400" b="0" i="0" u="none" strike="noStrike" dirty="0">
                        <a:solidFill>
                          <a:srgbClr val="000000"/>
                        </a:solidFill>
                        <a:effectLst/>
                        <a:latin typeface="Calibri" panose="020F0502020204030204" pitchFamily="34" charset="0"/>
                      </a:endParaRPr>
                    </a:p>
                  </a:txBody>
                  <a:tcPr marL="4550" marR="4550" marT="4550" marB="0" anchor="ctr"/>
                </a:tc>
                <a:tc>
                  <a:txBody>
                    <a:bodyPr/>
                    <a:lstStyle/>
                    <a:p>
                      <a:pPr algn="l" rtl="0" fontAlgn="ctr"/>
                      <a:r>
                        <a:rPr lang="en-US" sz="1400" u="none" strike="noStrike" dirty="0">
                          <a:effectLst/>
                        </a:rPr>
                        <a:t>Class 4</a:t>
                      </a:r>
                      <a:endParaRPr lang="en-US" sz="1400" b="0" i="0" u="none" strike="noStrike" dirty="0">
                        <a:solidFill>
                          <a:srgbClr val="000000"/>
                        </a:solidFill>
                        <a:effectLst/>
                        <a:latin typeface="Calibri" panose="020F0502020204030204" pitchFamily="34" charset="0"/>
                      </a:endParaRPr>
                    </a:p>
                  </a:txBody>
                  <a:tcPr marL="4550" marR="4550" marT="4550" marB="0" anchor="ctr"/>
                </a:tc>
                <a:tc>
                  <a:txBody>
                    <a:bodyPr/>
                    <a:lstStyle/>
                    <a:p>
                      <a:pPr algn="l" rtl="0" fontAlgn="ctr"/>
                      <a:r>
                        <a:rPr lang="en-US" sz="1400" u="none" strike="noStrike" dirty="0">
                          <a:effectLst/>
                        </a:rPr>
                        <a:t>Class 2</a:t>
                      </a:r>
                      <a:endParaRPr lang="en-US" sz="1400" b="0" i="0" u="none" strike="noStrike" dirty="0">
                        <a:solidFill>
                          <a:srgbClr val="000000"/>
                        </a:solidFill>
                        <a:effectLst/>
                        <a:latin typeface="Calibri" panose="020F0502020204030204" pitchFamily="34" charset="0"/>
                      </a:endParaRPr>
                    </a:p>
                  </a:txBody>
                  <a:tcPr marL="4550" marR="4550" marT="4550" marB="0" anchor="ctr"/>
                </a:tc>
                <a:tc>
                  <a:txBody>
                    <a:bodyPr/>
                    <a:lstStyle/>
                    <a:p>
                      <a:pPr algn="l" rtl="0" fontAlgn="ctr"/>
                      <a:r>
                        <a:rPr lang="en-US" sz="1400" u="none" strike="noStrike" dirty="0">
                          <a:effectLst/>
                        </a:rPr>
                        <a:t>Class 1</a:t>
                      </a:r>
                      <a:endParaRPr lang="en-US" sz="1400" b="0" i="0" u="none" strike="noStrike" dirty="0">
                        <a:solidFill>
                          <a:srgbClr val="000000"/>
                        </a:solidFill>
                        <a:effectLst/>
                        <a:latin typeface="Calibri" panose="020F0502020204030204" pitchFamily="34" charset="0"/>
                      </a:endParaRPr>
                    </a:p>
                  </a:txBody>
                  <a:tcPr marL="4550" marR="4550" marT="4550" marB="0" anchor="ctr"/>
                </a:tc>
                <a:extLst>
                  <a:ext uri="{0D108BD9-81ED-4DB2-BD59-A6C34878D82A}">
                    <a16:rowId xmlns:a16="http://schemas.microsoft.com/office/drawing/2014/main" val="635038559"/>
                  </a:ext>
                </a:extLst>
              </a:tr>
              <a:tr h="249039">
                <a:tc>
                  <a:txBody>
                    <a:bodyPr/>
                    <a:lstStyle/>
                    <a:p>
                      <a:pPr algn="l" rtl="0" fontAlgn="ctr"/>
                      <a:r>
                        <a:rPr lang="en-US" sz="1400" u="none" strike="noStrike">
                          <a:effectLst/>
                        </a:rPr>
                        <a:t>contplt</a:t>
                      </a:r>
                      <a:endParaRPr lang="en-US" sz="1400" b="1" i="0" u="none" strike="noStrike">
                        <a:solidFill>
                          <a:srgbClr val="FFFFFF"/>
                        </a:solidFill>
                        <a:effectLst/>
                        <a:latin typeface="Calibri" panose="020F0502020204030204" pitchFamily="34" charset="0"/>
                      </a:endParaRPr>
                    </a:p>
                  </a:txBody>
                  <a:tcPr marL="4550" marR="4550" marT="4550" marB="0" anchor="ctr"/>
                </a:tc>
                <a:tc>
                  <a:txBody>
                    <a:bodyPr/>
                    <a:lstStyle/>
                    <a:p>
                      <a:pPr algn="l" rtl="0" fontAlgn="ctr"/>
                      <a:r>
                        <a:rPr lang="en-US" sz="1400" u="none" strike="noStrike">
                          <a:effectLst/>
                        </a:rPr>
                        <a:t>0.24679</a:t>
                      </a:r>
                      <a:endParaRPr lang="en-US" sz="1400" b="0" i="0" u="none" strike="noStrike">
                        <a:solidFill>
                          <a:srgbClr val="000000"/>
                        </a:solidFill>
                        <a:effectLst/>
                        <a:latin typeface="Calibri" panose="020F0502020204030204" pitchFamily="34" charset="0"/>
                      </a:endParaRPr>
                    </a:p>
                  </a:txBody>
                  <a:tcPr marL="4550" marR="4550" marT="4550" marB="0" anchor="ctr"/>
                </a:tc>
                <a:tc>
                  <a:txBody>
                    <a:bodyPr/>
                    <a:lstStyle/>
                    <a:p>
                      <a:pPr algn="l" rtl="0" fontAlgn="ctr"/>
                      <a:r>
                        <a:rPr lang="en-US" sz="1400" u="none" strike="noStrike">
                          <a:effectLst/>
                        </a:rPr>
                        <a:t>0.05415</a:t>
                      </a:r>
                      <a:endParaRPr lang="en-US" sz="1400" b="0" i="0" u="none" strike="noStrike">
                        <a:solidFill>
                          <a:srgbClr val="000000"/>
                        </a:solidFill>
                        <a:effectLst/>
                        <a:latin typeface="Calibri" panose="020F0502020204030204" pitchFamily="34" charset="0"/>
                      </a:endParaRPr>
                    </a:p>
                  </a:txBody>
                  <a:tcPr marL="4550" marR="4550" marT="4550" marB="0" anchor="ctr"/>
                </a:tc>
                <a:tc>
                  <a:txBody>
                    <a:bodyPr/>
                    <a:lstStyle/>
                    <a:p>
                      <a:pPr algn="l" rtl="0" fontAlgn="ctr"/>
                      <a:r>
                        <a:rPr lang="en-US" sz="1400" u="none" strike="noStrike">
                          <a:effectLst/>
                        </a:rPr>
                        <a:t>0.7861</a:t>
                      </a:r>
                      <a:endParaRPr lang="en-US" sz="1400" b="0" i="0" u="none" strike="noStrike">
                        <a:solidFill>
                          <a:srgbClr val="000000"/>
                        </a:solidFill>
                        <a:effectLst/>
                        <a:latin typeface="Calibri" panose="020F0502020204030204" pitchFamily="34" charset="0"/>
                      </a:endParaRPr>
                    </a:p>
                  </a:txBody>
                  <a:tcPr marL="4550" marR="4550" marT="4550" marB="0" anchor="ctr"/>
                </a:tc>
                <a:tc>
                  <a:txBody>
                    <a:bodyPr/>
                    <a:lstStyle/>
                    <a:p>
                      <a:pPr algn="l" rtl="0" fontAlgn="ctr"/>
                      <a:r>
                        <a:rPr lang="en-US" sz="1400" u="none" strike="noStrike">
                          <a:effectLst/>
                        </a:rPr>
                        <a:t>0.75902</a:t>
                      </a:r>
                      <a:endParaRPr lang="en-US" sz="1400" b="0" i="0" u="none" strike="noStrike">
                        <a:solidFill>
                          <a:srgbClr val="000000"/>
                        </a:solidFill>
                        <a:effectLst/>
                        <a:latin typeface="Calibri" panose="020F0502020204030204" pitchFamily="34" charset="0"/>
                      </a:endParaRPr>
                    </a:p>
                  </a:txBody>
                  <a:tcPr marL="4550" marR="4550" marT="4550" marB="0" anchor="ctr"/>
                </a:tc>
                <a:extLst>
                  <a:ext uri="{0D108BD9-81ED-4DB2-BD59-A6C34878D82A}">
                    <a16:rowId xmlns:a16="http://schemas.microsoft.com/office/drawing/2014/main" val="1517498754"/>
                  </a:ext>
                </a:extLst>
              </a:tr>
              <a:tr h="249039">
                <a:tc>
                  <a:txBody>
                    <a:bodyPr/>
                    <a:lstStyle/>
                    <a:p>
                      <a:pPr algn="l" rtl="0" fontAlgn="ctr"/>
                      <a:r>
                        <a:rPr lang="en-US" sz="1400" u="none" strike="noStrike">
                          <a:effectLst/>
                        </a:rPr>
                        <a:t>wrkprty</a:t>
                      </a:r>
                      <a:endParaRPr lang="en-US" sz="1400" b="1" i="0" u="none" strike="noStrike">
                        <a:solidFill>
                          <a:srgbClr val="FFFFFF"/>
                        </a:solidFill>
                        <a:effectLst/>
                        <a:latin typeface="Calibri" panose="020F0502020204030204" pitchFamily="34" charset="0"/>
                      </a:endParaRPr>
                    </a:p>
                  </a:txBody>
                  <a:tcPr marL="4550" marR="4550" marT="4550" marB="0" anchor="ctr"/>
                </a:tc>
                <a:tc>
                  <a:txBody>
                    <a:bodyPr/>
                    <a:lstStyle/>
                    <a:p>
                      <a:pPr algn="l" rtl="0" fontAlgn="ctr"/>
                      <a:r>
                        <a:rPr lang="en-US" sz="1400" u="none" strike="noStrike">
                          <a:effectLst/>
                        </a:rPr>
                        <a:t>0.10087</a:t>
                      </a:r>
                      <a:endParaRPr lang="en-US" sz="1400" b="0" i="0" u="none" strike="noStrike">
                        <a:solidFill>
                          <a:srgbClr val="000000"/>
                        </a:solidFill>
                        <a:effectLst/>
                        <a:latin typeface="Calibri" panose="020F0502020204030204" pitchFamily="34" charset="0"/>
                      </a:endParaRPr>
                    </a:p>
                  </a:txBody>
                  <a:tcPr marL="4550" marR="4550" marT="4550" marB="0" anchor="ctr"/>
                </a:tc>
                <a:tc>
                  <a:txBody>
                    <a:bodyPr/>
                    <a:lstStyle/>
                    <a:p>
                      <a:pPr algn="l" rtl="0" fontAlgn="ctr"/>
                      <a:r>
                        <a:rPr lang="en-US" sz="1400" u="none" strike="noStrike">
                          <a:effectLst/>
                        </a:rPr>
                        <a:t>0.00114</a:t>
                      </a:r>
                      <a:endParaRPr lang="en-US" sz="1400" b="0" i="0" u="none" strike="noStrike">
                        <a:solidFill>
                          <a:srgbClr val="000000"/>
                        </a:solidFill>
                        <a:effectLst/>
                        <a:latin typeface="Calibri" panose="020F0502020204030204" pitchFamily="34" charset="0"/>
                      </a:endParaRPr>
                    </a:p>
                  </a:txBody>
                  <a:tcPr marL="4550" marR="4550" marT="4550" marB="0" anchor="ctr"/>
                </a:tc>
                <a:tc>
                  <a:txBody>
                    <a:bodyPr/>
                    <a:lstStyle/>
                    <a:p>
                      <a:pPr algn="l" rtl="0" fontAlgn="ctr"/>
                      <a:r>
                        <a:rPr lang="en-US" sz="1400" u="none" strike="noStrike">
                          <a:effectLst/>
                        </a:rPr>
                        <a:t>0.9217</a:t>
                      </a:r>
                      <a:endParaRPr lang="en-US" sz="1400" b="0" i="0" u="none" strike="noStrike">
                        <a:solidFill>
                          <a:srgbClr val="000000"/>
                        </a:solidFill>
                        <a:effectLst/>
                        <a:latin typeface="Calibri" panose="020F0502020204030204" pitchFamily="34" charset="0"/>
                      </a:endParaRPr>
                    </a:p>
                  </a:txBody>
                  <a:tcPr marL="4550" marR="4550" marT="4550" marB="0" anchor="ctr"/>
                </a:tc>
                <a:tc>
                  <a:txBody>
                    <a:bodyPr/>
                    <a:lstStyle/>
                    <a:p>
                      <a:pPr algn="l" rtl="0" fontAlgn="ctr"/>
                      <a:r>
                        <a:rPr lang="en-US" sz="1400" u="none" strike="noStrike">
                          <a:effectLst/>
                        </a:rPr>
                        <a:t>0.60693</a:t>
                      </a:r>
                      <a:endParaRPr lang="en-US" sz="1400" b="0" i="0" u="none" strike="noStrike">
                        <a:solidFill>
                          <a:srgbClr val="000000"/>
                        </a:solidFill>
                        <a:effectLst/>
                        <a:latin typeface="Calibri" panose="020F0502020204030204" pitchFamily="34" charset="0"/>
                      </a:endParaRPr>
                    </a:p>
                  </a:txBody>
                  <a:tcPr marL="4550" marR="4550" marT="4550" marB="0" anchor="ctr"/>
                </a:tc>
                <a:extLst>
                  <a:ext uri="{0D108BD9-81ED-4DB2-BD59-A6C34878D82A}">
                    <a16:rowId xmlns:a16="http://schemas.microsoft.com/office/drawing/2014/main" val="320284487"/>
                  </a:ext>
                </a:extLst>
              </a:tr>
              <a:tr h="249039">
                <a:tc>
                  <a:txBody>
                    <a:bodyPr/>
                    <a:lstStyle/>
                    <a:p>
                      <a:pPr algn="l" rtl="0" fontAlgn="ctr"/>
                      <a:r>
                        <a:rPr lang="en-US" sz="1400" u="none" strike="noStrike">
                          <a:effectLst/>
                        </a:rPr>
                        <a:t>wrkorg</a:t>
                      </a:r>
                      <a:endParaRPr lang="en-US" sz="1400" b="1" i="0" u="none" strike="noStrike">
                        <a:solidFill>
                          <a:srgbClr val="FFFFFF"/>
                        </a:solidFill>
                        <a:effectLst/>
                        <a:latin typeface="Calibri" panose="020F0502020204030204" pitchFamily="34" charset="0"/>
                      </a:endParaRPr>
                    </a:p>
                  </a:txBody>
                  <a:tcPr marL="4550" marR="4550" marT="4550" marB="0" anchor="ctr"/>
                </a:tc>
                <a:tc>
                  <a:txBody>
                    <a:bodyPr/>
                    <a:lstStyle/>
                    <a:p>
                      <a:pPr algn="l" rtl="0" fontAlgn="ctr"/>
                      <a:r>
                        <a:rPr lang="en-US" sz="1400" u="none" strike="noStrike">
                          <a:effectLst/>
                        </a:rPr>
                        <a:t>0.22632</a:t>
                      </a:r>
                      <a:endParaRPr lang="en-US" sz="1400" b="0" i="0" u="none" strike="noStrike">
                        <a:solidFill>
                          <a:srgbClr val="000000"/>
                        </a:solidFill>
                        <a:effectLst/>
                        <a:latin typeface="Calibri" panose="020F0502020204030204" pitchFamily="34" charset="0"/>
                      </a:endParaRPr>
                    </a:p>
                  </a:txBody>
                  <a:tcPr marL="4550" marR="4550" marT="4550" marB="0" anchor="ctr"/>
                </a:tc>
                <a:tc>
                  <a:txBody>
                    <a:bodyPr/>
                    <a:lstStyle/>
                    <a:p>
                      <a:pPr algn="l" rtl="0" fontAlgn="ctr"/>
                      <a:r>
                        <a:rPr lang="en-US" sz="1400" u="none" strike="noStrike">
                          <a:effectLst/>
                        </a:rPr>
                        <a:t>0.00657</a:t>
                      </a:r>
                      <a:endParaRPr lang="en-US" sz="1400" b="0" i="0" u="none" strike="noStrike">
                        <a:solidFill>
                          <a:srgbClr val="000000"/>
                        </a:solidFill>
                        <a:effectLst/>
                        <a:latin typeface="Calibri" panose="020F0502020204030204" pitchFamily="34" charset="0"/>
                      </a:endParaRPr>
                    </a:p>
                  </a:txBody>
                  <a:tcPr marL="4550" marR="4550" marT="4550" marB="0" anchor="ctr"/>
                </a:tc>
                <a:tc>
                  <a:txBody>
                    <a:bodyPr/>
                    <a:lstStyle/>
                    <a:p>
                      <a:pPr algn="l" rtl="0" fontAlgn="ctr"/>
                      <a:r>
                        <a:rPr lang="en-US" sz="1400" u="none" strike="noStrike">
                          <a:effectLst/>
                        </a:rPr>
                        <a:t>1</a:t>
                      </a:r>
                      <a:endParaRPr lang="en-US" sz="1400" b="0" i="0" u="none" strike="noStrike">
                        <a:solidFill>
                          <a:srgbClr val="000000"/>
                        </a:solidFill>
                        <a:effectLst/>
                        <a:latin typeface="Calibri" panose="020F0502020204030204" pitchFamily="34" charset="0"/>
                      </a:endParaRPr>
                    </a:p>
                  </a:txBody>
                  <a:tcPr marL="4550" marR="4550" marT="4550" marB="0" anchor="ctr"/>
                </a:tc>
                <a:tc>
                  <a:txBody>
                    <a:bodyPr/>
                    <a:lstStyle/>
                    <a:p>
                      <a:pPr algn="l" rtl="0" fontAlgn="ctr"/>
                      <a:r>
                        <a:rPr lang="en-US" sz="1400" u="none" strike="noStrike">
                          <a:effectLst/>
                        </a:rPr>
                        <a:t>0.20123</a:t>
                      </a:r>
                      <a:endParaRPr lang="en-US" sz="1400" b="0" i="0" u="none" strike="noStrike">
                        <a:solidFill>
                          <a:srgbClr val="000000"/>
                        </a:solidFill>
                        <a:effectLst/>
                        <a:latin typeface="Calibri" panose="020F0502020204030204" pitchFamily="34" charset="0"/>
                      </a:endParaRPr>
                    </a:p>
                  </a:txBody>
                  <a:tcPr marL="4550" marR="4550" marT="4550" marB="0" anchor="ctr"/>
                </a:tc>
                <a:extLst>
                  <a:ext uri="{0D108BD9-81ED-4DB2-BD59-A6C34878D82A}">
                    <a16:rowId xmlns:a16="http://schemas.microsoft.com/office/drawing/2014/main" val="1823580776"/>
                  </a:ext>
                </a:extLst>
              </a:tr>
              <a:tr h="249039">
                <a:tc>
                  <a:txBody>
                    <a:bodyPr/>
                    <a:lstStyle/>
                    <a:p>
                      <a:pPr algn="l" rtl="0" fontAlgn="ctr"/>
                      <a:r>
                        <a:rPr lang="en-US" sz="1400" u="none" strike="noStrike">
                          <a:effectLst/>
                        </a:rPr>
                        <a:t>badge</a:t>
                      </a:r>
                      <a:endParaRPr lang="en-US" sz="1400" b="1" i="0" u="none" strike="noStrike">
                        <a:solidFill>
                          <a:srgbClr val="FFFFFF"/>
                        </a:solidFill>
                        <a:effectLst/>
                        <a:latin typeface="Calibri" panose="020F0502020204030204" pitchFamily="34" charset="0"/>
                      </a:endParaRPr>
                    </a:p>
                  </a:txBody>
                  <a:tcPr marL="4550" marR="4550" marT="4550" marB="0" anchor="ctr"/>
                </a:tc>
                <a:tc>
                  <a:txBody>
                    <a:bodyPr/>
                    <a:lstStyle/>
                    <a:p>
                      <a:pPr algn="l" rtl="0" fontAlgn="ctr"/>
                      <a:r>
                        <a:rPr lang="en-US" sz="1400" u="none" strike="noStrike">
                          <a:effectLst/>
                        </a:rPr>
                        <a:t>0.1024</a:t>
                      </a:r>
                      <a:endParaRPr lang="en-US" sz="1400" b="0" i="0" u="none" strike="noStrike">
                        <a:solidFill>
                          <a:srgbClr val="000000"/>
                        </a:solidFill>
                        <a:effectLst/>
                        <a:latin typeface="Calibri" panose="020F0502020204030204" pitchFamily="34" charset="0"/>
                      </a:endParaRPr>
                    </a:p>
                  </a:txBody>
                  <a:tcPr marL="4550" marR="4550" marT="4550" marB="0" anchor="ctr"/>
                </a:tc>
                <a:tc>
                  <a:txBody>
                    <a:bodyPr/>
                    <a:lstStyle/>
                    <a:p>
                      <a:pPr algn="l" rtl="0" fontAlgn="ctr"/>
                      <a:r>
                        <a:rPr lang="en-US" sz="1400" u="none" strike="noStrike">
                          <a:effectLst/>
                        </a:rPr>
                        <a:t>0</a:t>
                      </a:r>
                      <a:endParaRPr lang="en-US" sz="1400" b="0" i="0" u="none" strike="noStrike">
                        <a:solidFill>
                          <a:srgbClr val="000000"/>
                        </a:solidFill>
                        <a:effectLst/>
                        <a:latin typeface="Calibri" panose="020F0502020204030204" pitchFamily="34" charset="0"/>
                      </a:endParaRPr>
                    </a:p>
                  </a:txBody>
                  <a:tcPr marL="4550" marR="4550" marT="4550" marB="0" anchor="ctr"/>
                </a:tc>
                <a:tc>
                  <a:txBody>
                    <a:bodyPr/>
                    <a:lstStyle/>
                    <a:p>
                      <a:pPr algn="l" rtl="0" fontAlgn="ctr"/>
                      <a:r>
                        <a:rPr lang="en-US" sz="1400" u="none" strike="noStrike">
                          <a:effectLst/>
                        </a:rPr>
                        <a:t>0.86903</a:t>
                      </a:r>
                      <a:endParaRPr lang="en-US" sz="1400" b="0" i="0" u="none" strike="noStrike">
                        <a:solidFill>
                          <a:srgbClr val="000000"/>
                        </a:solidFill>
                        <a:effectLst/>
                        <a:latin typeface="Calibri" panose="020F0502020204030204" pitchFamily="34" charset="0"/>
                      </a:endParaRPr>
                    </a:p>
                  </a:txBody>
                  <a:tcPr marL="4550" marR="4550" marT="4550" marB="0" anchor="ctr"/>
                </a:tc>
                <a:tc>
                  <a:txBody>
                    <a:bodyPr/>
                    <a:lstStyle/>
                    <a:p>
                      <a:pPr algn="l" rtl="0" fontAlgn="ctr"/>
                      <a:r>
                        <a:rPr lang="en-US" sz="1400" u="none" strike="noStrike">
                          <a:effectLst/>
                        </a:rPr>
                        <a:t>0.42217</a:t>
                      </a:r>
                      <a:endParaRPr lang="en-US" sz="1400" b="0" i="0" u="none" strike="noStrike">
                        <a:solidFill>
                          <a:srgbClr val="000000"/>
                        </a:solidFill>
                        <a:effectLst/>
                        <a:latin typeface="Calibri" panose="020F0502020204030204" pitchFamily="34" charset="0"/>
                      </a:endParaRPr>
                    </a:p>
                  </a:txBody>
                  <a:tcPr marL="4550" marR="4550" marT="4550" marB="0" anchor="ctr"/>
                </a:tc>
                <a:extLst>
                  <a:ext uri="{0D108BD9-81ED-4DB2-BD59-A6C34878D82A}">
                    <a16:rowId xmlns:a16="http://schemas.microsoft.com/office/drawing/2014/main" val="844078328"/>
                  </a:ext>
                </a:extLst>
              </a:tr>
              <a:tr h="249039">
                <a:tc>
                  <a:txBody>
                    <a:bodyPr/>
                    <a:lstStyle/>
                    <a:p>
                      <a:pPr algn="l" rtl="0" fontAlgn="ctr"/>
                      <a:r>
                        <a:rPr lang="en-US" sz="1400" u="none" strike="noStrike">
                          <a:effectLst/>
                        </a:rPr>
                        <a:t>sgnptit</a:t>
                      </a:r>
                      <a:endParaRPr lang="en-US" sz="1400" b="1" i="0" u="none" strike="noStrike">
                        <a:solidFill>
                          <a:srgbClr val="FFFFFF"/>
                        </a:solidFill>
                        <a:effectLst/>
                        <a:latin typeface="Calibri" panose="020F0502020204030204" pitchFamily="34" charset="0"/>
                      </a:endParaRPr>
                    </a:p>
                  </a:txBody>
                  <a:tcPr marL="4550" marR="4550" marT="4550" marB="0" anchor="ctr"/>
                </a:tc>
                <a:tc>
                  <a:txBody>
                    <a:bodyPr/>
                    <a:lstStyle/>
                    <a:p>
                      <a:pPr algn="l" rtl="0" fontAlgn="ctr"/>
                      <a:r>
                        <a:rPr lang="en-US" sz="1400" u="none" strike="noStrike">
                          <a:effectLst/>
                        </a:rPr>
                        <a:t>0.51519</a:t>
                      </a:r>
                      <a:endParaRPr lang="en-US" sz="1400" b="0" i="0" u="none" strike="noStrike">
                        <a:solidFill>
                          <a:srgbClr val="000000"/>
                        </a:solidFill>
                        <a:effectLst/>
                        <a:latin typeface="Calibri" panose="020F0502020204030204" pitchFamily="34" charset="0"/>
                      </a:endParaRPr>
                    </a:p>
                  </a:txBody>
                  <a:tcPr marL="4550" marR="4550" marT="4550" marB="0" anchor="ctr"/>
                </a:tc>
                <a:tc>
                  <a:txBody>
                    <a:bodyPr/>
                    <a:lstStyle/>
                    <a:p>
                      <a:pPr algn="l" rtl="0" fontAlgn="ctr"/>
                      <a:r>
                        <a:rPr lang="en-US" sz="1400" u="none" strike="noStrike">
                          <a:effectLst/>
                        </a:rPr>
                        <a:t>0.00528</a:t>
                      </a:r>
                      <a:endParaRPr lang="en-US" sz="1400" b="0" i="0" u="none" strike="noStrike">
                        <a:solidFill>
                          <a:srgbClr val="000000"/>
                        </a:solidFill>
                        <a:effectLst/>
                        <a:latin typeface="Calibri" panose="020F0502020204030204" pitchFamily="34" charset="0"/>
                      </a:endParaRPr>
                    </a:p>
                  </a:txBody>
                  <a:tcPr marL="4550" marR="4550" marT="4550" marB="0" anchor="ctr"/>
                </a:tc>
                <a:tc>
                  <a:txBody>
                    <a:bodyPr/>
                    <a:lstStyle/>
                    <a:p>
                      <a:pPr algn="l" rtl="0" fontAlgn="ctr"/>
                      <a:r>
                        <a:rPr lang="en-US" sz="1400" u="none" strike="noStrike">
                          <a:effectLst/>
                        </a:rPr>
                        <a:t>0.91434</a:t>
                      </a:r>
                      <a:endParaRPr lang="en-US" sz="1400" b="0" i="0" u="none" strike="noStrike">
                        <a:solidFill>
                          <a:srgbClr val="000000"/>
                        </a:solidFill>
                        <a:effectLst/>
                        <a:latin typeface="Calibri" panose="020F0502020204030204" pitchFamily="34" charset="0"/>
                      </a:endParaRPr>
                    </a:p>
                  </a:txBody>
                  <a:tcPr marL="4550" marR="4550" marT="4550" marB="0" anchor="ctr"/>
                </a:tc>
                <a:tc>
                  <a:txBody>
                    <a:bodyPr/>
                    <a:lstStyle/>
                    <a:p>
                      <a:pPr algn="l" rtl="0" fontAlgn="ctr"/>
                      <a:r>
                        <a:rPr lang="en-US" sz="1400" u="none" strike="noStrike">
                          <a:effectLst/>
                        </a:rPr>
                        <a:t>0.00544</a:t>
                      </a:r>
                      <a:endParaRPr lang="en-US" sz="1400" b="0" i="0" u="none" strike="noStrike">
                        <a:solidFill>
                          <a:srgbClr val="000000"/>
                        </a:solidFill>
                        <a:effectLst/>
                        <a:latin typeface="Calibri" panose="020F0502020204030204" pitchFamily="34" charset="0"/>
                      </a:endParaRPr>
                    </a:p>
                  </a:txBody>
                  <a:tcPr marL="4550" marR="4550" marT="4550" marB="0" anchor="ctr"/>
                </a:tc>
                <a:extLst>
                  <a:ext uri="{0D108BD9-81ED-4DB2-BD59-A6C34878D82A}">
                    <a16:rowId xmlns:a16="http://schemas.microsoft.com/office/drawing/2014/main" val="2788344678"/>
                  </a:ext>
                </a:extLst>
              </a:tr>
              <a:tr h="249039">
                <a:tc>
                  <a:txBody>
                    <a:bodyPr/>
                    <a:lstStyle/>
                    <a:p>
                      <a:pPr algn="l" rtl="0" fontAlgn="ctr"/>
                      <a:r>
                        <a:rPr lang="en-US" sz="1400" u="none" strike="noStrike">
                          <a:effectLst/>
                        </a:rPr>
                        <a:t>pbldmn</a:t>
                      </a:r>
                      <a:endParaRPr lang="en-US" sz="1400" b="1" i="0" u="none" strike="noStrike">
                        <a:solidFill>
                          <a:srgbClr val="FFFFFF"/>
                        </a:solidFill>
                        <a:effectLst/>
                        <a:latin typeface="Calibri" panose="020F0502020204030204" pitchFamily="34" charset="0"/>
                      </a:endParaRPr>
                    </a:p>
                  </a:txBody>
                  <a:tcPr marL="4550" marR="4550" marT="4550" marB="0" anchor="ctr"/>
                </a:tc>
                <a:tc>
                  <a:txBody>
                    <a:bodyPr/>
                    <a:lstStyle/>
                    <a:p>
                      <a:pPr algn="l" rtl="0" fontAlgn="ctr"/>
                      <a:r>
                        <a:rPr lang="en-US" sz="1400" u="none" strike="noStrike">
                          <a:effectLst/>
                        </a:rPr>
                        <a:t>0.39626</a:t>
                      </a:r>
                      <a:endParaRPr lang="en-US" sz="1400" b="0" i="0" u="none" strike="noStrike">
                        <a:solidFill>
                          <a:srgbClr val="000000"/>
                        </a:solidFill>
                        <a:effectLst/>
                        <a:latin typeface="Calibri" panose="020F0502020204030204" pitchFamily="34" charset="0"/>
                      </a:endParaRPr>
                    </a:p>
                  </a:txBody>
                  <a:tcPr marL="4550" marR="4550" marT="4550" marB="0" anchor="ctr"/>
                </a:tc>
                <a:tc>
                  <a:txBody>
                    <a:bodyPr/>
                    <a:lstStyle/>
                    <a:p>
                      <a:pPr algn="l" rtl="0" fontAlgn="ctr"/>
                      <a:r>
                        <a:rPr lang="en-US" sz="1400" u="none" strike="noStrike">
                          <a:effectLst/>
                        </a:rPr>
                        <a:t>0.01633</a:t>
                      </a:r>
                      <a:endParaRPr lang="en-US" sz="1400" b="0" i="0" u="none" strike="noStrike">
                        <a:solidFill>
                          <a:srgbClr val="000000"/>
                        </a:solidFill>
                        <a:effectLst/>
                        <a:latin typeface="Calibri" panose="020F0502020204030204" pitchFamily="34" charset="0"/>
                      </a:endParaRPr>
                    </a:p>
                  </a:txBody>
                  <a:tcPr marL="4550" marR="4550" marT="4550" marB="0" anchor="ctr"/>
                </a:tc>
                <a:tc>
                  <a:txBody>
                    <a:bodyPr/>
                    <a:lstStyle/>
                    <a:p>
                      <a:pPr algn="l" rtl="0" fontAlgn="ctr"/>
                      <a:r>
                        <a:rPr lang="en-US" sz="1400" u="none" strike="noStrike">
                          <a:effectLst/>
                        </a:rPr>
                        <a:t>0.80445</a:t>
                      </a:r>
                      <a:endParaRPr lang="en-US" sz="1400" b="0" i="0" u="none" strike="noStrike">
                        <a:solidFill>
                          <a:srgbClr val="000000"/>
                        </a:solidFill>
                        <a:effectLst/>
                        <a:latin typeface="Calibri" panose="020F0502020204030204" pitchFamily="34" charset="0"/>
                      </a:endParaRPr>
                    </a:p>
                  </a:txBody>
                  <a:tcPr marL="4550" marR="4550" marT="4550" marB="0" anchor="ctr"/>
                </a:tc>
                <a:tc>
                  <a:txBody>
                    <a:bodyPr/>
                    <a:lstStyle/>
                    <a:p>
                      <a:pPr algn="l" rtl="0" fontAlgn="ctr"/>
                      <a:r>
                        <a:rPr lang="en-US" sz="1400" u="none" strike="noStrike">
                          <a:effectLst/>
                        </a:rPr>
                        <a:t>0.2769</a:t>
                      </a:r>
                      <a:endParaRPr lang="en-US" sz="1400" b="0" i="0" u="none" strike="noStrike">
                        <a:solidFill>
                          <a:srgbClr val="000000"/>
                        </a:solidFill>
                        <a:effectLst/>
                        <a:latin typeface="Calibri" panose="020F0502020204030204" pitchFamily="34" charset="0"/>
                      </a:endParaRPr>
                    </a:p>
                  </a:txBody>
                  <a:tcPr marL="4550" marR="4550" marT="4550" marB="0" anchor="ctr"/>
                </a:tc>
                <a:extLst>
                  <a:ext uri="{0D108BD9-81ED-4DB2-BD59-A6C34878D82A}">
                    <a16:rowId xmlns:a16="http://schemas.microsoft.com/office/drawing/2014/main" val="1792641492"/>
                  </a:ext>
                </a:extLst>
              </a:tr>
              <a:tr h="249039">
                <a:tc>
                  <a:txBody>
                    <a:bodyPr/>
                    <a:lstStyle/>
                    <a:p>
                      <a:pPr algn="l" rtl="0" fontAlgn="ctr"/>
                      <a:r>
                        <a:rPr lang="en-US" sz="1400" u="none" strike="noStrike">
                          <a:effectLst/>
                        </a:rPr>
                        <a:t>bctprd</a:t>
                      </a:r>
                      <a:endParaRPr lang="en-US" sz="1400" b="1" i="0" u="none" strike="noStrike">
                        <a:solidFill>
                          <a:srgbClr val="FFFFFF"/>
                        </a:solidFill>
                        <a:effectLst/>
                        <a:latin typeface="Calibri" panose="020F0502020204030204" pitchFamily="34" charset="0"/>
                      </a:endParaRPr>
                    </a:p>
                  </a:txBody>
                  <a:tcPr marL="4550" marR="4550" marT="4550" marB="0" anchor="ctr"/>
                </a:tc>
                <a:tc>
                  <a:txBody>
                    <a:bodyPr/>
                    <a:lstStyle/>
                    <a:p>
                      <a:pPr algn="l" rtl="0" fontAlgn="ctr"/>
                      <a:r>
                        <a:rPr lang="en-US" sz="1400" u="none" strike="noStrike">
                          <a:effectLst/>
                        </a:rPr>
                        <a:t>0.72153</a:t>
                      </a:r>
                      <a:endParaRPr lang="en-US" sz="1400" b="0" i="0" u="none" strike="noStrike">
                        <a:solidFill>
                          <a:srgbClr val="000000"/>
                        </a:solidFill>
                        <a:effectLst/>
                        <a:latin typeface="Calibri" panose="020F0502020204030204" pitchFamily="34" charset="0"/>
                      </a:endParaRPr>
                    </a:p>
                  </a:txBody>
                  <a:tcPr marL="4550" marR="4550" marT="4550" marB="0" anchor="ctr"/>
                </a:tc>
                <a:tc>
                  <a:txBody>
                    <a:bodyPr/>
                    <a:lstStyle/>
                    <a:p>
                      <a:pPr algn="l" rtl="0" fontAlgn="ctr"/>
                      <a:r>
                        <a:rPr lang="en-US" sz="1400" u="none" strike="noStrike">
                          <a:effectLst/>
                        </a:rPr>
                        <a:t>0.1008</a:t>
                      </a:r>
                      <a:endParaRPr lang="en-US" sz="1400" b="0" i="0" u="none" strike="noStrike">
                        <a:solidFill>
                          <a:srgbClr val="000000"/>
                        </a:solidFill>
                        <a:effectLst/>
                        <a:latin typeface="Calibri" panose="020F0502020204030204" pitchFamily="34" charset="0"/>
                      </a:endParaRPr>
                    </a:p>
                  </a:txBody>
                  <a:tcPr marL="4550" marR="4550" marT="4550" marB="0" anchor="ctr"/>
                </a:tc>
                <a:tc>
                  <a:txBody>
                    <a:bodyPr/>
                    <a:lstStyle/>
                    <a:p>
                      <a:pPr algn="l" rtl="0" fontAlgn="ctr"/>
                      <a:r>
                        <a:rPr lang="en-US" sz="1400" u="none" strike="noStrike">
                          <a:effectLst/>
                        </a:rPr>
                        <a:t>0.77395</a:t>
                      </a:r>
                      <a:endParaRPr lang="en-US" sz="1400" b="0" i="0" u="none" strike="noStrike">
                        <a:solidFill>
                          <a:srgbClr val="000000"/>
                        </a:solidFill>
                        <a:effectLst/>
                        <a:latin typeface="Calibri" panose="020F0502020204030204" pitchFamily="34" charset="0"/>
                      </a:endParaRPr>
                    </a:p>
                  </a:txBody>
                  <a:tcPr marL="4550" marR="4550" marT="4550" marB="0" anchor="ctr"/>
                </a:tc>
                <a:tc>
                  <a:txBody>
                    <a:bodyPr/>
                    <a:lstStyle/>
                    <a:p>
                      <a:pPr algn="l" rtl="0" fontAlgn="ctr"/>
                      <a:r>
                        <a:rPr lang="en-US" sz="1400" u="none" strike="noStrike" dirty="0">
                          <a:effectLst/>
                        </a:rPr>
                        <a:t>0.22115</a:t>
                      </a:r>
                      <a:endParaRPr lang="en-US" sz="1400" b="0" i="0" u="none" strike="noStrike" dirty="0">
                        <a:solidFill>
                          <a:srgbClr val="000000"/>
                        </a:solidFill>
                        <a:effectLst/>
                        <a:latin typeface="Calibri" panose="020F0502020204030204" pitchFamily="34" charset="0"/>
                      </a:endParaRPr>
                    </a:p>
                  </a:txBody>
                  <a:tcPr marL="4550" marR="4550" marT="4550" marB="0" anchor="ctr"/>
                </a:tc>
                <a:extLst>
                  <a:ext uri="{0D108BD9-81ED-4DB2-BD59-A6C34878D82A}">
                    <a16:rowId xmlns:a16="http://schemas.microsoft.com/office/drawing/2014/main" val="3355273851"/>
                  </a:ext>
                </a:extLst>
              </a:tr>
            </a:tbl>
          </a:graphicData>
        </a:graphic>
      </p:graphicFrame>
      <p:graphicFrame>
        <p:nvGraphicFramePr>
          <p:cNvPr id="26" name="Chart 25">
            <a:extLst>
              <a:ext uri="{FF2B5EF4-FFF2-40B4-BE49-F238E27FC236}">
                <a16:creationId xmlns:a16="http://schemas.microsoft.com/office/drawing/2014/main" id="{9B9A3513-29A1-45D2-A9CB-A6C283B124EB}"/>
              </a:ext>
            </a:extLst>
          </p:cNvPr>
          <p:cNvGraphicFramePr>
            <a:graphicFrameLocks/>
          </p:cNvGraphicFramePr>
          <p:nvPr>
            <p:extLst>
              <p:ext uri="{D42A27DB-BD31-4B8C-83A1-F6EECF244321}">
                <p14:modId xmlns:p14="http://schemas.microsoft.com/office/powerpoint/2010/main" val="1665366415"/>
              </p:ext>
            </p:extLst>
          </p:nvPr>
        </p:nvGraphicFramePr>
        <p:xfrm>
          <a:off x="1204912" y="373253"/>
          <a:ext cx="9782175" cy="3971925"/>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17965251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135990-E3A6-4377-927E-4419B8635B36}"/>
              </a:ext>
            </a:extLst>
          </p:cNvPr>
          <p:cNvSpPr>
            <a:spLocks noGrp="1"/>
          </p:cNvSpPr>
          <p:nvPr>
            <p:ph type="title"/>
          </p:nvPr>
        </p:nvSpPr>
        <p:spPr>
          <a:xfrm>
            <a:off x="990600" y="338328"/>
            <a:ext cx="10210800" cy="1078992"/>
          </a:xfrm>
        </p:spPr>
        <p:txBody>
          <a:bodyPr vert="horz" lIns="91440" tIns="45720" rIns="91440" bIns="45720" rtlCol="0" anchor="b">
            <a:normAutofit/>
          </a:bodyPr>
          <a:lstStyle/>
          <a:p>
            <a:pPr algn="ctr"/>
            <a:r>
              <a:rPr lang="en-US" sz="3400"/>
              <a:t>3. Interpreting the results and using substantive criteria </a:t>
            </a:r>
          </a:p>
        </p:txBody>
      </p:sp>
      <p:sp>
        <p:nvSpPr>
          <p:cNvPr id="10" name="Rectangle 9">
            <a:extLst>
              <a:ext uri="{FF2B5EF4-FFF2-40B4-BE49-F238E27FC236}">
                <a16:creationId xmlns:a16="http://schemas.microsoft.com/office/drawing/2014/main" id="{70BDD0CE-06A4-404B-8A13-580229C1C9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141750"/>
            <a:ext cx="12192000" cy="471625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26">
            <a:extLst>
              <a:ext uri="{FF2B5EF4-FFF2-40B4-BE49-F238E27FC236}">
                <a16:creationId xmlns:a16="http://schemas.microsoft.com/office/drawing/2014/main" id="{EE9899FA-8881-472C-AA59-D08A89CA8A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564" y="2423160"/>
            <a:ext cx="5613569" cy="3930315"/>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6">
            <a:extLst>
              <a:ext uri="{FF2B5EF4-FFF2-40B4-BE49-F238E27FC236}">
                <a16:creationId xmlns:a16="http://schemas.microsoft.com/office/drawing/2014/main" id="{080B7D90-3DF1-4514-B26D-616BE35553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54749" y="2423160"/>
            <a:ext cx="5613569" cy="3930315"/>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55DD12BE-B7CC-4928-A0BA-2FB2ABE0E533}"/>
              </a:ext>
            </a:extLst>
          </p:cNvPr>
          <p:cNvPicPr>
            <a:picLocks noChangeAspect="1"/>
          </p:cNvPicPr>
          <p:nvPr/>
        </p:nvPicPr>
        <p:blipFill>
          <a:blip r:embed="rId2"/>
          <a:stretch>
            <a:fillRect/>
          </a:stretch>
        </p:blipFill>
        <p:spPr>
          <a:xfrm>
            <a:off x="6578516" y="2898350"/>
            <a:ext cx="4974336" cy="2984602"/>
          </a:xfrm>
          <a:prstGeom prst="rect">
            <a:avLst/>
          </a:prstGeom>
        </p:spPr>
      </p:pic>
      <p:pic>
        <p:nvPicPr>
          <p:cNvPr id="13" name="Picture 12">
            <a:extLst>
              <a:ext uri="{FF2B5EF4-FFF2-40B4-BE49-F238E27FC236}">
                <a16:creationId xmlns:a16="http://schemas.microsoft.com/office/drawing/2014/main" id="{8D8D9043-37E3-4A4F-A97F-8965121EE12B}"/>
              </a:ext>
            </a:extLst>
          </p:cNvPr>
          <p:cNvPicPr>
            <a:picLocks noChangeAspect="1"/>
          </p:cNvPicPr>
          <p:nvPr/>
        </p:nvPicPr>
        <p:blipFill>
          <a:blip r:embed="rId3"/>
          <a:stretch>
            <a:fillRect/>
          </a:stretch>
        </p:blipFill>
        <p:spPr>
          <a:xfrm>
            <a:off x="489554" y="2718640"/>
            <a:ext cx="5277587" cy="3038899"/>
          </a:xfrm>
          <a:prstGeom prst="rect">
            <a:avLst/>
          </a:prstGeom>
        </p:spPr>
      </p:pic>
      <p:pic>
        <p:nvPicPr>
          <p:cNvPr id="18" name="Picture 17">
            <a:extLst>
              <a:ext uri="{FF2B5EF4-FFF2-40B4-BE49-F238E27FC236}">
                <a16:creationId xmlns:a16="http://schemas.microsoft.com/office/drawing/2014/main" id="{9996B512-11A4-4CA5-83C2-FC8299B83EAB}"/>
              </a:ext>
            </a:extLst>
          </p:cNvPr>
          <p:cNvPicPr>
            <a:picLocks noChangeAspect="1"/>
          </p:cNvPicPr>
          <p:nvPr/>
        </p:nvPicPr>
        <p:blipFill>
          <a:blip r:embed="rId4"/>
          <a:stretch>
            <a:fillRect/>
          </a:stretch>
        </p:blipFill>
        <p:spPr>
          <a:xfrm>
            <a:off x="3283001" y="3776462"/>
            <a:ext cx="1847248" cy="219475"/>
          </a:xfrm>
          <a:prstGeom prst="rect">
            <a:avLst/>
          </a:prstGeom>
        </p:spPr>
      </p:pic>
      <mc:AlternateContent xmlns:mc="http://schemas.openxmlformats.org/markup-compatibility/2006" xmlns:p14="http://schemas.microsoft.com/office/powerpoint/2010/main">
        <mc:Choice Requires="p14">
          <p:contentPart p14:bwMode="auto" r:id="rId5">
            <p14:nvContentPartPr>
              <p14:cNvPr id="19" name="Ink 18">
                <a:extLst>
                  <a:ext uri="{FF2B5EF4-FFF2-40B4-BE49-F238E27FC236}">
                    <a16:creationId xmlns:a16="http://schemas.microsoft.com/office/drawing/2014/main" id="{53B2ECA5-DDB1-49F6-A3E2-3C04DDF740E8}"/>
                  </a:ext>
                </a:extLst>
              </p14:cNvPr>
              <p14:cNvContentPartPr/>
              <p14:nvPr/>
            </p14:nvContentPartPr>
            <p14:xfrm>
              <a:off x="3333738" y="4300089"/>
              <a:ext cx="1676160" cy="145800"/>
            </p14:xfrm>
          </p:contentPart>
        </mc:Choice>
        <mc:Fallback xmlns="">
          <p:pic>
            <p:nvPicPr>
              <p:cNvPr id="19" name="Ink 18">
                <a:extLst>
                  <a:ext uri="{FF2B5EF4-FFF2-40B4-BE49-F238E27FC236}">
                    <a16:creationId xmlns:a16="http://schemas.microsoft.com/office/drawing/2014/main" id="{53B2ECA5-DDB1-49F6-A3E2-3C04DDF740E8}"/>
                  </a:ext>
                </a:extLst>
              </p:cNvPr>
              <p:cNvPicPr/>
              <p:nvPr/>
            </p:nvPicPr>
            <p:blipFill>
              <a:blip r:embed="rId6"/>
              <a:stretch>
                <a:fillRect/>
              </a:stretch>
            </p:blipFill>
            <p:spPr>
              <a:xfrm>
                <a:off x="3325098" y="4291089"/>
                <a:ext cx="1693800" cy="163440"/>
              </a:xfrm>
              <a:prstGeom prst="rect">
                <a:avLst/>
              </a:prstGeom>
            </p:spPr>
          </p:pic>
        </mc:Fallback>
      </mc:AlternateContent>
    </p:spTree>
    <p:extLst>
      <p:ext uri="{BB962C8B-B14F-4D97-AF65-F5344CB8AC3E}">
        <p14:creationId xmlns:p14="http://schemas.microsoft.com/office/powerpoint/2010/main" val="584674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ppt_x"/>
                                          </p:val>
                                        </p:tav>
                                        <p:tav tm="100000">
                                          <p:val>
                                            <p:strVal val="#ppt_x"/>
                                          </p:val>
                                        </p:tav>
                                      </p:tavLst>
                                    </p:anim>
                                    <p:anim calcmode="lin" valueType="num">
                                      <p:cBhvr additive="base">
                                        <p:cTn id="8" dur="500" fill="hold"/>
                                        <p:tgtEl>
                                          <p:spTgt spid="18"/>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9"/>
                                        </p:tgtEl>
                                        <p:attrNameLst>
                                          <p:attrName>style.visibility</p:attrName>
                                        </p:attrNameLst>
                                      </p:cBhvr>
                                      <p:to>
                                        <p:strVal val="visible"/>
                                      </p:to>
                                    </p:set>
                                    <p:anim calcmode="lin" valueType="num">
                                      <p:cBhvr additive="base">
                                        <p:cTn id="11" dur="500" fill="hold"/>
                                        <p:tgtEl>
                                          <p:spTgt spid="19"/>
                                        </p:tgtEl>
                                        <p:attrNameLst>
                                          <p:attrName>ppt_x</p:attrName>
                                        </p:attrNameLst>
                                      </p:cBhvr>
                                      <p:tavLst>
                                        <p:tav tm="0">
                                          <p:val>
                                            <p:strVal val="#ppt_x"/>
                                          </p:val>
                                        </p:tav>
                                        <p:tav tm="100000">
                                          <p:val>
                                            <p:strVal val="#ppt_x"/>
                                          </p:val>
                                        </p:tav>
                                      </p:tavLst>
                                    </p:anim>
                                    <p:anim calcmode="lin" valueType="num">
                                      <p:cBhvr additive="base">
                                        <p:cTn id="12"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15E29A-4F38-40AD-B6A3-7D2644656758}"/>
              </a:ext>
            </a:extLst>
          </p:cNvPr>
          <p:cNvSpPr>
            <a:spLocks noGrp="1"/>
          </p:cNvSpPr>
          <p:nvPr>
            <p:ph type="title"/>
          </p:nvPr>
        </p:nvSpPr>
        <p:spPr>
          <a:xfrm>
            <a:off x="4654296" y="329184"/>
            <a:ext cx="6894576" cy="1783080"/>
          </a:xfrm>
        </p:spPr>
        <p:txBody>
          <a:bodyPr anchor="b">
            <a:normAutofit/>
          </a:bodyPr>
          <a:lstStyle/>
          <a:p>
            <a:r>
              <a:rPr lang="en-US" sz="5400"/>
              <a:t>Prediction</a:t>
            </a:r>
          </a:p>
        </p:txBody>
      </p:sp>
      <p:pic>
        <p:nvPicPr>
          <p:cNvPr id="15" name="Picture 4" descr="Magnifying glass on clear background">
            <a:extLst>
              <a:ext uri="{FF2B5EF4-FFF2-40B4-BE49-F238E27FC236}">
                <a16:creationId xmlns:a16="http://schemas.microsoft.com/office/drawing/2014/main" id="{7E553551-C8C1-4149-A3BC-FB310EE66407}"/>
              </a:ext>
            </a:extLst>
          </p:cNvPr>
          <p:cNvPicPr>
            <a:picLocks noChangeAspect="1"/>
          </p:cNvPicPr>
          <p:nvPr/>
        </p:nvPicPr>
        <p:blipFill rotWithShape="1">
          <a:blip r:embed="rId2"/>
          <a:srcRect l="43418" r="17138" b="-2"/>
          <a:stretch/>
        </p:blipFill>
        <p:spPr>
          <a:xfrm>
            <a:off x="20" y="1"/>
            <a:ext cx="4052522" cy="6858000"/>
          </a:xfrm>
          <a:custGeom>
            <a:avLst/>
            <a:gdLst/>
            <a:ahLst/>
            <a:cxnLst/>
            <a:rect l="l" t="t" r="r" b="b"/>
            <a:pathLst>
              <a:path w="4052542" h="6858000">
                <a:moveTo>
                  <a:pt x="0" y="0"/>
                </a:moveTo>
                <a:lnTo>
                  <a:pt x="4020923" y="0"/>
                </a:lnTo>
                <a:lnTo>
                  <a:pt x="4022656" y="14697"/>
                </a:lnTo>
                <a:cubicBezTo>
                  <a:pt x="4037606" y="98462"/>
                  <a:pt x="4035072" y="183369"/>
                  <a:pt x="4039126" y="267642"/>
                </a:cubicBezTo>
                <a:cubicBezTo>
                  <a:pt x="4043941" y="370699"/>
                  <a:pt x="4037860" y="474136"/>
                  <a:pt x="4035579" y="577446"/>
                </a:cubicBezTo>
                <a:cubicBezTo>
                  <a:pt x="4033805" y="665399"/>
                  <a:pt x="4025063" y="753226"/>
                  <a:pt x="4027724" y="841306"/>
                </a:cubicBezTo>
                <a:cubicBezTo>
                  <a:pt x="4027914" y="844352"/>
                  <a:pt x="4027914" y="847398"/>
                  <a:pt x="4027724" y="850444"/>
                </a:cubicBezTo>
                <a:cubicBezTo>
                  <a:pt x="4019615" y="947281"/>
                  <a:pt x="4019615" y="1044626"/>
                  <a:pt x="4027724" y="1141464"/>
                </a:cubicBezTo>
                <a:cubicBezTo>
                  <a:pt x="4030296" y="1181772"/>
                  <a:pt x="4029574" y="1222221"/>
                  <a:pt x="4025570" y="1262415"/>
                </a:cubicBezTo>
                <a:cubicBezTo>
                  <a:pt x="4021769" y="1313563"/>
                  <a:pt x="4009606" y="1365472"/>
                  <a:pt x="4018348" y="1416238"/>
                </a:cubicBezTo>
                <a:cubicBezTo>
                  <a:pt x="4024037" y="1458058"/>
                  <a:pt x="4027166" y="1500194"/>
                  <a:pt x="4027724" y="1542394"/>
                </a:cubicBezTo>
                <a:cubicBezTo>
                  <a:pt x="4032158" y="1636820"/>
                  <a:pt x="4027977" y="1731753"/>
                  <a:pt x="4026330" y="1826433"/>
                </a:cubicBezTo>
                <a:cubicBezTo>
                  <a:pt x="4024556" y="1936724"/>
                  <a:pt x="4027344" y="2047015"/>
                  <a:pt x="4018475" y="2157432"/>
                </a:cubicBezTo>
                <a:cubicBezTo>
                  <a:pt x="4013597" y="2246629"/>
                  <a:pt x="4013597" y="2336029"/>
                  <a:pt x="4018475" y="2425226"/>
                </a:cubicBezTo>
                <a:cubicBezTo>
                  <a:pt x="4020882" y="2506961"/>
                  <a:pt x="4033172" y="2587934"/>
                  <a:pt x="4031145" y="2670557"/>
                </a:cubicBezTo>
                <a:cubicBezTo>
                  <a:pt x="4028737" y="2766886"/>
                  <a:pt x="4017335" y="2862962"/>
                  <a:pt x="4020882" y="2959546"/>
                </a:cubicBezTo>
                <a:cubicBezTo>
                  <a:pt x="4022529" y="3005617"/>
                  <a:pt x="4022656" y="3051688"/>
                  <a:pt x="4023543" y="3097758"/>
                </a:cubicBezTo>
                <a:cubicBezTo>
                  <a:pt x="4024683" y="3153221"/>
                  <a:pt x="4034692" y="3208556"/>
                  <a:pt x="4029117" y="3263892"/>
                </a:cubicBezTo>
                <a:cubicBezTo>
                  <a:pt x="4019869" y="3356161"/>
                  <a:pt x="3995923" y="3446906"/>
                  <a:pt x="4010873" y="3541459"/>
                </a:cubicBezTo>
                <a:cubicBezTo>
                  <a:pt x="4019108" y="3593495"/>
                  <a:pt x="4028357" y="3645658"/>
                  <a:pt x="4033172" y="3698201"/>
                </a:cubicBezTo>
                <a:cubicBezTo>
                  <a:pt x="4037353" y="3745160"/>
                  <a:pt x="4047868" y="3792881"/>
                  <a:pt x="4039886" y="3839586"/>
                </a:cubicBezTo>
                <a:cubicBezTo>
                  <a:pt x="4033045" y="3879565"/>
                  <a:pt x="4036592" y="3919544"/>
                  <a:pt x="4031271" y="3959523"/>
                </a:cubicBezTo>
                <a:cubicBezTo>
                  <a:pt x="4024303" y="4011939"/>
                  <a:pt x="4020629" y="4065244"/>
                  <a:pt x="4015308" y="4118042"/>
                </a:cubicBezTo>
                <a:cubicBezTo>
                  <a:pt x="4010620" y="4165889"/>
                  <a:pt x="4006946" y="4213610"/>
                  <a:pt x="4019615" y="4258539"/>
                </a:cubicBezTo>
                <a:cubicBezTo>
                  <a:pt x="4050656" y="4371622"/>
                  <a:pt x="4033679" y="4484070"/>
                  <a:pt x="4022023" y="4596391"/>
                </a:cubicBezTo>
                <a:cubicBezTo>
                  <a:pt x="4016321" y="4650965"/>
                  <a:pt x="4007959" y="4708712"/>
                  <a:pt x="4020629" y="4758718"/>
                </a:cubicBezTo>
                <a:cubicBezTo>
                  <a:pt x="4043941" y="4847432"/>
                  <a:pt x="4025697" y="4931705"/>
                  <a:pt x="4015561" y="5016866"/>
                </a:cubicBezTo>
                <a:cubicBezTo>
                  <a:pt x="4003335" y="5100174"/>
                  <a:pt x="4005096" y="5184929"/>
                  <a:pt x="4020756" y="5267654"/>
                </a:cubicBezTo>
                <a:cubicBezTo>
                  <a:pt x="4033172" y="5326035"/>
                  <a:pt x="4033172" y="5385432"/>
                  <a:pt x="4034692" y="5444194"/>
                </a:cubicBezTo>
                <a:cubicBezTo>
                  <a:pt x="4035579" y="5481001"/>
                  <a:pt x="4022023" y="5518441"/>
                  <a:pt x="4013027" y="5555120"/>
                </a:cubicBezTo>
                <a:cubicBezTo>
                  <a:pt x="3996937" y="5621371"/>
                  <a:pt x="3991109" y="5688636"/>
                  <a:pt x="4013027" y="5753237"/>
                </a:cubicBezTo>
                <a:cubicBezTo>
                  <a:pt x="4043561" y="5842713"/>
                  <a:pt x="4061045" y="5932189"/>
                  <a:pt x="4048375" y="6026870"/>
                </a:cubicBezTo>
                <a:cubicBezTo>
                  <a:pt x="4041027" y="6085251"/>
                  <a:pt x="4039380" y="6144902"/>
                  <a:pt x="4028357" y="6202522"/>
                </a:cubicBezTo>
                <a:cubicBezTo>
                  <a:pt x="4010240" y="6298091"/>
                  <a:pt x="4016701" y="6393024"/>
                  <a:pt x="4031145" y="6487196"/>
                </a:cubicBezTo>
                <a:cubicBezTo>
                  <a:pt x="4041293" y="6565885"/>
                  <a:pt x="4042395" y="6645474"/>
                  <a:pt x="4034439" y="6724403"/>
                </a:cubicBezTo>
                <a:lnTo>
                  <a:pt x="4025206" y="6858000"/>
                </a:lnTo>
                <a:lnTo>
                  <a:pt x="0" y="6858000"/>
                </a:lnTo>
                <a:close/>
              </a:path>
            </a:pathLst>
          </a:custGeom>
        </p:spPr>
      </p:pic>
      <p:sp>
        <p:nvSpPr>
          <p:cNvPr id="3" name="Content Placeholder 2">
            <a:extLst>
              <a:ext uri="{FF2B5EF4-FFF2-40B4-BE49-F238E27FC236}">
                <a16:creationId xmlns:a16="http://schemas.microsoft.com/office/drawing/2014/main" id="{B62CA60E-9E2E-4C9C-A065-739B2DE22A6A}"/>
              </a:ext>
            </a:extLst>
          </p:cNvPr>
          <p:cNvSpPr>
            <a:spLocks noGrp="1"/>
          </p:cNvSpPr>
          <p:nvPr>
            <p:ph idx="1"/>
          </p:nvPr>
        </p:nvSpPr>
        <p:spPr>
          <a:xfrm>
            <a:off x="4654296" y="2706624"/>
            <a:ext cx="6894576" cy="3483864"/>
          </a:xfrm>
        </p:spPr>
        <p:txBody>
          <a:bodyPr>
            <a:normAutofit/>
          </a:bodyPr>
          <a:lstStyle/>
          <a:p>
            <a:r>
              <a:rPr lang="en-US" sz="2200" dirty="0"/>
              <a:t>We are interested in how the covariate predicts membership in a latent class</a:t>
            </a:r>
          </a:p>
        </p:txBody>
      </p:sp>
    </p:spTree>
    <p:extLst>
      <p:ext uri="{BB962C8B-B14F-4D97-AF65-F5344CB8AC3E}">
        <p14:creationId xmlns:p14="http://schemas.microsoft.com/office/powerpoint/2010/main" val="59886513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874070-1FA6-466A-8766-061E8C64DBA7}"/>
              </a:ext>
            </a:extLst>
          </p:cNvPr>
          <p:cNvSpPr>
            <a:spLocks noGrp="1"/>
          </p:cNvSpPr>
          <p:nvPr>
            <p:ph type="title"/>
          </p:nvPr>
        </p:nvSpPr>
        <p:spPr>
          <a:xfrm>
            <a:off x="648929" y="629266"/>
            <a:ext cx="6422849" cy="1676603"/>
          </a:xfrm>
        </p:spPr>
        <p:txBody>
          <a:bodyPr>
            <a:normAutofit/>
          </a:bodyPr>
          <a:lstStyle/>
          <a:p>
            <a:r>
              <a:rPr lang="en-US" dirty="0"/>
              <a:t>Adding covariates</a:t>
            </a:r>
          </a:p>
        </p:txBody>
      </p:sp>
      <p:sp>
        <p:nvSpPr>
          <p:cNvPr id="3" name="Content Placeholder 2">
            <a:extLst>
              <a:ext uri="{FF2B5EF4-FFF2-40B4-BE49-F238E27FC236}">
                <a16:creationId xmlns:a16="http://schemas.microsoft.com/office/drawing/2014/main" id="{D22DE121-5CDC-44CD-80F2-6E3B4BC68B08}"/>
              </a:ext>
            </a:extLst>
          </p:cNvPr>
          <p:cNvSpPr>
            <a:spLocks noGrp="1"/>
          </p:cNvSpPr>
          <p:nvPr>
            <p:ph idx="1"/>
          </p:nvPr>
        </p:nvSpPr>
        <p:spPr>
          <a:xfrm>
            <a:off x="648931" y="2438400"/>
            <a:ext cx="6422848" cy="3785419"/>
          </a:xfrm>
        </p:spPr>
        <p:txBody>
          <a:bodyPr>
            <a:normAutofit/>
          </a:bodyPr>
          <a:lstStyle/>
          <a:p>
            <a:r>
              <a:rPr lang="en-US" sz="2000" dirty="0"/>
              <a:t>Now we can include covariates to predict membership in each latent class</a:t>
            </a:r>
          </a:p>
          <a:p>
            <a:r>
              <a:rPr lang="en-US" sz="2000" dirty="0"/>
              <a:t>Note: you must choose the latent classes first, before including covariates!</a:t>
            </a:r>
          </a:p>
          <a:p>
            <a:r>
              <a:rPr lang="en-US" sz="2000" dirty="0"/>
              <a:t>We are predicting membership in a latent class, 1 = in the class, 0 = not in the class </a:t>
            </a:r>
            <a:r>
              <a:rPr lang="en-US" sz="2000" dirty="0">
                <a:sym typeface="Wingdings" panose="05000000000000000000" pitchFamily="2" charset="2"/>
              </a:rPr>
              <a:t> logistic regression</a:t>
            </a:r>
          </a:p>
        </p:txBody>
      </p:sp>
      <p:sp>
        <p:nvSpPr>
          <p:cNvPr id="15" name="Rectangle 10">
            <a:extLst>
              <a:ext uri="{FF2B5EF4-FFF2-40B4-BE49-F238E27FC236}">
                <a16:creationId xmlns:a16="http://schemas.microsoft.com/office/drawing/2014/main" id="{11C59EDF-5A1E-404D-B55D-8AEA5D8D6D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6410" y="0"/>
            <a:ext cx="4636008"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9">
            <a:extLst>
              <a:ext uri="{FF2B5EF4-FFF2-40B4-BE49-F238E27FC236}">
                <a16:creationId xmlns:a16="http://schemas.microsoft.com/office/drawing/2014/main" id="{FEE0385D-4151-43AA-9C6B-0365E10317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1042" y="557784"/>
            <a:ext cx="3666744"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Graphic 7" descr="Classroom">
            <a:extLst>
              <a:ext uri="{FF2B5EF4-FFF2-40B4-BE49-F238E27FC236}">
                <a16:creationId xmlns:a16="http://schemas.microsoft.com/office/drawing/2014/main" id="{16162288-897B-4E99-8C43-80273558557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361082" y="1914045"/>
            <a:ext cx="3026664" cy="3026664"/>
          </a:xfrm>
          <a:prstGeom prst="rect">
            <a:avLst/>
          </a:prstGeom>
          <a:effectLst/>
        </p:spPr>
      </p:pic>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F4FB048D-7712-4946-89E2-96F26CCC58D0}"/>
                  </a:ext>
                </a:extLst>
              </p14:cNvPr>
              <p14:cNvContentPartPr/>
              <p14:nvPr/>
            </p14:nvContentPartPr>
            <p14:xfrm>
              <a:off x="3319532" y="1216412"/>
              <a:ext cx="2880" cy="7560"/>
            </p14:xfrm>
          </p:contentPart>
        </mc:Choice>
        <mc:Fallback xmlns="">
          <p:pic>
            <p:nvPicPr>
              <p:cNvPr id="4" name="Ink 3">
                <a:extLst>
                  <a:ext uri="{FF2B5EF4-FFF2-40B4-BE49-F238E27FC236}">
                    <a16:creationId xmlns:a16="http://schemas.microsoft.com/office/drawing/2014/main" id="{F4FB048D-7712-4946-89E2-96F26CCC58D0}"/>
                  </a:ext>
                </a:extLst>
              </p:cNvPr>
              <p:cNvPicPr/>
              <p:nvPr/>
            </p:nvPicPr>
            <p:blipFill>
              <a:blip r:embed="rId5"/>
              <a:stretch>
                <a:fillRect/>
              </a:stretch>
            </p:blipFill>
            <p:spPr>
              <a:xfrm>
                <a:off x="3310532" y="1207412"/>
                <a:ext cx="20520" cy="25200"/>
              </a:xfrm>
              <a:prstGeom prst="rect">
                <a:avLst/>
              </a:prstGeom>
            </p:spPr>
          </p:pic>
        </mc:Fallback>
      </mc:AlternateContent>
    </p:spTree>
    <p:extLst>
      <p:ext uri="{BB962C8B-B14F-4D97-AF65-F5344CB8AC3E}">
        <p14:creationId xmlns:p14="http://schemas.microsoft.com/office/powerpoint/2010/main" val="236361996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DA60CF-CBAA-4AC9-A045-549D64CDCF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80384B4-578B-45B8-B3EB-E7B92FA32BA9}"/>
              </a:ext>
            </a:extLst>
          </p:cNvPr>
          <p:cNvSpPr>
            <a:spLocks noGrp="1"/>
          </p:cNvSpPr>
          <p:nvPr>
            <p:ph type="title"/>
          </p:nvPr>
        </p:nvSpPr>
        <p:spPr>
          <a:xfrm>
            <a:off x="648929" y="629266"/>
            <a:ext cx="6422849" cy="1676603"/>
          </a:xfrm>
        </p:spPr>
        <p:txBody>
          <a:bodyPr>
            <a:normAutofit/>
          </a:bodyPr>
          <a:lstStyle/>
          <a:p>
            <a:r>
              <a:rPr lang="en-US" dirty="0"/>
              <a:t>Gender as Predictive of Latent Class Membership</a:t>
            </a:r>
          </a:p>
        </p:txBody>
      </p:sp>
      <p:sp>
        <p:nvSpPr>
          <p:cNvPr id="12" name="Rectangle 11">
            <a:extLst>
              <a:ext uri="{FF2B5EF4-FFF2-40B4-BE49-F238E27FC236}">
                <a16:creationId xmlns:a16="http://schemas.microsoft.com/office/drawing/2014/main" id="{8E20FA99-AAAC-4AF3-9FAE-707420324F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6410" y="0"/>
            <a:ext cx="4636008"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9">
            <a:extLst>
              <a:ext uri="{FF2B5EF4-FFF2-40B4-BE49-F238E27FC236}">
                <a16:creationId xmlns:a16="http://schemas.microsoft.com/office/drawing/2014/main" id="{9573BE85-6043-4C3A-A7DD-483A0A5FB7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1042" y="559407"/>
            <a:ext cx="3666744"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BA3C6D2F-01C7-48F5-96AF-FE18EB6B33B8}"/>
              </a:ext>
            </a:extLst>
          </p:cNvPr>
          <p:cNvPicPr>
            <a:picLocks noChangeAspect="1"/>
          </p:cNvPicPr>
          <p:nvPr/>
        </p:nvPicPr>
        <p:blipFill rotWithShape="1">
          <a:blip r:embed="rId3"/>
          <a:srcRect l="35479" r="32768"/>
          <a:stretch/>
        </p:blipFill>
        <p:spPr>
          <a:xfrm>
            <a:off x="8205634" y="722376"/>
            <a:ext cx="3337560" cy="5413248"/>
          </a:xfrm>
          <a:prstGeom prst="rect">
            <a:avLst/>
          </a:prstGeom>
          <a:effectLst/>
        </p:spPr>
      </p:pic>
      <p:graphicFrame>
        <p:nvGraphicFramePr>
          <p:cNvPr id="5" name="Content Placeholder 2">
            <a:extLst>
              <a:ext uri="{FF2B5EF4-FFF2-40B4-BE49-F238E27FC236}">
                <a16:creationId xmlns:a16="http://schemas.microsoft.com/office/drawing/2014/main" id="{4E483C5F-E03F-4B6C-BE5D-FF532F70EB6A}"/>
              </a:ext>
            </a:extLst>
          </p:cNvPr>
          <p:cNvGraphicFramePr>
            <a:graphicFrameLocks noGrp="1"/>
          </p:cNvGraphicFramePr>
          <p:nvPr>
            <p:ph idx="1"/>
            <p:extLst>
              <p:ext uri="{D42A27DB-BD31-4B8C-83A1-F6EECF244321}">
                <p14:modId xmlns:p14="http://schemas.microsoft.com/office/powerpoint/2010/main" val="3003781612"/>
              </p:ext>
            </p:extLst>
          </p:nvPr>
        </p:nvGraphicFramePr>
        <p:xfrm>
          <a:off x="648931" y="2438400"/>
          <a:ext cx="6422848" cy="378541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45524866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D6CDB20-394C-4D51-9C5B-8751E21338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 name="Rounded Rectangle 3">
            <a:extLst>
              <a:ext uri="{FF2B5EF4-FFF2-40B4-BE49-F238E27FC236}">
                <a16:creationId xmlns:a16="http://schemas.microsoft.com/office/drawing/2014/main" id="{46DFD1E0-DCA7-47E6-B78B-6ECDDF873D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6745" y="640080"/>
            <a:ext cx="10920415" cy="5577818"/>
          </a:xfrm>
          <a:prstGeom prst="roundRect">
            <a:avLst>
              <a:gd name="adj" fmla="val 0"/>
            </a:avLst>
          </a:prstGeom>
          <a:solidFill>
            <a:srgbClr val="FFFFFF"/>
          </a:solidFill>
          <a:ln w="9525">
            <a:solidFill>
              <a:schemeClr val="tx1">
                <a:lumMod val="50000"/>
                <a:lumOff val="50000"/>
              </a:schemeClr>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AAB0B1E-BB97-40E0-8DCD-D1197A0E1D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8024" y="960109"/>
            <a:ext cx="10277856" cy="49377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2EE1C56-9866-4978-916A-0F2C6CC3BD8F}"/>
              </a:ext>
            </a:extLst>
          </p:cNvPr>
          <p:cNvSpPr>
            <a:spLocks noGrp="1"/>
          </p:cNvSpPr>
          <p:nvPr>
            <p:ph type="title"/>
          </p:nvPr>
        </p:nvSpPr>
        <p:spPr>
          <a:xfrm>
            <a:off x="1288064" y="1284731"/>
            <a:ext cx="9637776" cy="1333066"/>
          </a:xfrm>
        </p:spPr>
        <p:txBody>
          <a:bodyPr>
            <a:normAutofit/>
          </a:bodyPr>
          <a:lstStyle/>
          <a:p>
            <a:r>
              <a:rPr lang="en-US" dirty="0"/>
              <a:t>Logistic regression refresher</a:t>
            </a:r>
          </a:p>
        </p:txBody>
      </p:sp>
      <p:cxnSp>
        <p:nvCxnSpPr>
          <p:cNvPr id="14" name="Straight Connector 13">
            <a:extLst>
              <a:ext uri="{FF2B5EF4-FFF2-40B4-BE49-F238E27FC236}">
                <a16:creationId xmlns:a16="http://schemas.microsoft.com/office/drawing/2014/main" id="{19C0742B-6FAB-4F71-A9CB-E140A40C8BE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62454" y="2620980"/>
            <a:ext cx="9509760" cy="0"/>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CADA1C09-47E4-4289-B7EA-1D644619D6F0}"/>
              </a:ext>
            </a:extLst>
          </p:cNvPr>
          <p:cNvSpPr>
            <a:spLocks noGrp="1"/>
          </p:cNvSpPr>
          <p:nvPr>
            <p:ph idx="1"/>
          </p:nvPr>
        </p:nvSpPr>
        <p:spPr>
          <a:xfrm>
            <a:off x="1288064" y="2853879"/>
            <a:ext cx="9637776" cy="2714771"/>
          </a:xfrm>
        </p:spPr>
        <p:txBody>
          <a:bodyPr>
            <a:normAutofit/>
          </a:bodyPr>
          <a:lstStyle/>
          <a:p>
            <a:r>
              <a:rPr lang="en-US" sz="2000" dirty="0"/>
              <a:t>Logistic regression coefficient equals -0.3406 </a:t>
            </a:r>
          </a:p>
          <a:p>
            <a:pPr lvl="1"/>
            <a:r>
              <a:rPr lang="en-US" sz="2000" dirty="0"/>
              <a:t>Then log odds ratio of being in class 2 (compared with reference class 1) are -0.3406 smaller for females compared to males</a:t>
            </a:r>
          </a:p>
          <a:p>
            <a:pPr lvl="1"/>
            <a:r>
              <a:rPr lang="en-US" sz="2000" dirty="0"/>
              <a:t>So, odds ratio is smaller by a factor exp(-0.3406) = 0.71 </a:t>
            </a:r>
          </a:p>
          <a:p>
            <a:pPr lvl="1"/>
            <a:r>
              <a:rPr lang="en-US" sz="2000" dirty="0"/>
              <a:t>The % change in the odds is [exp(-.3406) – 1] * 100</a:t>
            </a:r>
          </a:p>
          <a:p>
            <a:pPr lvl="1"/>
            <a:r>
              <a:rPr lang="en-US" sz="2000" dirty="0"/>
              <a:t>So, odds are 30% lower for females </a:t>
            </a:r>
          </a:p>
        </p:txBody>
      </p:sp>
    </p:spTree>
    <p:extLst>
      <p:ext uri="{BB962C8B-B14F-4D97-AF65-F5344CB8AC3E}">
        <p14:creationId xmlns:p14="http://schemas.microsoft.com/office/powerpoint/2010/main" val="97345739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DE384C-261F-4295-B4CC-8C6B56BA7BCE}"/>
              </a:ext>
            </a:extLst>
          </p:cNvPr>
          <p:cNvSpPr>
            <a:spLocks noGrp="1"/>
          </p:cNvSpPr>
          <p:nvPr>
            <p:ph type="title"/>
          </p:nvPr>
        </p:nvSpPr>
        <p:spPr/>
        <p:txBody>
          <a:bodyPr/>
          <a:lstStyle/>
          <a:p>
            <a:r>
              <a:rPr lang="en-US" dirty="0"/>
              <a:t>Add ‘gender’ to predict membership in Greek Politics classes</a:t>
            </a:r>
          </a:p>
        </p:txBody>
      </p:sp>
      <p:pic>
        <p:nvPicPr>
          <p:cNvPr id="5" name="Content Placeholder 4">
            <a:extLst>
              <a:ext uri="{FF2B5EF4-FFF2-40B4-BE49-F238E27FC236}">
                <a16:creationId xmlns:a16="http://schemas.microsoft.com/office/drawing/2014/main" id="{03394C94-BCE3-4F0D-BF15-76F5A384BA82}"/>
              </a:ext>
            </a:extLst>
          </p:cNvPr>
          <p:cNvPicPr>
            <a:picLocks noGrp="1" noChangeAspect="1"/>
          </p:cNvPicPr>
          <p:nvPr>
            <p:ph idx="1"/>
          </p:nvPr>
        </p:nvPicPr>
        <p:blipFill>
          <a:blip r:embed="rId2"/>
          <a:stretch>
            <a:fillRect/>
          </a:stretch>
        </p:blipFill>
        <p:spPr>
          <a:xfrm>
            <a:off x="3708071" y="1825625"/>
            <a:ext cx="4775858" cy="4351338"/>
          </a:xfrm>
        </p:spPr>
      </p:pic>
    </p:spTree>
    <p:extLst>
      <p:ext uri="{BB962C8B-B14F-4D97-AF65-F5344CB8AC3E}">
        <p14:creationId xmlns:p14="http://schemas.microsoft.com/office/powerpoint/2010/main" val="281945893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F652F3-3A69-427F-9BC2-BA63210762D6}"/>
              </a:ext>
            </a:extLst>
          </p:cNvPr>
          <p:cNvSpPr>
            <a:spLocks noGrp="1"/>
          </p:cNvSpPr>
          <p:nvPr>
            <p:ph type="title"/>
          </p:nvPr>
        </p:nvSpPr>
        <p:spPr>
          <a:xfrm>
            <a:off x="406613" y="676158"/>
            <a:ext cx="3990127" cy="1622321"/>
          </a:xfrm>
        </p:spPr>
        <p:txBody>
          <a:bodyPr>
            <a:normAutofit fontScale="90000"/>
          </a:bodyPr>
          <a:lstStyle/>
          <a:p>
            <a:r>
              <a:rPr lang="en-US" dirty="0"/>
              <a:t>Logistic (Multinomial) Regression Results</a:t>
            </a:r>
          </a:p>
        </p:txBody>
      </p:sp>
      <p:sp>
        <p:nvSpPr>
          <p:cNvPr id="9" name="Content Placeholder 8">
            <a:extLst>
              <a:ext uri="{FF2B5EF4-FFF2-40B4-BE49-F238E27FC236}">
                <a16:creationId xmlns:a16="http://schemas.microsoft.com/office/drawing/2014/main" id="{CA04AFBB-FCC6-429E-8A6F-D613E7B6629C}"/>
              </a:ext>
            </a:extLst>
          </p:cNvPr>
          <p:cNvSpPr>
            <a:spLocks noGrp="1"/>
          </p:cNvSpPr>
          <p:nvPr>
            <p:ph idx="1"/>
          </p:nvPr>
        </p:nvSpPr>
        <p:spPr>
          <a:xfrm>
            <a:off x="648930" y="2511552"/>
            <a:ext cx="3505494" cy="3785419"/>
          </a:xfrm>
        </p:spPr>
        <p:txBody>
          <a:bodyPr>
            <a:normAutofit fontScale="85000" lnSpcReduction="10000"/>
          </a:bodyPr>
          <a:lstStyle/>
          <a:p>
            <a:r>
              <a:rPr lang="en-US" sz="2000" dirty="0"/>
              <a:t>Female is 0/Male is 1</a:t>
            </a:r>
          </a:p>
          <a:p>
            <a:r>
              <a:rPr lang="en-US" sz="2000" dirty="0"/>
              <a:t>The odds of males being in class 2 versus class 1 are no different</a:t>
            </a:r>
          </a:p>
          <a:p>
            <a:r>
              <a:rPr lang="en-US" sz="2000" dirty="0"/>
              <a:t>The odds of males being in class 3 versus class 1 are no different</a:t>
            </a:r>
          </a:p>
          <a:p>
            <a:r>
              <a:rPr lang="en-US" sz="2000" dirty="0"/>
              <a:t>The odds of males being in class 4 versus class 1 are significantly less at the p = .10 level. Specifically, the odds of being in class 4 compared to class 1 are .571 times lower for males versus females. Males are more likely than females to do direct forms of political participation compared no political participation.</a:t>
            </a:r>
          </a:p>
        </p:txBody>
      </p:sp>
      <p:sp>
        <p:nvSpPr>
          <p:cNvPr id="12" name="Rectangle 11">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9B5264D9-63D9-4764-9AD6-9D4CA2B7C871}"/>
              </a:ext>
            </a:extLst>
          </p:cNvPr>
          <p:cNvPicPr>
            <a:picLocks noChangeAspect="1"/>
          </p:cNvPicPr>
          <p:nvPr/>
        </p:nvPicPr>
        <p:blipFill>
          <a:blip r:embed="rId2"/>
          <a:stretch>
            <a:fillRect/>
          </a:stretch>
        </p:blipFill>
        <p:spPr>
          <a:xfrm>
            <a:off x="6486818" y="1036602"/>
            <a:ext cx="4057650" cy="4781550"/>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AE3D0A13-DD70-4D9D-893C-BD51ED4E724C}"/>
                  </a:ext>
                </a:extLst>
              </p:cNvPr>
              <p:cNvSpPr txBox="1"/>
              <p:nvPr/>
            </p:nvSpPr>
            <p:spPr>
              <a:xfrm>
                <a:off x="7025975" y="5678551"/>
                <a:ext cx="1617622" cy="2800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m:rPr>
                              <m:sty m:val="p"/>
                            </m:rPr>
                            <a:rPr lang="en-US" b="0" i="0" smtClean="0">
                              <a:latin typeface="Cambria Math" panose="02040503050406030204" pitchFamily="18" charset="0"/>
                            </a:rPr>
                            <m:t>exp</m:t>
                          </m:r>
                        </m:e>
                        <m:sup>
                          <m:r>
                            <a:rPr lang="en-US" b="0" i="1" smtClean="0">
                              <a:latin typeface="Cambria Math" panose="02040503050406030204" pitchFamily="18" charset="0"/>
                            </a:rPr>
                            <m:t>−.560</m:t>
                          </m:r>
                        </m:sup>
                      </m:sSup>
                      <m:r>
                        <a:rPr lang="en-US" b="0" i="1" smtClean="0">
                          <a:latin typeface="Cambria Math" panose="02040503050406030204" pitchFamily="18" charset="0"/>
                        </a:rPr>
                        <m:t>=.571</m:t>
                      </m:r>
                    </m:oMath>
                  </m:oMathPara>
                </a14:m>
                <a:endParaRPr lang="en-US" dirty="0"/>
              </a:p>
            </p:txBody>
          </p:sp>
        </mc:Choice>
        <mc:Fallback xmlns="">
          <p:sp>
            <p:nvSpPr>
              <p:cNvPr id="8" name="TextBox 7">
                <a:extLst>
                  <a:ext uri="{FF2B5EF4-FFF2-40B4-BE49-F238E27FC236}">
                    <a16:creationId xmlns:a16="http://schemas.microsoft.com/office/drawing/2014/main" id="{AE3D0A13-DD70-4D9D-893C-BD51ED4E724C}"/>
                  </a:ext>
                </a:extLst>
              </p:cNvPr>
              <p:cNvSpPr txBox="1">
                <a:spLocks noRot="1" noChangeAspect="1" noMove="1" noResize="1" noEditPoints="1" noAdjustHandles="1" noChangeArrowheads="1" noChangeShapeType="1" noTextEdit="1"/>
              </p:cNvSpPr>
              <p:nvPr/>
            </p:nvSpPr>
            <p:spPr>
              <a:xfrm>
                <a:off x="7025975" y="5678551"/>
                <a:ext cx="1617622" cy="280077"/>
              </a:xfrm>
              <a:prstGeom prst="rect">
                <a:avLst/>
              </a:prstGeom>
              <a:blipFill>
                <a:blip r:embed="rId3"/>
                <a:stretch>
                  <a:fillRect l="-2642" t="-6667" r="-3019" b="-28889"/>
                </a:stretch>
              </a:blipFill>
            </p:spPr>
            <p:txBody>
              <a:bodyPr/>
              <a:lstStyle/>
              <a:p>
                <a:r>
                  <a:rPr lang="en-US">
                    <a:noFill/>
                  </a:rPr>
                  <a:t> </a:t>
                </a:r>
              </a:p>
            </p:txBody>
          </p:sp>
        </mc:Fallback>
      </mc:AlternateContent>
    </p:spTree>
    <p:extLst>
      <p:ext uri="{BB962C8B-B14F-4D97-AF65-F5344CB8AC3E}">
        <p14:creationId xmlns:p14="http://schemas.microsoft.com/office/powerpoint/2010/main" val="59842980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7">
            <a:extLst>
              <a:ext uri="{FF2B5EF4-FFF2-40B4-BE49-F238E27FC236}">
                <a16:creationId xmlns:a16="http://schemas.microsoft.com/office/drawing/2014/main" id="{6D6CDB20-394C-4D51-9C5B-8751E21338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 name="Rounded Rectangle 3">
            <a:extLst>
              <a:ext uri="{FF2B5EF4-FFF2-40B4-BE49-F238E27FC236}">
                <a16:creationId xmlns:a16="http://schemas.microsoft.com/office/drawing/2014/main" id="{46DFD1E0-DCA7-47E6-B78B-6ECDDF873D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6745" y="640080"/>
            <a:ext cx="10920415" cy="5577818"/>
          </a:xfrm>
          <a:prstGeom prst="roundRect">
            <a:avLst>
              <a:gd name="adj" fmla="val 0"/>
            </a:avLst>
          </a:prstGeom>
          <a:solidFill>
            <a:srgbClr val="FFFFFF"/>
          </a:solidFill>
          <a:ln w="9525">
            <a:solidFill>
              <a:schemeClr val="tx1">
                <a:lumMod val="50000"/>
                <a:lumOff val="50000"/>
              </a:schemeClr>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1">
            <a:extLst>
              <a:ext uri="{FF2B5EF4-FFF2-40B4-BE49-F238E27FC236}">
                <a16:creationId xmlns:a16="http://schemas.microsoft.com/office/drawing/2014/main" id="{8AAB0B1E-BB97-40E0-8DCD-D1197A0E1D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8024" y="960109"/>
            <a:ext cx="10277856" cy="49377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828C7AA-F67A-463C-A850-BE5D875F15D3}"/>
              </a:ext>
            </a:extLst>
          </p:cNvPr>
          <p:cNvSpPr>
            <a:spLocks noGrp="1"/>
          </p:cNvSpPr>
          <p:nvPr>
            <p:ph type="title"/>
          </p:nvPr>
        </p:nvSpPr>
        <p:spPr>
          <a:xfrm>
            <a:off x="1288064" y="1284731"/>
            <a:ext cx="9637776" cy="1333066"/>
          </a:xfrm>
        </p:spPr>
        <p:txBody>
          <a:bodyPr>
            <a:normAutofit/>
          </a:bodyPr>
          <a:lstStyle/>
          <a:p>
            <a:r>
              <a:rPr lang="en-US" dirty="0"/>
              <a:t>Your turn: ACEs</a:t>
            </a:r>
          </a:p>
        </p:txBody>
      </p:sp>
      <p:cxnSp>
        <p:nvCxnSpPr>
          <p:cNvPr id="19" name="Straight Connector 13">
            <a:extLst>
              <a:ext uri="{FF2B5EF4-FFF2-40B4-BE49-F238E27FC236}">
                <a16:creationId xmlns:a16="http://schemas.microsoft.com/office/drawing/2014/main" id="{19C0742B-6FAB-4F71-A9CB-E140A40C8BE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62454" y="2620980"/>
            <a:ext cx="9509760" cy="0"/>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E0D6DB6-9D47-4F98-BDC0-90010AF5FE3E}"/>
              </a:ext>
            </a:extLst>
          </p:cNvPr>
          <p:cNvSpPr>
            <a:spLocks noGrp="1"/>
          </p:cNvSpPr>
          <p:nvPr>
            <p:ph idx="1"/>
          </p:nvPr>
        </p:nvSpPr>
        <p:spPr>
          <a:xfrm>
            <a:off x="1288064" y="2853879"/>
            <a:ext cx="9637776" cy="2714771"/>
          </a:xfrm>
        </p:spPr>
        <p:txBody>
          <a:bodyPr>
            <a:normAutofit/>
          </a:bodyPr>
          <a:lstStyle/>
          <a:p>
            <a:r>
              <a:rPr lang="en-US" sz="1700" dirty="0"/>
              <a:t>The National Survey of Children’s Health (</a:t>
            </a:r>
            <a:r>
              <a:rPr lang="en-US" sz="1700" b="1" u="sng" dirty="0" err="1"/>
              <a:t>NSCH.sav</a:t>
            </a:r>
            <a:r>
              <a:rPr lang="en-US" sz="1700" dirty="0"/>
              <a:t>) provides rich data on multiple, intersecting aspects of children’s lives—including physical and mental health, access to quality health care, and the child’s family, neighborhood, school, and social context. The National Survey of Children's Health is funded and directed by the Health Resources and Services Administration (HRSA) Maternal and Child Health Bureau (MCHB). A revised version of the survey was conducted as a mail and web-based survey by the Census Bureau in 2016, 2017, 2018, 2019 and 2020. Among other changes, the 2016 National Survey of Children’s Health started integrating two surveys: the previous NSCH and the National Survey of Children with Special Health Care Needs (NS-CSHCN). See the MCHB website for more information on the 2016, 2017, 2018, 2019 and 2020 National Survey of Children's Health administration, methodology, survey content, and data availability. </a:t>
            </a:r>
          </a:p>
        </p:txBody>
      </p:sp>
      <p:sp>
        <p:nvSpPr>
          <p:cNvPr id="15" name="TextBox 14">
            <a:extLst>
              <a:ext uri="{FF2B5EF4-FFF2-40B4-BE49-F238E27FC236}">
                <a16:creationId xmlns:a16="http://schemas.microsoft.com/office/drawing/2014/main" id="{40C3F5D1-C83B-4192-8AF0-ED9CD68476AC}"/>
              </a:ext>
            </a:extLst>
          </p:cNvPr>
          <p:cNvSpPr txBox="1"/>
          <p:nvPr/>
        </p:nvSpPr>
        <p:spPr>
          <a:xfrm>
            <a:off x="4492869" y="5030937"/>
            <a:ext cx="6096000" cy="646331"/>
          </a:xfrm>
          <a:prstGeom prst="rect">
            <a:avLst/>
          </a:prstGeom>
          <a:noFill/>
        </p:spPr>
        <p:txBody>
          <a:bodyPr wrap="square">
            <a:spAutoFit/>
          </a:bodyPr>
          <a:lstStyle/>
          <a:p>
            <a:r>
              <a:rPr lang="en-US" dirty="0">
                <a:hlinkClick r:id="rId2"/>
              </a:rPr>
              <a:t>National Survey of Children's Health - Data Resource Center for Child and Adolescent Health (childhealthdata.org)</a:t>
            </a:r>
            <a:endParaRPr lang="en-US" dirty="0"/>
          </a:p>
        </p:txBody>
      </p:sp>
    </p:spTree>
    <p:extLst>
      <p:ext uri="{BB962C8B-B14F-4D97-AF65-F5344CB8AC3E}">
        <p14:creationId xmlns:p14="http://schemas.microsoft.com/office/powerpoint/2010/main" val="20838437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2170031"/>
          </a:xfrm>
          <a:prstGeom prst="rect">
            <a:avLst/>
          </a:prstGeom>
          <a:gradFill>
            <a:gsLst>
              <a:gs pos="0">
                <a:srgbClr val="000000">
                  <a:alpha val="96000"/>
                </a:srgbClr>
              </a:gs>
              <a:gs pos="100000">
                <a:schemeClr val="accent1">
                  <a:lumMod val="7500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082819" y="0"/>
            <a:ext cx="4097211" cy="2170661"/>
          </a:xfrm>
          <a:prstGeom prst="rect">
            <a:avLst/>
          </a:prstGeom>
          <a:gradFill>
            <a:gsLst>
              <a:gs pos="19000">
                <a:schemeClr val="accent1">
                  <a:lumMod val="50000"/>
                  <a:alpha val="68000"/>
                </a:schemeClr>
              </a:gs>
              <a:gs pos="100000">
                <a:schemeClr val="accent1">
                  <a:alpha val="48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5010646" y="-5010043"/>
            <a:ext cx="2170709" cy="12192000"/>
          </a:xfrm>
          <a:prstGeom prst="rect">
            <a:avLst/>
          </a:prstGeom>
          <a:gradFill>
            <a:gsLst>
              <a:gs pos="23000">
                <a:schemeClr val="accent1">
                  <a:lumMod val="75000"/>
                  <a:alpha val="16000"/>
                </a:schemeClr>
              </a:gs>
              <a:gs pos="99000">
                <a:srgbClr val="000000">
                  <a:alpha val="45000"/>
                </a:srgbClr>
              </a:gs>
            </a:gsLst>
            <a:lin ang="21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7853B0F-23BD-488D-900C-E163F80C30A3}"/>
              </a:ext>
            </a:extLst>
          </p:cNvPr>
          <p:cNvSpPr>
            <a:spLocks noGrp="1"/>
          </p:cNvSpPr>
          <p:nvPr>
            <p:ph type="title"/>
          </p:nvPr>
        </p:nvSpPr>
        <p:spPr>
          <a:xfrm>
            <a:off x="1383564" y="348865"/>
            <a:ext cx="9718111" cy="1576446"/>
          </a:xfrm>
        </p:spPr>
        <p:txBody>
          <a:bodyPr anchor="ctr">
            <a:normAutofit/>
          </a:bodyPr>
          <a:lstStyle/>
          <a:p>
            <a:r>
              <a:rPr lang="en-US" sz="4000" dirty="0">
                <a:solidFill>
                  <a:srgbClr val="FFFFFF"/>
                </a:solidFill>
              </a:rPr>
              <a:t>What We Will Cover</a:t>
            </a:r>
          </a:p>
        </p:txBody>
      </p:sp>
      <p:graphicFrame>
        <p:nvGraphicFramePr>
          <p:cNvPr id="5" name="Content Placeholder 2">
            <a:extLst>
              <a:ext uri="{FF2B5EF4-FFF2-40B4-BE49-F238E27FC236}">
                <a16:creationId xmlns:a16="http://schemas.microsoft.com/office/drawing/2014/main" id="{6CDB28A2-B9AF-4614-ADB1-2B6F997C53F8}"/>
              </a:ext>
            </a:extLst>
          </p:cNvPr>
          <p:cNvGraphicFramePr>
            <a:graphicFrameLocks noGrp="1"/>
          </p:cNvGraphicFramePr>
          <p:nvPr>
            <p:ph idx="1"/>
            <p:extLst>
              <p:ext uri="{D42A27DB-BD31-4B8C-83A1-F6EECF244321}">
                <p14:modId xmlns:p14="http://schemas.microsoft.com/office/powerpoint/2010/main" val="4180039438"/>
              </p:ext>
            </p:extLst>
          </p:nvPr>
        </p:nvGraphicFramePr>
        <p:xfrm>
          <a:off x="644056" y="2615979"/>
          <a:ext cx="10927829" cy="36894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103382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CFDEB5-C129-469E-9C4C-9B9AB17EB43E}"/>
              </a:ext>
            </a:extLst>
          </p:cNvPr>
          <p:cNvSpPr>
            <a:spLocks noGrp="1"/>
          </p:cNvSpPr>
          <p:nvPr>
            <p:ph type="title"/>
          </p:nvPr>
        </p:nvSpPr>
        <p:spPr>
          <a:xfrm>
            <a:off x="8017254" y="525439"/>
            <a:ext cx="3336545" cy="1657614"/>
          </a:xfrm>
        </p:spPr>
        <p:txBody>
          <a:bodyPr>
            <a:normAutofit/>
          </a:bodyPr>
          <a:lstStyle/>
          <a:p>
            <a:r>
              <a:rPr lang="en-US" sz="3600" dirty="0"/>
              <a:t>Frequencies</a:t>
            </a:r>
          </a:p>
        </p:txBody>
      </p:sp>
      <p:pic>
        <p:nvPicPr>
          <p:cNvPr id="9" name="Picture 8">
            <a:extLst>
              <a:ext uri="{FF2B5EF4-FFF2-40B4-BE49-F238E27FC236}">
                <a16:creationId xmlns:a16="http://schemas.microsoft.com/office/drawing/2014/main" id="{2CEB404E-2361-499C-AD59-99706CD3E098}"/>
              </a:ext>
            </a:extLst>
          </p:cNvPr>
          <p:cNvPicPr>
            <a:picLocks noChangeAspect="1"/>
          </p:cNvPicPr>
          <p:nvPr/>
        </p:nvPicPr>
        <p:blipFill rotWithShape="1">
          <a:blip r:embed="rId2"/>
          <a:srcRect l="21465" r="24458" b="-2"/>
          <a:stretch/>
        </p:blipFill>
        <p:spPr>
          <a:xfrm>
            <a:off x="1" y="-1"/>
            <a:ext cx="3719750" cy="2225041"/>
          </a:xfrm>
          <a:prstGeom prst="rect">
            <a:avLst/>
          </a:prstGeom>
        </p:spPr>
      </p:pic>
      <p:pic>
        <p:nvPicPr>
          <p:cNvPr id="13" name="Picture 12">
            <a:extLst>
              <a:ext uri="{FF2B5EF4-FFF2-40B4-BE49-F238E27FC236}">
                <a16:creationId xmlns:a16="http://schemas.microsoft.com/office/drawing/2014/main" id="{280DFB20-4CB8-45B5-A541-B72980208199}"/>
              </a:ext>
            </a:extLst>
          </p:cNvPr>
          <p:cNvPicPr>
            <a:picLocks noChangeAspect="1"/>
          </p:cNvPicPr>
          <p:nvPr/>
        </p:nvPicPr>
        <p:blipFill rotWithShape="1">
          <a:blip r:embed="rId3"/>
          <a:srcRect l="23573" r="23353"/>
          <a:stretch/>
        </p:blipFill>
        <p:spPr>
          <a:xfrm>
            <a:off x="3811189" y="-16426"/>
            <a:ext cx="3719752" cy="2267032"/>
          </a:xfrm>
          <a:prstGeom prst="rect">
            <a:avLst/>
          </a:prstGeom>
        </p:spPr>
      </p:pic>
      <p:pic>
        <p:nvPicPr>
          <p:cNvPr id="7" name="Picture 6">
            <a:extLst>
              <a:ext uri="{FF2B5EF4-FFF2-40B4-BE49-F238E27FC236}">
                <a16:creationId xmlns:a16="http://schemas.microsoft.com/office/drawing/2014/main" id="{EB6E378C-7ECD-41CE-9F4D-53C805BF7CFF}"/>
              </a:ext>
            </a:extLst>
          </p:cNvPr>
          <p:cNvPicPr>
            <a:picLocks noChangeAspect="1"/>
          </p:cNvPicPr>
          <p:nvPr/>
        </p:nvPicPr>
        <p:blipFill rotWithShape="1">
          <a:blip r:embed="rId4"/>
          <a:srcRect l="21460" r="24064" b="2"/>
          <a:stretch/>
        </p:blipFill>
        <p:spPr>
          <a:xfrm>
            <a:off x="20" y="2316480"/>
            <a:ext cx="3719729" cy="2208616"/>
          </a:xfrm>
          <a:prstGeom prst="rect">
            <a:avLst/>
          </a:prstGeom>
        </p:spPr>
      </p:pic>
      <p:pic>
        <p:nvPicPr>
          <p:cNvPr id="11" name="Picture 10">
            <a:extLst>
              <a:ext uri="{FF2B5EF4-FFF2-40B4-BE49-F238E27FC236}">
                <a16:creationId xmlns:a16="http://schemas.microsoft.com/office/drawing/2014/main" id="{59B1470E-E151-40DE-8EE2-22EDAC49ED21}"/>
              </a:ext>
            </a:extLst>
          </p:cNvPr>
          <p:cNvPicPr>
            <a:picLocks noChangeAspect="1"/>
          </p:cNvPicPr>
          <p:nvPr/>
        </p:nvPicPr>
        <p:blipFill rotWithShape="1">
          <a:blip r:embed="rId5"/>
          <a:srcRect l="23008" r="22516" b="2"/>
          <a:stretch/>
        </p:blipFill>
        <p:spPr>
          <a:xfrm>
            <a:off x="3811189" y="2316480"/>
            <a:ext cx="3719748" cy="2208617"/>
          </a:xfrm>
          <a:prstGeom prst="rect">
            <a:avLst/>
          </a:prstGeom>
        </p:spPr>
      </p:pic>
      <p:pic>
        <p:nvPicPr>
          <p:cNvPr id="15" name="Picture 14">
            <a:extLst>
              <a:ext uri="{FF2B5EF4-FFF2-40B4-BE49-F238E27FC236}">
                <a16:creationId xmlns:a16="http://schemas.microsoft.com/office/drawing/2014/main" id="{5BBD7AA9-5BB2-4142-B5F3-0F4BC967E153}"/>
              </a:ext>
            </a:extLst>
          </p:cNvPr>
          <p:cNvPicPr>
            <a:picLocks noChangeAspect="1"/>
          </p:cNvPicPr>
          <p:nvPr/>
        </p:nvPicPr>
        <p:blipFill rotWithShape="1">
          <a:blip r:embed="rId6"/>
          <a:srcRect l="23383" r="22938"/>
          <a:stretch/>
        </p:blipFill>
        <p:spPr>
          <a:xfrm>
            <a:off x="1" y="4616536"/>
            <a:ext cx="3719748" cy="2241464"/>
          </a:xfrm>
          <a:prstGeom prst="rect">
            <a:avLst/>
          </a:prstGeom>
        </p:spPr>
      </p:pic>
      <p:pic>
        <p:nvPicPr>
          <p:cNvPr id="19" name="Picture 18">
            <a:extLst>
              <a:ext uri="{FF2B5EF4-FFF2-40B4-BE49-F238E27FC236}">
                <a16:creationId xmlns:a16="http://schemas.microsoft.com/office/drawing/2014/main" id="{E9BF0AAE-4702-4BC5-9549-42EE5C47541E}"/>
              </a:ext>
            </a:extLst>
          </p:cNvPr>
          <p:cNvPicPr>
            <a:picLocks noChangeAspect="1"/>
          </p:cNvPicPr>
          <p:nvPr/>
        </p:nvPicPr>
        <p:blipFill rotWithShape="1">
          <a:blip r:embed="rId7"/>
          <a:srcRect l="21900" r="24637" b="-2"/>
          <a:stretch/>
        </p:blipFill>
        <p:spPr>
          <a:xfrm>
            <a:off x="3811189" y="4607394"/>
            <a:ext cx="3719752" cy="2250607"/>
          </a:xfrm>
          <a:prstGeom prst="rect">
            <a:avLst/>
          </a:prstGeom>
        </p:spPr>
      </p:pic>
      <p:sp>
        <p:nvSpPr>
          <p:cNvPr id="3" name="Content Placeholder 2">
            <a:extLst>
              <a:ext uri="{FF2B5EF4-FFF2-40B4-BE49-F238E27FC236}">
                <a16:creationId xmlns:a16="http://schemas.microsoft.com/office/drawing/2014/main" id="{715887B9-A231-4004-A27E-47787DDF41E2}"/>
              </a:ext>
            </a:extLst>
          </p:cNvPr>
          <p:cNvSpPr>
            <a:spLocks noGrp="1"/>
          </p:cNvSpPr>
          <p:nvPr>
            <p:ph idx="1"/>
          </p:nvPr>
        </p:nvSpPr>
        <p:spPr>
          <a:xfrm>
            <a:off x="8017254" y="2274491"/>
            <a:ext cx="3336546" cy="3902472"/>
          </a:xfrm>
        </p:spPr>
        <p:txBody>
          <a:bodyPr>
            <a:normAutofit/>
          </a:bodyPr>
          <a:lstStyle/>
          <a:p>
            <a:r>
              <a:rPr lang="en-US" sz="2000" dirty="0"/>
              <a:t>Most commonly endorsed ACE is drug use, then mental health, jail, domestic violence, neighborhood violence and death of parent</a:t>
            </a:r>
          </a:p>
        </p:txBody>
      </p:sp>
    </p:spTree>
    <p:extLst>
      <p:ext uri="{BB962C8B-B14F-4D97-AF65-F5344CB8AC3E}">
        <p14:creationId xmlns:p14="http://schemas.microsoft.com/office/powerpoint/2010/main" val="2927852676"/>
      </p:ext>
    </p:extLst>
  </p:cSld>
  <p:clrMapOvr>
    <a:overrideClrMapping bg1="dk1" tx1="lt1" bg2="dk2" tx2="lt2" accent1="accent1" accent2="accent2" accent3="accent3" accent4="accent4" accent5="accent5" accent6="accent6" hlink="hlink" folHlink="folHlink"/>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2CBEB1-4E4E-46AD-883D-2B363C215153}"/>
              </a:ext>
            </a:extLst>
          </p:cNvPr>
          <p:cNvSpPr>
            <a:spLocks noGrp="1"/>
          </p:cNvSpPr>
          <p:nvPr>
            <p:ph type="title"/>
          </p:nvPr>
        </p:nvSpPr>
        <p:spPr>
          <a:xfrm>
            <a:off x="649224" y="1006499"/>
            <a:ext cx="3458570" cy="3241344"/>
          </a:xfrm>
        </p:spPr>
        <p:txBody>
          <a:bodyPr vert="horz" lIns="91440" tIns="45720" rIns="91440" bIns="45720" rtlCol="0" anchor="b">
            <a:normAutofit/>
          </a:bodyPr>
          <a:lstStyle/>
          <a:p>
            <a:r>
              <a:rPr lang="en-US" sz="5000" kern="1200" dirty="0">
                <a:solidFill>
                  <a:schemeClr val="tx1"/>
                </a:solidFill>
                <a:latin typeface="+mj-lt"/>
                <a:ea typeface="+mj-ea"/>
                <a:cs typeface="+mj-cs"/>
              </a:rPr>
              <a:t>Fit Stats – 1C model</a:t>
            </a:r>
          </a:p>
        </p:txBody>
      </p:sp>
      <p:sp>
        <p:nvSpPr>
          <p:cNvPr id="38" name="Rectangle 37">
            <a:extLst>
              <a:ext uri="{FF2B5EF4-FFF2-40B4-BE49-F238E27FC236}">
                <a16:creationId xmlns:a16="http://schemas.microsoft.com/office/drawing/2014/main" id="{F4624850-8CF1-4338-9182-6325A84F38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3970" y="0"/>
            <a:ext cx="7438030"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ounded Rectangle 26">
            <a:extLst>
              <a:ext uri="{FF2B5EF4-FFF2-40B4-BE49-F238E27FC236}">
                <a16:creationId xmlns:a16="http://schemas.microsoft.com/office/drawing/2014/main" id="{F88E6969-0E08-440A-8218-8EA031109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75534" y="320843"/>
            <a:ext cx="6666090" cy="589707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descr="Table&#10;&#10;Description automatically generated with medium confidence">
            <a:extLst>
              <a:ext uri="{FF2B5EF4-FFF2-40B4-BE49-F238E27FC236}">
                <a16:creationId xmlns:a16="http://schemas.microsoft.com/office/drawing/2014/main" id="{229A3860-640D-44FC-8D01-CEDDA4C45459}"/>
              </a:ext>
            </a:extLst>
          </p:cNvPr>
          <p:cNvPicPr>
            <a:picLocks noChangeAspect="1"/>
          </p:cNvPicPr>
          <p:nvPr/>
        </p:nvPicPr>
        <p:blipFill rotWithShape="1">
          <a:blip r:embed="rId3"/>
          <a:stretch/>
        </p:blipFill>
        <p:spPr>
          <a:xfrm>
            <a:off x="9750791" y="4726562"/>
            <a:ext cx="1638030" cy="1207599"/>
          </a:xfrm>
          <a:prstGeom prst="rect">
            <a:avLst/>
          </a:prstGeom>
        </p:spPr>
      </p:pic>
      <p:pic>
        <p:nvPicPr>
          <p:cNvPr id="4" name="Picture 3">
            <a:extLst>
              <a:ext uri="{FF2B5EF4-FFF2-40B4-BE49-F238E27FC236}">
                <a16:creationId xmlns:a16="http://schemas.microsoft.com/office/drawing/2014/main" id="{7DF3CCDE-39CA-4FA1-A965-C4ED6CE56DFD}"/>
              </a:ext>
            </a:extLst>
          </p:cNvPr>
          <p:cNvPicPr>
            <a:picLocks noChangeAspect="1"/>
          </p:cNvPicPr>
          <p:nvPr/>
        </p:nvPicPr>
        <p:blipFill>
          <a:blip r:embed="rId4"/>
          <a:stretch>
            <a:fillRect/>
          </a:stretch>
        </p:blipFill>
        <p:spPr>
          <a:xfrm>
            <a:off x="7413163" y="610954"/>
            <a:ext cx="2524125" cy="2962275"/>
          </a:xfrm>
          <a:prstGeom prst="rect">
            <a:avLst/>
          </a:prstGeom>
        </p:spPr>
      </p:pic>
      <p:pic>
        <p:nvPicPr>
          <p:cNvPr id="6" name="Picture 5">
            <a:extLst>
              <a:ext uri="{FF2B5EF4-FFF2-40B4-BE49-F238E27FC236}">
                <a16:creationId xmlns:a16="http://schemas.microsoft.com/office/drawing/2014/main" id="{5F18AAB4-7967-4A11-AEFD-E2944B52DA05}"/>
              </a:ext>
            </a:extLst>
          </p:cNvPr>
          <p:cNvPicPr>
            <a:picLocks noChangeAspect="1"/>
          </p:cNvPicPr>
          <p:nvPr/>
        </p:nvPicPr>
        <p:blipFill>
          <a:blip r:embed="rId5"/>
          <a:stretch>
            <a:fillRect/>
          </a:stretch>
        </p:blipFill>
        <p:spPr>
          <a:xfrm>
            <a:off x="5879638" y="3863340"/>
            <a:ext cx="3067050" cy="2209800"/>
          </a:xfrm>
          <a:prstGeom prst="rect">
            <a:avLst/>
          </a:prstGeom>
        </p:spPr>
      </p:pic>
    </p:spTree>
    <p:extLst>
      <p:ext uri="{BB962C8B-B14F-4D97-AF65-F5344CB8AC3E}">
        <p14:creationId xmlns:p14="http://schemas.microsoft.com/office/powerpoint/2010/main" val="3435426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639F68-B782-4C89-8E6C-FAC027249EEC}"/>
              </a:ext>
            </a:extLst>
          </p:cNvPr>
          <p:cNvSpPr>
            <a:spLocks noGrp="1"/>
          </p:cNvSpPr>
          <p:nvPr>
            <p:ph type="title"/>
          </p:nvPr>
        </p:nvSpPr>
        <p:spPr/>
        <p:txBody>
          <a:bodyPr/>
          <a:lstStyle/>
          <a:p>
            <a:r>
              <a:rPr lang="en-US" dirty="0"/>
              <a:t>Fit Stats 2C – c-Class Models</a:t>
            </a:r>
          </a:p>
        </p:txBody>
      </p:sp>
      <p:pic>
        <p:nvPicPr>
          <p:cNvPr id="4" name="Picture 3">
            <a:extLst>
              <a:ext uri="{FF2B5EF4-FFF2-40B4-BE49-F238E27FC236}">
                <a16:creationId xmlns:a16="http://schemas.microsoft.com/office/drawing/2014/main" id="{CF0920D0-B167-448A-9ED2-2BE64D7AD6A4}"/>
              </a:ext>
            </a:extLst>
          </p:cNvPr>
          <p:cNvPicPr>
            <a:picLocks noChangeAspect="1"/>
          </p:cNvPicPr>
          <p:nvPr/>
        </p:nvPicPr>
        <p:blipFill>
          <a:blip r:embed="rId2"/>
          <a:stretch>
            <a:fillRect/>
          </a:stretch>
        </p:blipFill>
        <p:spPr>
          <a:xfrm>
            <a:off x="198001" y="1324175"/>
            <a:ext cx="1787049" cy="2278834"/>
          </a:xfrm>
          <a:prstGeom prst="rect">
            <a:avLst/>
          </a:prstGeom>
        </p:spPr>
      </p:pic>
      <p:pic>
        <p:nvPicPr>
          <p:cNvPr id="8" name="Picture 7">
            <a:extLst>
              <a:ext uri="{FF2B5EF4-FFF2-40B4-BE49-F238E27FC236}">
                <a16:creationId xmlns:a16="http://schemas.microsoft.com/office/drawing/2014/main" id="{F600AB03-F913-44C4-BD19-DE437A93FB90}"/>
              </a:ext>
            </a:extLst>
          </p:cNvPr>
          <p:cNvPicPr>
            <a:picLocks noChangeAspect="1"/>
          </p:cNvPicPr>
          <p:nvPr/>
        </p:nvPicPr>
        <p:blipFill>
          <a:blip r:embed="rId3"/>
          <a:stretch>
            <a:fillRect/>
          </a:stretch>
        </p:blipFill>
        <p:spPr>
          <a:xfrm>
            <a:off x="108998" y="3618506"/>
            <a:ext cx="1304925" cy="1171575"/>
          </a:xfrm>
          <a:prstGeom prst="rect">
            <a:avLst/>
          </a:prstGeom>
        </p:spPr>
      </p:pic>
      <p:pic>
        <p:nvPicPr>
          <p:cNvPr id="11" name="Picture 10">
            <a:extLst>
              <a:ext uri="{FF2B5EF4-FFF2-40B4-BE49-F238E27FC236}">
                <a16:creationId xmlns:a16="http://schemas.microsoft.com/office/drawing/2014/main" id="{C11AB2DA-3B4E-45D2-9830-03DF0E6F9A03}"/>
              </a:ext>
            </a:extLst>
          </p:cNvPr>
          <p:cNvPicPr>
            <a:picLocks noChangeAspect="1"/>
          </p:cNvPicPr>
          <p:nvPr/>
        </p:nvPicPr>
        <p:blipFill>
          <a:blip r:embed="rId4"/>
          <a:stretch>
            <a:fillRect/>
          </a:stretch>
        </p:blipFill>
        <p:spPr>
          <a:xfrm>
            <a:off x="2211033" y="1324176"/>
            <a:ext cx="1787049" cy="2278833"/>
          </a:xfrm>
          <a:prstGeom prst="rect">
            <a:avLst/>
          </a:prstGeom>
        </p:spPr>
      </p:pic>
      <p:pic>
        <p:nvPicPr>
          <p:cNvPr id="13" name="Picture 12">
            <a:extLst>
              <a:ext uri="{FF2B5EF4-FFF2-40B4-BE49-F238E27FC236}">
                <a16:creationId xmlns:a16="http://schemas.microsoft.com/office/drawing/2014/main" id="{D76166E3-8FFE-47F6-B464-B23B65EDDAC8}"/>
              </a:ext>
            </a:extLst>
          </p:cNvPr>
          <p:cNvPicPr>
            <a:picLocks noChangeAspect="1"/>
          </p:cNvPicPr>
          <p:nvPr/>
        </p:nvPicPr>
        <p:blipFill>
          <a:blip r:embed="rId5"/>
          <a:stretch>
            <a:fillRect/>
          </a:stretch>
        </p:blipFill>
        <p:spPr>
          <a:xfrm>
            <a:off x="2069529" y="3672247"/>
            <a:ext cx="1304925" cy="1381125"/>
          </a:xfrm>
          <a:prstGeom prst="rect">
            <a:avLst/>
          </a:prstGeom>
        </p:spPr>
      </p:pic>
      <p:pic>
        <p:nvPicPr>
          <p:cNvPr id="15" name="Picture 14">
            <a:extLst>
              <a:ext uri="{FF2B5EF4-FFF2-40B4-BE49-F238E27FC236}">
                <a16:creationId xmlns:a16="http://schemas.microsoft.com/office/drawing/2014/main" id="{67543579-638D-4B94-9826-9446ADACAD67}"/>
              </a:ext>
            </a:extLst>
          </p:cNvPr>
          <p:cNvPicPr>
            <a:picLocks noChangeAspect="1"/>
          </p:cNvPicPr>
          <p:nvPr/>
        </p:nvPicPr>
        <p:blipFill>
          <a:blip r:embed="rId6"/>
          <a:stretch>
            <a:fillRect/>
          </a:stretch>
        </p:blipFill>
        <p:spPr>
          <a:xfrm>
            <a:off x="4207707" y="1324175"/>
            <a:ext cx="1787049" cy="2278834"/>
          </a:xfrm>
          <a:prstGeom prst="rect">
            <a:avLst/>
          </a:prstGeom>
        </p:spPr>
      </p:pic>
      <p:pic>
        <p:nvPicPr>
          <p:cNvPr id="17" name="Picture 16">
            <a:extLst>
              <a:ext uri="{FF2B5EF4-FFF2-40B4-BE49-F238E27FC236}">
                <a16:creationId xmlns:a16="http://schemas.microsoft.com/office/drawing/2014/main" id="{C92C303C-E0B7-458D-B378-653C36732C3E}"/>
              </a:ext>
            </a:extLst>
          </p:cNvPr>
          <p:cNvPicPr>
            <a:picLocks noChangeAspect="1"/>
          </p:cNvPicPr>
          <p:nvPr/>
        </p:nvPicPr>
        <p:blipFill>
          <a:blip r:embed="rId7"/>
          <a:stretch>
            <a:fillRect/>
          </a:stretch>
        </p:blipFill>
        <p:spPr>
          <a:xfrm>
            <a:off x="4156958" y="3649797"/>
            <a:ext cx="1304925" cy="1590675"/>
          </a:xfrm>
          <a:prstGeom prst="rect">
            <a:avLst/>
          </a:prstGeom>
        </p:spPr>
      </p:pic>
      <p:pic>
        <p:nvPicPr>
          <p:cNvPr id="20" name="Picture 19">
            <a:extLst>
              <a:ext uri="{FF2B5EF4-FFF2-40B4-BE49-F238E27FC236}">
                <a16:creationId xmlns:a16="http://schemas.microsoft.com/office/drawing/2014/main" id="{025853ED-6E15-43F1-A5C4-2220644251B2}"/>
              </a:ext>
            </a:extLst>
          </p:cNvPr>
          <p:cNvPicPr>
            <a:picLocks noChangeAspect="1"/>
          </p:cNvPicPr>
          <p:nvPr/>
        </p:nvPicPr>
        <p:blipFill>
          <a:blip r:embed="rId8"/>
          <a:stretch>
            <a:fillRect/>
          </a:stretch>
        </p:blipFill>
        <p:spPr>
          <a:xfrm>
            <a:off x="6162762" y="1393413"/>
            <a:ext cx="1732753" cy="2209596"/>
          </a:xfrm>
          <a:prstGeom prst="rect">
            <a:avLst/>
          </a:prstGeom>
        </p:spPr>
      </p:pic>
      <p:pic>
        <p:nvPicPr>
          <p:cNvPr id="25" name="Picture 24">
            <a:extLst>
              <a:ext uri="{FF2B5EF4-FFF2-40B4-BE49-F238E27FC236}">
                <a16:creationId xmlns:a16="http://schemas.microsoft.com/office/drawing/2014/main" id="{0CF97ED9-FF5F-4D41-96F9-5AA6AFDF8BAB}"/>
              </a:ext>
            </a:extLst>
          </p:cNvPr>
          <p:cNvPicPr>
            <a:picLocks noChangeAspect="1"/>
          </p:cNvPicPr>
          <p:nvPr/>
        </p:nvPicPr>
        <p:blipFill>
          <a:blip r:embed="rId9"/>
          <a:stretch>
            <a:fillRect/>
          </a:stretch>
        </p:blipFill>
        <p:spPr>
          <a:xfrm>
            <a:off x="6244387" y="3649797"/>
            <a:ext cx="1304925" cy="1800225"/>
          </a:xfrm>
          <a:prstGeom prst="rect">
            <a:avLst/>
          </a:prstGeom>
        </p:spPr>
      </p:pic>
      <p:pic>
        <p:nvPicPr>
          <p:cNvPr id="28" name="Picture 27">
            <a:extLst>
              <a:ext uri="{FF2B5EF4-FFF2-40B4-BE49-F238E27FC236}">
                <a16:creationId xmlns:a16="http://schemas.microsoft.com/office/drawing/2014/main" id="{199AF3C1-B829-40B1-8FFB-C482EC1BE0E2}"/>
              </a:ext>
            </a:extLst>
          </p:cNvPr>
          <p:cNvPicPr>
            <a:picLocks noChangeAspect="1"/>
          </p:cNvPicPr>
          <p:nvPr/>
        </p:nvPicPr>
        <p:blipFill>
          <a:blip r:embed="rId10"/>
          <a:stretch>
            <a:fillRect/>
          </a:stretch>
        </p:blipFill>
        <p:spPr>
          <a:xfrm>
            <a:off x="8063521" y="1358794"/>
            <a:ext cx="1787049" cy="2278834"/>
          </a:xfrm>
          <a:prstGeom prst="rect">
            <a:avLst/>
          </a:prstGeom>
        </p:spPr>
      </p:pic>
      <p:pic>
        <p:nvPicPr>
          <p:cNvPr id="31" name="Picture 30">
            <a:extLst>
              <a:ext uri="{FF2B5EF4-FFF2-40B4-BE49-F238E27FC236}">
                <a16:creationId xmlns:a16="http://schemas.microsoft.com/office/drawing/2014/main" id="{E05A5AB4-C1C3-4AC5-BF3E-43B9068C2F0D}"/>
              </a:ext>
            </a:extLst>
          </p:cNvPr>
          <p:cNvPicPr>
            <a:picLocks noChangeAspect="1"/>
          </p:cNvPicPr>
          <p:nvPr/>
        </p:nvPicPr>
        <p:blipFill>
          <a:blip r:embed="rId11"/>
          <a:stretch>
            <a:fillRect/>
          </a:stretch>
        </p:blipFill>
        <p:spPr>
          <a:xfrm>
            <a:off x="8204918" y="3780003"/>
            <a:ext cx="1304925" cy="2009775"/>
          </a:xfrm>
          <a:prstGeom prst="rect">
            <a:avLst/>
          </a:prstGeom>
        </p:spPr>
      </p:pic>
      <p:pic>
        <p:nvPicPr>
          <p:cNvPr id="33" name="Picture 32">
            <a:extLst>
              <a:ext uri="{FF2B5EF4-FFF2-40B4-BE49-F238E27FC236}">
                <a16:creationId xmlns:a16="http://schemas.microsoft.com/office/drawing/2014/main" id="{3940254D-AF90-4E3A-9B26-A07AE41344E0}"/>
              </a:ext>
            </a:extLst>
          </p:cNvPr>
          <p:cNvPicPr>
            <a:picLocks noChangeAspect="1"/>
          </p:cNvPicPr>
          <p:nvPr/>
        </p:nvPicPr>
        <p:blipFill>
          <a:blip r:embed="rId12"/>
          <a:stretch>
            <a:fillRect/>
          </a:stretch>
        </p:blipFill>
        <p:spPr>
          <a:xfrm>
            <a:off x="10076553" y="1393413"/>
            <a:ext cx="1787049" cy="2278834"/>
          </a:xfrm>
          <a:prstGeom prst="rect">
            <a:avLst/>
          </a:prstGeom>
        </p:spPr>
      </p:pic>
      <p:cxnSp>
        <p:nvCxnSpPr>
          <p:cNvPr id="35" name="Straight Arrow Connector 34">
            <a:extLst>
              <a:ext uri="{FF2B5EF4-FFF2-40B4-BE49-F238E27FC236}">
                <a16:creationId xmlns:a16="http://schemas.microsoft.com/office/drawing/2014/main" id="{0420294C-4964-4CE5-AB35-96A3F108E965}"/>
              </a:ext>
            </a:extLst>
          </p:cNvPr>
          <p:cNvCxnSpPr>
            <a:cxnSpLocks/>
          </p:cNvCxnSpPr>
          <p:nvPr/>
        </p:nvCxnSpPr>
        <p:spPr>
          <a:xfrm flipH="1">
            <a:off x="9509843" y="5430900"/>
            <a:ext cx="213169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431732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368E0-C460-4FDD-A4D2-C1A53D5F132B}"/>
              </a:ext>
            </a:extLst>
          </p:cNvPr>
          <p:cNvSpPr>
            <a:spLocks noGrp="1"/>
          </p:cNvSpPr>
          <p:nvPr>
            <p:ph type="title"/>
          </p:nvPr>
        </p:nvSpPr>
        <p:spPr>
          <a:xfrm>
            <a:off x="648929" y="629266"/>
            <a:ext cx="3505495" cy="1622321"/>
          </a:xfrm>
        </p:spPr>
        <p:txBody>
          <a:bodyPr>
            <a:normAutofit/>
          </a:bodyPr>
          <a:lstStyle/>
          <a:p>
            <a:r>
              <a:rPr lang="en-US" dirty="0"/>
              <a:t>Elbow Plot</a:t>
            </a:r>
          </a:p>
        </p:txBody>
      </p:sp>
      <p:sp>
        <p:nvSpPr>
          <p:cNvPr id="3" name="Content Placeholder 2">
            <a:extLst>
              <a:ext uri="{FF2B5EF4-FFF2-40B4-BE49-F238E27FC236}">
                <a16:creationId xmlns:a16="http://schemas.microsoft.com/office/drawing/2014/main" id="{90ED0DE7-7929-46A5-8C32-7DCFC2801309}"/>
              </a:ext>
            </a:extLst>
          </p:cNvPr>
          <p:cNvSpPr>
            <a:spLocks noGrp="1"/>
          </p:cNvSpPr>
          <p:nvPr>
            <p:ph idx="1"/>
          </p:nvPr>
        </p:nvSpPr>
        <p:spPr>
          <a:xfrm>
            <a:off x="648931" y="2438400"/>
            <a:ext cx="3505494" cy="3785419"/>
          </a:xfrm>
        </p:spPr>
        <p:txBody>
          <a:bodyPr>
            <a:normAutofit/>
          </a:bodyPr>
          <a:lstStyle/>
          <a:p>
            <a:r>
              <a:rPr lang="en-US" sz="2000"/>
              <a:t>You have to make your own elbow plot </a:t>
            </a:r>
            <a:r>
              <a:rPr lang="en-US" sz="2000">
                <a:sym typeface="Wingdings" panose="05000000000000000000" pitchFamily="2" charset="2"/>
              </a:rPr>
              <a:t></a:t>
            </a:r>
            <a:endParaRPr lang="en-US" sz="2000"/>
          </a:p>
        </p:txBody>
      </p:sp>
      <p:sp>
        <p:nvSpPr>
          <p:cNvPr id="9" name="Rectangle 8">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Chart 3">
            <a:extLst>
              <a:ext uri="{FF2B5EF4-FFF2-40B4-BE49-F238E27FC236}">
                <a16:creationId xmlns:a16="http://schemas.microsoft.com/office/drawing/2014/main" id="{C9538334-C68A-4294-9A47-2F9630D3861B}"/>
              </a:ext>
            </a:extLst>
          </p:cNvPr>
          <p:cNvGraphicFramePr>
            <a:graphicFrameLocks/>
          </p:cNvGraphicFramePr>
          <p:nvPr>
            <p:extLst>
              <p:ext uri="{D42A27DB-BD31-4B8C-83A1-F6EECF244321}">
                <p14:modId xmlns:p14="http://schemas.microsoft.com/office/powerpoint/2010/main" val="1057713830"/>
              </p:ext>
            </p:extLst>
          </p:nvPr>
        </p:nvGraphicFramePr>
        <p:xfrm>
          <a:off x="5405862" y="807593"/>
          <a:ext cx="6019331" cy="5239568"/>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86396173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BB98CB-DB5D-4363-AA66-884D78E64D38}"/>
              </a:ext>
            </a:extLst>
          </p:cNvPr>
          <p:cNvSpPr>
            <a:spLocks noGrp="1"/>
          </p:cNvSpPr>
          <p:nvPr>
            <p:ph type="title"/>
          </p:nvPr>
        </p:nvSpPr>
        <p:spPr/>
        <p:txBody>
          <a:bodyPr/>
          <a:lstStyle/>
          <a:p>
            <a:r>
              <a:rPr lang="en-US" dirty="0"/>
              <a:t>I first went with the 5-Class Model</a:t>
            </a:r>
          </a:p>
        </p:txBody>
      </p:sp>
      <p:pic>
        <p:nvPicPr>
          <p:cNvPr id="5" name="Content Placeholder 4">
            <a:extLst>
              <a:ext uri="{FF2B5EF4-FFF2-40B4-BE49-F238E27FC236}">
                <a16:creationId xmlns:a16="http://schemas.microsoft.com/office/drawing/2014/main" id="{A08B1D42-781B-41D3-8F86-772FB283B3E7}"/>
              </a:ext>
            </a:extLst>
          </p:cNvPr>
          <p:cNvPicPr>
            <a:picLocks noGrp="1" noChangeAspect="1"/>
          </p:cNvPicPr>
          <p:nvPr>
            <p:ph idx="1"/>
          </p:nvPr>
        </p:nvPicPr>
        <p:blipFill>
          <a:blip r:embed="rId2"/>
          <a:stretch>
            <a:fillRect/>
          </a:stretch>
        </p:blipFill>
        <p:spPr>
          <a:xfrm>
            <a:off x="2703959" y="1579966"/>
            <a:ext cx="1843593" cy="4351338"/>
          </a:xfrm>
        </p:spPr>
      </p:pic>
      <p:pic>
        <p:nvPicPr>
          <p:cNvPr id="7" name="Picture 6">
            <a:extLst>
              <a:ext uri="{FF2B5EF4-FFF2-40B4-BE49-F238E27FC236}">
                <a16:creationId xmlns:a16="http://schemas.microsoft.com/office/drawing/2014/main" id="{7CD9AEFA-3B0A-4E64-8480-59E328210BDB}"/>
              </a:ext>
            </a:extLst>
          </p:cNvPr>
          <p:cNvPicPr>
            <a:picLocks noChangeAspect="1"/>
          </p:cNvPicPr>
          <p:nvPr/>
        </p:nvPicPr>
        <p:blipFill>
          <a:blip r:embed="rId3"/>
          <a:stretch>
            <a:fillRect/>
          </a:stretch>
        </p:blipFill>
        <p:spPr>
          <a:xfrm>
            <a:off x="5252469" y="2528887"/>
            <a:ext cx="1304925" cy="1800225"/>
          </a:xfrm>
          <a:prstGeom prst="rect">
            <a:avLst/>
          </a:prstGeom>
        </p:spPr>
      </p:pic>
    </p:spTree>
    <p:extLst>
      <p:ext uri="{BB962C8B-B14F-4D97-AF65-F5344CB8AC3E}">
        <p14:creationId xmlns:p14="http://schemas.microsoft.com/office/powerpoint/2010/main" val="391216974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577D1452-F0B7-431E-9A24-D3F7103D85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Rounded Rectangle 20">
            <a:extLst>
              <a:ext uri="{FF2B5EF4-FFF2-40B4-BE49-F238E27FC236}">
                <a16:creationId xmlns:a16="http://schemas.microsoft.com/office/drawing/2014/main" id="{A660F4F9-5DF5-4F15-BE6A-CD8648BB11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211" y="559407"/>
            <a:ext cx="6594522"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Content Placeholder 26">
            <a:extLst>
              <a:ext uri="{FF2B5EF4-FFF2-40B4-BE49-F238E27FC236}">
                <a16:creationId xmlns:a16="http://schemas.microsoft.com/office/drawing/2014/main" id="{A1FCA9D3-05C8-4DBC-A52B-DE0822E175B0}"/>
              </a:ext>
            </a:extLst>
          </p:cNvPr>
          <p:cNvSpPr>
            <a:spLocks noGrp="1"/>
          </p:cNvSpPr>
          <p:nvPr>
            <p:ph idx="1"/>
          </p:nvPr>
        </p:nvSpPr>
        <p:spPr>
          <a:xfrm>
            <a:off x="8045753" y="2438401"/>
            <a:ext cx="3667036" cy="3779520"/>
          </a:xfrm>
        </p:spPr>
        <p:txBody>
          <a:bodyPr>
            <a:normAutofit/>
          </a:bodyPr>
          <a:lstStyle/>
          <a:p>
            <a:r>
              <a:rPr lang="en-US" sz="1800" dirty="0"/>
              <a:t>Class 1: Jail/Substance Use with some domestic violence</a:t>
            </a:r>
          </a:p>
          <a:p>
            <a:r>
              <a:rPr lang="en-US" sz="1800" dirty="0">
                <a:solidFill>
                  <a:srgbClr val="FF0000"/>
                </a:solidFill>
              </a:rPr>
              <a:t>Class 2: Low Aces</a:t>
            </a:r>
          </a:p>
          <a:p>
            <a:r>
              <a:rPr lang="en-US" sz="1800" dirty="0">
                <a:solidFill>
                  <a:srgbClr val="FF0000"/>
                </a:solidFill>
              </a:rPr>
              <a:t>Class 3: No Aces</a:t>
            </a:r>
          </a:p>
          <a:p>
            <a:r>
              <a:rPr lang="en-US" sz="1800" dirty="0"/>
              <a:t>Class 4: Mental Health/Substance Use</a:t>
            </a:r>
          </a:p>
          <a:p>
            <a:r>
              <a:rPr lang="en-US" sz="1800" dirty="0"/>
              <a:t>Class 5: High ACEs</a:t>
            </a:r>
          </a:p>
        </p:txBody>
      </p:sp>
      <p:graphicFrame>
        <p:nvGraphicFramePr>
          <p:cNvPr id="25" name="Table 4">
            <a:extLst>
              <a:ext uri="{FF2B5EF4-FFF2-40B4-BE49-F238E27FC236}">
                <a16:creationId xmlns:a16="http://schemas.microsoft.com/office/drawing/2014/main" id="{DF5B6D5D-C00B-40C5-BD13-E517072D5650}"/>
              </a:ext>
            </a:extLst>
          </p:cNvPr>
          <p:cNvGraphicFramePr>
            <a:graphicFrameLocks/>
          </p:cNvGraphicFramePr>
          <p:nvPr>
            <p:extLst>
              <p:ext uri="{D42A27DB-BD31-4B8C-83A1-F6EECF244321}">
                <p14:modId xmlns:p14="http://schemas.microsoft.com/office/powerpoint/2010/main" val="432992869"/>
              </p:ext>
            </p:extLst>
          </p:nvPr>
        </p:nvGraphicFramePr>
        <p:xfrm>
          <a:off x="744142" y="1099161"/>
          <a:ext cx="6064663" cy="4659685"/>
        </p:xfrm>
        <a:graphic>
          <a:graphicData uri="http://schemas.openxmlformats.org/drawingml/2006/table">
            <a:tbl>
              <a:tblPr firstRow="1" bandRow="1">
                <a:tableStyleId>{BC89EF96-8CEA-46FF-86C4-4CE0E7609802}</a:tableStyleId>
              </a:tblPr>
              <a:tblGrid>
                <a:gridCol w="1479261">
                  <a:extLst>
                    <a:ext uri="{9D8B030D-6E8A-4147-A177-3AD203B41FA5}">
                      <a16:colId xmlns:a16="http://schemas.microsoft.com/office/drawing/2014/main" val="3107393737"/>
                    </a:ext>
                  </a:extLst>
                </a:gridCol>
                <a:gridCol w="435142">
                  <a:extLst>
                    <a:ext uri="{9D8B030D-6E8A-4147-A177-3AD203B41FA5}">
                      <a16:colId xmlns:a16="http://schemas.microsoft.com/office/drawing/2014/main" val="2827262886"/>
                    </a:ext>
                  </a:extLst>
                </a:gridCol>
                <a:gridCol w="830052">
                  <a:extLst>
                    <a:ext uri="{9D8B030D-6E8A-4147-A177-3AD203B41FA5}">
                      <a16:colId xmlns:a16="http://schemas.microsoft.com/office/drawing/2014/main" val="1331010906"/>
                    </a:ext>
                  </a:extLst>
                </a:gridCol>
                <a:gridCol w="830052">
                  <a:extLst>
                    <a:ext uri="{9D8B030D-6E8A-4147-A177-3AD203B41FA5}">
                      <a16:colId xmlns:a16="http://schemas.microsoft.com/office/drawing/2014/main" val="79542218"/>
                    </a:ext>
                  </a:extLst>
                </a:gridCol>
                <a:gridCol w="830052">
                  <a:extLst>
                    <a:ext uri="{9D8B030D-6E8A-4147-A177-3AD203B41FA5}">
                      <a16:colId xmlns:a16="http://schemas.microsoft.com/office/drawing/2014/main" val="2937155963"/>
                    </a:ext>
                  </a:extLst>
                </a:gridCol>
                <a:gridCol w="830052">
                  <a:extLst>
                    <a:ext uri="{9D8B030D-6E8A-4147-A177-3AD203B41FA5}">
                      <a16:colId xmlns:a16="http://schemas.microsoft.com/office/drawing/2014/main" val="4115134402"/>
                    </a:ext>
                  </a:extLst>
                </a:gridCol>
                <a:gridCol w="830052">
                  <a:extLst>
                    <a:ext uri="{9D8B030D-6E8A-4147-A177-3AD203B41FA5}">
                      <a16:colId xmlns:a16="http://schemas.microsoft.com/office/drawing/2014/main" val="3764303925"/>
                    </a:ext>
                  </a:extLst>
                </a:gridCol>
              </a:tblGrid>
              <a:tr h="602317">
                <a:tc>
                  <a:txBody>
                    <a:bodyPr/>
                    <a:lstStyle/>
                    <a:p>
                      <a:pPr algn="r" fontAlgn="b"/>
                      <a:endParaRPr lang="en-US" sz="1100" b="1" i="0" u="none" strike="noStrike" cap="all" spc="60" dirty="0">
                        <a:solidFill>
                          <a:schemeClr val="tx1"/>
                        </a:solidFill>
                        <a:effectLst/>
                        <a:latin typeface="Calibri" panose="020F0502020204030204" pitchFamily="34" charset="0"/>
                      </a:endParaRPr>
                    </a:p>
                  </a:txBody>
                  <a:tcPr marL="122091" marR="122091" marT="122091" marB="122091" anchor="b"/>
                </a:tc>
                <a:tc>
                  <a:txBody>
                    <a:bodyPr/>
                    <a:lstStyle/>
                    <a:p>
                      <a:pPr algn="r" fontAlgn="b"/>
                      <a:endParaRPr lang="en-US" sz="1100" b="1" i="0" u="none" strike="noStrike" cap="all" spc="60" dirty="0">
                        <a:solidFill>
                          <a:schemeClr val="tx1"/>
                        </a:solidFill>
                        <a:effectLst/>
                        <a:latin typeface="Calibri" panose="020F0502020204030204" pitchFamily="34" charset="0"/>
                      </a:endParaRPr>
                    </a:p>
                  </a:txBody>
                  <a:tcPr marL="122091" marR="122091" marT="122091" marB="122091" anchor="b"/>
                </a:tc>
                <a:tc>
                  <a:txBody>
                    <a:bodyPr/>
                    <a:lstStyle/>
                    <a:p>
                      <a:pPr algn="r" fontAlgn="b"/>
                      <a:r>
                        <a:rPr lang="en-US" sz="1100" b="1" u="none" strike="noStrike" cap="all" spc="60">
                          <a:solidFill>
                            <a:schemeClr val="tx1"/>
                          </a:solidFill>
                          <a:effectLst/>
                        </a:rPr>
                        <a:t>Class 1</a:t>
                      </a:r>
                      <a:endParaRPr lang="en-US" sz="1100" b="1" i="0" u="none" strike="noStrike" cap="all" spc="60">
                        <a:solidFill>
                          <a:schemeClr val="tx1"/>
                        </a:solidFill>
                        <a:effectLst/>
                        <a:latin typeface="Calibri" panose="020F0502020204030204" pitchFamily="34" charset="0"/>
                      </a:endParaRPr>
                    </a:p>
                  </a:txBody>
                  <a:tcPr marL="122091" marR="122091" marT="122091" marB="122091" anchor="b"/>
                </a:tc>
                <a:tc>
                  <a:txBody>
                    <a:bodyPr/>
                    <a:lstStyle/>
                    <a:p>
                      <a:pPr algn="r" fontAlgn="b"/>
                      <a:r>
                        <a:rPr lang="en-US" sz="1100" b="1" u="none" strike="noStrike" cap="all" spc="60" dirty="0">
                          <a:solidFill>
                            <a:schemeClr val="tx1"/>
                          </a:solidFill>
                          <a:effectLst/>
                        </a:rPr>
                        <a:t> Class 2</a:t>
                      </a:r>
                      <a:endParaRPr lang="en-US" sz="1100" b="1" i="0" u="none" strike="noStrike" cap="all" spc="60" dirty="0">
                        <a:solidFill>
                          <a:schemeClr val="tx1"/>
                        </a:solidFill>
                        <a:effectLst/>
                        <a:latin typeface="Calibri" panose="020F0502020204030204" pitchFamily="34" charset="0"/>
                      </a:endParaRPr>
                    </a:p>
                  </a:txBody>
                  <a:tcPr marL="122091" marR="122091" marT="122091" marB="122091" anchor="b"/>
                </a:tc>
                <a:tc>
                  <a:txBody>
                    <a:bodyPr/>
                    <a:lstStyle/>
                    <a:p>
                      <a:pPr algn="r" fontAlgn="b"/>
                      <a:r>
                        <a:rPr lang="en-US" sz="1100" b="1" u="none" strike="noStrike" cap="all" spc="60" dirty="0">
                          <a:solidFill>
                            <a:schemeClr val="tx1"/>
                          </a:solidFill>
                          <a:effectLst/>
                        </a:rPr>
                        <a:t> Class 3</a:t>
                      </a:r>
                      <a:endParaRPr lang="en-US" sz="1100" b="1" i="0" u="none" strike="noStrike" cap="all" spc="60" dirty="0">
                        <a:solidFill>
                          <a:schemeClr val="tx1"/>
                        </a:solidFill>
                        <a:effectLst/>
                        <a:latin typeface="Calibri" panose="020F0502020204030204" pitchFamily="34" charset="0"/>
                      </a:endParaRPr>
                    </a:p>
                  </a:txBody>
                  <a:tcPr marL="122091" marR="122091" marT="122091" marB="122091" anchor="b"/>
                </a:tc>
                <a:tc>
                  <a:txBody>
                    <a:bodyPr/>
                    <a:lstStyle/>
                    <a:p>
                      <a:pPr algn="r" fontAlgn="b"/>
                      <a:r>
                        <a:rPr lang="en-US" sz="1100" b="1" u="none" strike="noStrike" cap="all" spc="60" dirty="0">
                          <a:solidFill>
                            <a:schemeClr val="tx1"/>
                          </a:solidFill>
                          <a:effectLst/>
                        </a:rPr>
                        <a:t> Class 4</a:t>
                      </a:r>
                      <a:endParaRPr lang="en-US" sz="1100" b="1" i="0" u="none" strike="noStrike" cap="all" spc="60" dirty="0">
                        <a:solidFill>
                          <a:schemeClr val="tx1"/>
                        </a:solidFill>
                        <a:effectLst/>
                        <a:latin typeface="Calibri" panose="020F0502020204030204" pitchFamily="34" charset="0"/>
                      </a:endParaRPr>
                    </a:p>
                  </a:txBody>
                  <a:tcPr marL="122091" marR="122091" marT="122091" marB="122091" anchor="b"/>
                </a:tc>
                <a:tc>
                  <a:txBody>
                    <a:bodyPr/>
                    <a:lstStyle/>
                    <a:p>
                      <a:pPr algn="r" fontAlgn="b"/>
                      <a:r>
                        <a:rPr lang="en-US" sz="1100" b="1" u="none" strike="noStrike" cap="all" spc="60" dirty="0">
                          <a:solidFill>
                            <a:schemeClr val="tx1"/>
                          </a:solidFill>
                          <a:effectLst/>
                        </a:rPr>
                        <a:t> Class 5</a:t>
                      </a:r>
                      <a:endParaRPr lang="en-US" sz="1100" b="1" i="0" u="none" strike="noStrike" cap="all" spc="60" dirty="0">
                        <a:solidFill>
                          <a:schemeClr val="tx1"/>
                        </a:solidFill>
                        <a:effectLst/>
                        <a:latin typeface="Calibri" panose="020F0502020204030204" pitchFamily="34" charset="0"/>
                      </a:endParaRPr>
                    </a:p>
                  </a:txBody>
                  <a:tcPr marL="122091" marR="122091" marT="122091" marB="122091" anchor="b"/>
                </a:tc>
                <a:extLst>
                  <a:ext uri="{0D108BD9-81ED-4DB2-BD59-A6C34878D82A}">
                    <a16:rowId xmlns:a16="http://schemas.microsoft.com/office/drawing/2014/main" val="2746478121"/>
                  </a:ext>
                </a:extLst>
              </a:tr>
              <a:tr h="338114">
                <a:tc rowSpan="2">
                  <a:txBody>
                    <a:bodyPr/>
                    <a:lstStyle/>
                    <a:p>
                      <a:pPr algn="r" fontAlgn="b"/>
                      <a:r>
                        <a:rPr lang="en-US" sz="1400" b="0" u="none" strike="noStrike" cap="none" spc="0" dirty="0">
                          <a:solidFill>
                            <a:schemeClr val="tx1"/>
                          </a:solidFill>
                          <a:effectLst/>
                        </a:rPr>
                        <a:t>Death of Parent</a:t>
                      </a:r>
                      <a:endParaRPr lang="en-US" sz="1400" b="0" i="0" u="none" strike="noStrike" cap="none" spc="0" dirty="0">
                        <a:solidFill>
                          <a:schemeClr val="tx1"/>
                        </a:solidFill>
                        <a:effectLst/>
                        <a:latin typeface="Calibri" panose="020F0502020204030204" pitchFamily="34" charset="0"/>
                      </a:endParaRPr>
                    </a:p>
                  </a:txBody>
                  <a:tcPr marL="7110" marR="7110" marT="7110" marB="81394" anchor="b"/>
                </a:tc>
                <a:tc>
                  <a:txBody>
                    <a:bodyPr/>
                    <a:lstStyle/>
                    <a:p>
                      <a:pPr algn="r" fontAlgn="b"/>
                      <a:r>
                        <a:rPr lang="en-US" sz="1400" b="0" u="none" strike="noStrike" cap="none" spc="0" dirty="0">
                          <a:solidFill>
                            <a:schemeClr val="tx1"/>
                          </a:solidFill>
                          <a:effectLst/>
                        </a:rPr>
                        <a:t>Yes</a:t>
                      </a:r>
                      <a:endParaRPr lang="en-US" sz="1400" b="0" i="0" u="none" strike="noStrike" cap="none" spc="0" dirty="0">
                        <a:solidFill>
                          <a:schemeClr val="tx1"/>
                        </a:solidFill>
                        <a:effectLst/>
                        <a:latin typeface="Calibri" panose="020F0502020204030204" pitchFamily="34" charset="0"/>
                      </a:endParaRPr>
                    </a:p>
                  </a:txBody>
                  <a:tcPr marL="7110" marR="7110" marT="7110" marB="81394" anchor="b"/>
                </a:tc>
                <a:tc>
                  <a:txBody>
                    <a:bodyPr/>
                    <a:lstStyle/>
                    <a:p>
                      <a:pPr algn="r" fontAlgn="b"/>
                      <a:r>
                        <a:rPr lang="en-US" sz="1400" b="0" u="none" strike="noStrike" cap="none" spc="0" dirty="0">
                          <a:solidFill>
                            <a:schemeClr val="tx1"/>
                          </a:solidFill>
                          <a:effectLst/>
                        </a:rPr>
                        <a:t>.114</a:t>
                      </a:r>
                      <a:endParaRPr lang="en-US" sz="1400" b="0" i="0" u="none" strike="noStrike" cap="none" spc="0" dirty="0">
                        <a:solidFill>
                          <a:schemeClr val="tx1"/>
                        </a:solidFill>
                        <a:effectLst/>
                        <a:latin typeface="Calibri" panose="020F0502020204030204" pitchFamily="34" charset="0"/>
                      </a:endParaRPr>
                    </a:p>
                  </a:txBody>
                  <a:tcPr marL="7110" marR="7110" marT="7110" marB="81394" anchor="b"/>
                </a:tc>
                <a:tc>
                  <a:txBody>
                    <a:bodyPr/>
                    <a:lstStyle/>
                    <a:p>
                      <a:pPr algn="r" fontAlgn="b"/>
                      <a:r>
                        <a:rPr lang="en-US" sz="1400" b="0" u="none" strike="noStrike" cap="none" spc="0" dirty="0">
                          <a:solidFill>
                            <a:schemeClr val="tx1"/>
                          </a:solidFill>
                          <a:effectLst/>
                        </a:rPr>
                        <a:t>.049</a:t>
                      </a:r>
                      <a:endParaRPr lang="en-US" sz="1400" b="0" i="0" u="none" strike="noStrike" cap="none" spc="0" dirty="0">
                        <a:solidFill>
                          <a:schemeClr val="tx1"/>
                        </a:solidFill>
                        <a:effectLst/>
                        <a:latin typeface="Calibri" panose="020F0502020204030204" pitchFamily="34" charset="0"/>
                      </a:endParaRPr>
                    </a:p>
                  </a:txBody>
                  <a:tcPr marL="7110" marR="7110" marT="7110" marB="81394" anchor="b"/>
                </a:tc>
                <a:tc>
                  <a:txBody>
                    <a:bodyPr/>
                    <a:lstStyle/>
                    <a:p>
                      <a:pPr algn="r" fontAlgn="b"/>
                      <a:r>
                        <a:rPr lang="en-US" sz="1400" b="0" u="none" strike="noStrike" cap="none" spc="0" dirty="0">
                          <a:solidFill>
                            <a:schemeClr val="tx1"/>
                          </a:solidFill>
                          <a:effectLst/>
                        </a:rPr>
                        <a:t>.016</a:t>
                      </a:r>
                      <a:endParaRPr lang="en-US" sz="1400" b="0" i="0" u="none" strike="noStrike" cap="none" spc="0" dirty="0">
                        <a:solidFill>
                          <a:schemeClr val="tx1"/>
                        </a:solidFill>
                        <a:effectLst/>
                        <a:latin typeface="Calibri" panose="020F0502020204030204" pitchFamily="34" charset="0"/>
                      </a:endParaRPr>
                    </a:p>
                  </a:txBody>
                  <a:tcPr marL="7110" marR="7110" marT="7110" marB="81394" anchor="b"/>
                </a:tc>
                <a:tc>
                  <a:txBody>
                    <a:bodyPr/>
                    <a:lstStyle/>
                    <a:p>
                      <a:pPr algn="r" fontAlgn="b"/>
                      <a:r>
                        <a:rPr lang="en-US" sz="1400" b="0" u="none" strike="noStrike" cap="none" spc="0" dirty="0">
                          <a:solidFill>
                            <a:schemeClr val="tx1"/>
                          </a:solidFill>
                          <a:effectLst/>
                        </a:rPr>
                        <a:t>.114</a:t>
                      </a:r>
                      <a:endParaRPr lang="en-US" sz="1400" b="0" i="0" u="none" strike="noStrike" cap="none" spc="0" dirty="0">
                        <a:solidFill>
                          <a:schemeClr val="tx1"/>
                        </a:solidFill>
                        <a:effectLst/>
                        <a:latin typeface="Calibri" panose="020F0502020204030204" pitchFamily="34" charset="0"/>
                      </a:endParaRPr>
                    </a:p>
                  </a:txBody>
                  <a:tcPr marL="7110" marR="7110" marT="7110" marB="81394" anchor="b"/>
                </a:tc>
                <a:tc>
                  <a:txBody>
                    <a:bodyPr/>
                    <a:lstStyle/>
                    <a:p>
                      <a:pPr algn="r" fontAlgn="b"/>
                      <a:r>
                        <a:rPr lang="en-US" sz="1400" b="0" u="none" strike="noStrike" cap="none" spc="0" dirty="0">
                          <a:solidFill>
                            <a:schemeClr val="tx1"/>
                          </a:solidFill>
                          <a:effectLst/>
                        </a:rPr>
                        <a:t>.144</a:t>
                      </a:r>
                      <a:endParaRPr lang="en-US" sz="1400" b="0" i="0" u="none" strike="noStrike" cap="none" spc="0" dirty="0">
                        <a:solidFill>
                          <a:schemeClr val="tx1"/>
                        </a:solidFill>
                        <a:effectLst/>
                        <a:latin typeface="Calibri" panose="020F0502020204030204" pitchFamily="34" charset="0"/>
                      </a:endParaRPr>
                    </a:p>
                  </a:txBody>
                  <a:tcPr marL="7110" marR="7110" marT="7110" marB="81394" anchor="b"/>
                </a:tc>
                <a:extLst>
                  <a:ext uri="{0D108BD9-81ED-4DB2-BD59-A6C34878D82A}">
                    <a16:rowId xmlns:a16="http://schemas.microsoft.com/office/drawing/2014/main" val="2454379352"/>
                  </a:ext>
                </a:extLst>
              </a:tr>
              <a:tr h="338114">
                <a:tc vMerge="1">
                  <a:txBody>
                    <a:bodyPr/>
                    <a:lstStyle/>
                    <a:p>
                      <a:pPr algn="r" fontAlgn="b"/>
                      <a:r>
                        <a:rPr lang="en-US" sz="1100" b="0" i="0" u="none" strike="noStrike">
                          <a:solidFill>
                            <a:srgbClr val="000000"/>
                          </a:solidFill>
                          <a:effectLst/>
                          <a:latin typeface="Calibri" panose="020F0502020204030204" pitchFamily="34" charset="0"/>
                        </a:rPr>
                        <a:t>Death of Parent</a:t>
                      </a:r>
                    </a:p>
                  </a:txBody>
                  <a:tcPr marL="9525" marR="9525" marT="9525" marB="0" anchor="b"/>
                </a:tc>
                <a:tc>
                  <a:txBody>
                    <a:bodyPr/>
                    <a:lstStyle/>
                    <a:p>
                      <a:pPr algn="r" fontAlgn="b"/>
                      <a:r>
                        <a:rPr lang="en-US" sz="1400" b="0" u="none" strike="noStrike" cap="none" spc="0" dirty="0">
                          <a:solidFill>
                            <a:schemeClr val="tx1"/>
                          </a:solidFill>
                          <a:effectLst/>
                        </a:rPr>
                        <a:t>No</a:t>
                      </a:r>
                      <a:endParaRPr lang="en-US" sz="1400" b="0" i="0" u="none" strike="noStrike" cap="none" spc="0" dirty="0">
                        <a:solidFill>
                          <a:schemeClr val="tx1"/>
                        </a:solidFill>
                        <a:effectLst/>
                        <a:latin typeface="Calibri" panose="020F0502020204030204" pitchFamily="34" charset="0"/>
                      </a:endParaRPr>
                    </a:p>
                  </a:txBody>
                  <a:tcPr marL="7110" marR="7110" marT="7110" marB="81394" anchor="b"/>
                </a:tc>
                <a:tc>
                  <a:txBody>
                    <a:bodyPr/>
                    <a:lstStyle/>
                    <a:p>
                      <a:pPr algn="r" fontAlgn="b"/>
                      <a:r>
                        <a:rPr lang="en-US" sz="1400" b="0" u="none" strike="noStrike" cap="none" spc="0" dirty="0">
                          <a:solidFill>
                            <a:schemeClr val="tx1"/>
                          </a:solidFill>
                          <a:effectLst/>
                        </a:rPr>
                        <a:t>.886</a:t>
                      </a:r>
                      <a:endParaRPr lang="en-US" sz="1400" b="0" i="0" u="none" strike="noStrike" cap="none" spc="0" dirty="0">
                        <a:solidFill>
                          <a:schemeClr val="tx1"/>
                        </a:solidFill>
                        <a:effectLst/>
                        <a:latin typeface="Calibri" panose="020F0502020204030204" pitchFamily="34" charset="0"/>
                      </a:endParaRPr>
                    </a:p>
                  </a:txBody>
                  <a:tcPr marL="7110" marR="7110" marT="7110" marB="81394" anchor="b"/>
                </a:tc>
                <a:tc>
                  <a:txBody>
                    <a:bodyPr/>
                    <a:lstStyle/>
                    <a:p>
                      <a:pPr algn="r" fontAlgn="b"/>
                      <a:r>
                        <a:rPr lang="en-US" sz="1400" b="0" u="none" strike="noStrike" cap="none" spc="0" dirty="0">
                          <a:solidFill>
                            <a:schemeClr val="tx1"/>
                          </a:solidFill>
                          <a:effectLst/>
                        </a:rPr>
                        <a:t>.951</a:t>
                      </a:r>
                      <a:endParaRPr lang="en-US" sz="1400" b="0" i="0" u="none" strike="noStrike" cap="none" spc="0" dirty="0">
                        <a:solidFill>
                          <a:schemeClr val="tx1"/>
                        </a:solidFill>
                        <a:effectLst/>
                        <a:latin typeface="Calibri" panose="020F0502020204030204" pitchFamily="34" charset="0"/>
                      </a:endParaRPr>
                    </a:p>
                  </a:txBody>
                  <a:tcPr marL="7110" marR="7110" marT="7110" marB="81394" anchor="b"/>
                </a:tc>
                <a:tc>
                  <a:txBody>
                    <a:bodyPr/>
                    <a:lstStyle/>
                    <a:p>
                      <a:pPr algn="r" fontAlgn="b"/>
                      <a:r>
                        <a:rPr lang="en-US" sz="1400" b="0" u="none" strike="noStrike" cap="none" spc="0" dirty="0">
                          <a:solidFill>
                            <a:schemeClr val="tx1"/>
                          </a:solidFill>
                          <a:effectLst/>
                        </a:rPr>
                        <a:t>.984</a:t>
                      </a:r>
                      <a:endParaRPr lang="en-US" sz="1400" b="0" i="0" u="none" strike="noStrike" cap="none" spc="0" dirty="0">
                        <a:solidFill>
                          <a:schemeClr val="tx1"/>
                        </a:solidFill>
                        <a:effectLst/>
                        <a:latin typeface="Calibri" panose="020F0502020204030204" pitchFamily="34" charset="0"/>
                      </a:endParaRPr>
                    </a:p>
                  </a:txBody>
                  <a:tcPr marL="7110" marR="7110" marT="7110" marB="81394" anchor="b"/>
                </a:tc>
                <a:tc>
                  <a:txBody>
                    <a:bodyPr/>
                    <a:lstStyle/>
                    <a:p>
                      <a:pPr algn="r" fontAlgn="b"/>
                      <a:r>
                        <a:rPr lang="en-US" sz="1400" b="0" u="none" strike="noStrike" cap="none" spc="0" dirty="0">
                          <a:solidFill>
                            <a:schemeClr val="tx1"/>
                          </a:solidFill>
                          <a:effectLst/>
                        </a:rPr>
                        <a:t>.886</a:t>
                      </a:r>
                      <a:endParaRPr lang="en-US" sz="1400" b="0" i="0" u="none" strike="noStrike" cap="none" spc="0" dirty="0">
                        <a:solidFill>
                          <a:schemeClr val="tx1"/>
                        </a:solidFill>
                        <a:effectLst/>
                        <a:latin typeface="Calibri" panose="020F0502020204030204" pitchFamily="34" charset="0"/>
                      </a:endParaRPr>
                    </a:p>
                  </a:txBody>
                  <a:tcPr marL="7110" marR="7110" marT="7110" marB="81394" anchor="b"/>
                </a:tc>
                <a:tc>
                  <a:txBody>
                    <a:bodyPr/>
                    <a:lstStyle/>
                    <a:p>
                      <a:pPr algn="r" fontAlgn="b"/>
                      <a:r>
                        <a:rPr lang="en-US" sz="1400" b="0" u="none" strike="noStrike" cap="none" spc="0" dirty="0">
                          <a:solidFill>
                            <a:schemeClr val="tx1"/>
                          </a:solidFill>
                          <a:effectLst/>
                        </a:rPr>
                        <a:t>.856</a:t>
                      </a:r>
                      <a:endParaRPr lang="en-US" sz="1400" b="0" i="0" u="none" strike="noStrike" cap="none" spc="0" dirty="0">
                        <a:solidFill>
                          <a:schemeClr val="tx1"/>
                        </a:solidFill>
                        <a:effectLst/>
                        <a:latin typeface="Calibri" panose="020F0502020204030204" pitchFamily="34" charset="0"/>
                      </a:endParaRPr>
                    </a:p>
                  </a:txBody>
                  <a:tcPr marL="7110" marR="7110" marT="7110" marB="81394" anchor="b"/>
                </a:tc>
                <a:extLst>
                  <a:ext uri="{0D108BD9-81ED-4DB2-BD59-A6C34878D82A}">
                    <a16:rowId xmlns:a16="http://schemas.microsoft.com/office/drawing/2014/main" val="3175543456"/>
                  </a:ext>
                </a:extLst>
              </a:tr>
              <a:tr h="338114">
                <a:tc rowSpan="2">
                  <a:txBody>
                    <a:bodyPr/>
                    <a:lstStyle/>
                    <a:p>
                      <a:pPr algn="r" fontAlgn="b"/>
                      <a:r>
                        <a:rPr lang="en-US" sz="1400" b="0" u="none" strike="noStrike" cap="none" spc="0" dirty="0">
                          <a:solidFill>
                            <a:schemeClr val="tx1"/>
                          </a:solidFill>
                          <a:effectLst/>
                        </a:rPr>
                        <a:t>Jail/Incarceration of Parent</a:t>
                      </a:r>
                      <a:endParaRPr lang="en-US" sz="1400" b="0" i="0" u="none" strike="noStrike" cap="none" spc="0" dirty="0">
                        <a:solidFill>
                          <a:schemeClr val="tx1"/>
                        </a:solidFill>
                        <a:effectLst/>
                        <a:latin typeface="Calibri" panose="020F0502020204030204" pitchFamily="34" charset="0"/>
                      </a:endParaRPr>
                    </a:p>
                  </a:txBody>
                  <a:tcPr marL="7110" marR="7110" marT="7110" marB="81394" anchor="b"/>
                </a:tc>
                <a:tc>
                  <a:txBody>
                    <a:bodyPr/>
                    <a:lstStyle/>
                    <a:p>
                      <a:pPr algn="r" fontAlgn="b"/>
                      <a:r>
                        <a:rPr lang="en-US" sz="1400" b="0" u="none" strike="noStrike" cap="none" spc="0" dirty="0">
                          <a:solidFill>
                            <a:schemeClr val="tx1"/>
                          </a:solidFill>
                          <a:effectLst/>
                        </a:rPr>
                        <a:t>Yes</a:t>
                      </a:r>
                      <a:endParaRPr lang="en-US" sz="1400" b="0" i="0" u="none" strike="noStrike" cap="none" spc="0" dirty="0">
                        <a:solidFill>
                          <a:schemeClr val="tx1"/>
                        </a:solidFill>
                        <a:effectLst/>
                        <a:latin typeface="Calibri" panose="020F0502020204030204" pitchFamily="34" charset="0"/>
                      </a:endParaRPr>
                    </a:p>
                  </a:txBody>
                  <a:tcPr marL="7110" marR="7110" marT="7110" marB="81394" anchor="b"/>
                </a:tc>
                <a:tc>
                  <a:txBody>
                    <a:bodyPr/>
                    <a:lstStyle/>
                    <a:p>
                      <a:pPr algn="r" fontAlgn="b"/>
                      <a:r>
                        <a:rPr lang="en-US" sz="1400" b="0" u="none" strike="noStrike" cap="none" spc="0" dirty="0">
                          <a:solidFill>
                            <a:schemeClr val="tx1"/>
                          </a:solidFill>
                          <a:effectLst/>
                        </a:rPr>
                        <a:t>.549</a:t>
                      </a:r>
                      <a:endParaRPr lang="en-US" sz="1400" b="0" i="0" u="none" strike="noStrike" cap="none" spc="0" dirty="0">
                        <a:solidFill>
                          <a:schemeClr val="tx1"/>
                        </a:solidFill>
                        <a:effectLst/>
                        <a:latin typeface="Calibri" panose="020F0502020204030204" pitchFamily="34" charset="0"/>
                      </a:endParaRPr>
                    </a:p>
                  </a:txBody>
                  <a:tcPr marL="7110" marR="7110" marT="7110" marB="81394" anchor="b"/>
                </a:tc>
                <a:tc>
                  <a:txBody>
                    <a:bodyPr/>
                    <a:lstStyle/>
                    <a:p>
                      <a:pPr algn="r" fontAlgn="b"/>
                      <a:r>
                        <a:rPr lang="en-US" sz="1400" b="0" u="none" strike="noStrike" cap="none" spc="0" dirty="0">
                          <a:solidFill>
                            <a:schemeClr val="tx1"/>
                          </a:solidFill>
                          <a:effectLst/>
                        </a:rPr>
                        <a:t>.003</a:t>
                      </a:r>
                      <a:endParaRPr lang="en-US" sz="1400" b="0" i="0" u="none" strike="noStrike" cap="none" spc="0" dirty="0">
                        <a:solidFill>
                          <a:schemeClr val="tx1"/>
                        </a:solidFill>
                        <a:effectLst/>
                        <a:latin typeface="Calibri" panose="020F0502020204030204" pitchFamily="34" charset="0"/>
                      </a:endParaRPr>
                    </a:p>
                  </a:txBody>
                  <a:tcPr marL="7110" marR="7110" marT="7110" marB="81394" anchor="b"/>
                </a:tc>
                <a:tc>
                  <a:txBody>
                    <a:bodyPr/>
                    <a:lstStyle/>
                    <a:p>
                      <a:pPr algn="r" fontAlgn="b"/>
                      <a:r>
                        <a:rPr lang="en-US" sz="1400" b="0" u="none" strike="noStrike" cap="none" spc="0" dirty="0">
                          <a:solidFill>
                            <a:schemeClr val="tx1"/>
                          </a:solidFill>
                          <a:effectLst/>
                        </a:rPr>
                        <a:t>.011</a:t>
                      </a:r>
                      <a:endParaRPr lang="en-US" sz="1400" b="0" i="0" u="none" strike="noStrike" cap="none" spc="0" dirty="0">
                        <a:solidFill>
                          <a:schemeClr val="tx1"/>
                        </a:solidFill>
                        <a:effectLst/>
                        <a:latin typeface="Calibri" panose="020F0502020204030204" pitchFamily="34" charset="0"/>
                      </a:endParaRPr>
                    </a:p>
                  </a:txBody>
                  <a:tcPr marL="7110" marR="7110" marT="7110" marB="81394" anchor="b"/>
                </a:tc>
                <a:tc>
                  <a:txBody>
                    <a:bodyPr/>
                    <a:lstStyle/>
                    <a:p>
                      <a:pPr algn="r" fontAlgn="b"/>
                      <a:r>
                        <a:rPr lang="en-US" sz="1400" b="0" u="none" strike="noStrike" cap="none" spc="0" dirty="0">
                          <a:solidFill>
                            <a:schemeClr val="tx1"/>
                          </a:solidFill>
                          <a:effectLst/>
                        </a:rPr>
                        <a:t>.253</a:t>
                      </a:r>
                      <a:endParaRPr lang="en-US" sz="1400" b="0" i="0" u="none" strike="noStrike" cap="none" spc="0" dirty="0">
                        <a:solidFill>
                          <a:schemeClr val="tx1"/>
                        </a:solidFill>
                        <a:effectLst/>
                        <a:latin typeface="Calibri" panose="020F0502020204030204" pitchFamily="34" charset="0"/>
                      </a:endParaRPr>
                    </a:p>
                  </a:txBody>
                  <a:tcPr marL="7110" marR="7110" marT="7110" marB="81394" anchor="b"/>
                </a:tc>
                <a:tc>
                  <a:txBody>
                    <a:bodyPr/>
                    <a:lstStyle/>
                    <a:p>
                      <a:pPr algn="r" fontAlgn="b"/>
                      <a:r>
                        <a:rPr lang="en-US" sz="1400" b="0" u="none" strike="noStrike" cap="none" spc="0" dirty="0">
                          <a:solidFill>
                            <a:schemeClr val="tx1"/>
                          </a:solidFill>
                          <a:effectLst/>
                        </a:rPr>
                        <a:t>.764</a:t>
                      </a:r>
                      <a:endParaRPr lang="en-US" sz="1400" b="0" i="0" u="none" strike="noStrike" cap="none" spc="0" dirty="0">
                        <a:solidFill>
                          <a:schemeClr val="tx1"/>
                        </a:solidFill>
                        <a:effectLst/>
                        <a:latin typeface="Calibri" panose="020F0502020204030204" pitchFamily="34" charset="0"/>
                      </a:endParaRPr>
                    </a:p>
                  </a:txBody>
                  <a:tcPr marL="7110" marR="7110" marT="7110" marB="81394" anchor="b"/>
                </a:tc>
                <a:extLst>
                  <a:ext uri="{0D108BD9-81ED-4DB2-BD59-A6C34878D82A}">
                    <a16:rowId xmlns:a16="http://schemas.microsoft.com/office/drawing/2014/main" val="932331104"/>
                  </a:ext>
                </a:extLst>
              </a:tr>
              <a:tr h="338114">
                <a:tc vMerge="1">
                  <a:txBody>
                    <a:bodyPr/>
                    <a:lstStyle/>
                    <a:p>
                      <a:pPr algn="r" fontAlgn="b"/>
                      <a:r>
                        <a:rPr lang="en-US" sz="1100" b="0" i="0" u="none" strike="noStrike">
                          <a:solidFill>
                            <a:srgbClr val="000000"/>
                          </a:solidFill>
                          <a:effectLst/>
                          <a:latin typeface="Calibri" panose="020F0502020204030204" pitchFamily="34" charset="0"/>
                        </a:rPr>
                        <a:t>Jail/Incarceration of Parent</a:t>
                      </a:r>
                    </a:p>
                  </a:txBody>
                  <a:tcPr marL="9525" marR="9525" marT="9525" marB="0" anchor="b"/>
                </a:tc>
                <a:tc>
                  <a:txBody>
                    <a:bodyPr/>
                    <a:lstStyle/>
                    <a:p>
                      <a:pPr algn="r" fontAlgn="b"/>
                      <a:r>
                        <a:rPr lang="en-US" sz="1400" b="0" u="none" strike="noStrike" cap="none" spc="0">
                          <a:solidFill>
                            <a:schemeClr val="tx1"/>
                          </a:solidFill>
                          <a:effectLst/>
                        </a:rPr>
                        <a:t>No</a:t>
                      </a:r>
                      <a:endParaRPr lang="en-US" sz="1400" b="0" i="0" u="none" strike="noStrike" cap="none" spc="0">
                        <a:solidFill>
                          <a:schemeClr val="tx1"/>
                        </a:solidFill>
                        <a:effectLst/>
                        <a:latin typeface="Calibri" panose="020F0502020204030204" pitchFamily="34" charset="0"/>
                      </a:endParaRPr>
                    </a:p>
                  </a:txBody>
                  <a:tcPr marL="7110" marR="7110" marT="7110" marB="81394" anchor="b"/>
                </a:tc>
                <a:tc>
                  <a:txBody>
                    <a:bodyPr/>
                    <a:lstStyle/>
                    <a:p>
                      <a:pPr algn="r" fontAlgn="b"/>
                      <a:r>
                        <a:rPr lang="en-US" sz="1400" b="0" u="none" strike="noStrike" cap="none" spc="0" dirty="0">
                          <a:solidFill>
                            <a:schemeClr val="tx1"/>
                          </a:solidFill>
                          <a:effectLst/>
                        </a:rPr>
                        <a:t>.451</a:t>
                      </a:r>
                      <a:endParaRPr lang="en-US" sz="1400" b="0" i="0" u="none" strike="noStrike" cap="none" spc="0" dirty="0">
                        <a:solidFill>
                          <a:schemeClr val="tx1"/>
                        </a:solidFill>
                        <a:effectLst/>
                        <a:latin typeface="Calibri" panose="020F0502020204030204" pitchFamily="34" charset="0"/>
                      </a:endParaRPr>
                    </a:p>
                  </a:txBody>
                  <a:tcPr marL="7110" marR="7110" marT="7110" marB="81394" anchor="b"/>
                </a:tc>
                <a:tc>
                  <a:txBody>
                    <a:bodyPr/>
                    <a:lstStyle/>
                    <a:p>
                      <a:pPr algn="r" fontAlgn="b"/>
                      <a:r>
                        <a:rPr lang="en-US" sz="1400" b="0" u="none" strike="noStrike" cap="none" spc="0" dirty="0">
                          <a:solidFill>
                            <a:schemeClr val="tx1"/>
                          </a:solidFill>
                          <a:effectLst/>
                        </a:rPr>
                        <a:t>.997</a:t>
                      </a:r>
                      <a:endParaRPr lang="en-US" sz="1400" b="0" i="0" u="none" strike="noStrike" cap="none" spc="0" dirty="0">
                        <a:solidFill>
                          <a:schemeClr val="tx1"/>
                        </a:solidFill>
                        <a:effectLst/>
                        <a:latin typeface="Calibri" panose="020F0502020204030204" pitchFamily="34" charset="0"/>
                      </a:endParaRPr>
                    </a:p>
                  </a:txBody>
                  <a:tcPr marL="7110" marR="7110" marT="7110" marB="81394" anchor="b"/>
                </a:tc>
                <a:tc>
                  <a:txBody>
                    <a:bodyPr/>
                    <a:lstStyle/>
                    <a:p>
                      <a:pPr algn="r" fontAlgn="b"/>
                      <a:r>
                        <a:rPr lang="en-US" sz="1400" b="0" u="none" strike="noStrike" cap="none" spc="0" dirty="0">
                          <a:solidFill>
                            <a:schemeClr val="tx1"/>
                          </a:solidFill>
                          <a:effectLst/>
                        </a:rPr>
                        <a:t>.989</a:t>
                      </a:r>
                      <a:endParaRPr lang="en-US" sz="1400" b="0" i="0" u="none" strike="noStrike" cap="none" spc="0" dirty="0">
                        <a:solidFill>
                          <a:schemeClr val="tx1"/>
                        </a:solidFill>
                        <a:effectLst/>
                        <a:latin typeface="Calibri" panose="020F0502020204030204" pitchFamily="34" charset="0"/>
                      </a:endParaRPr>
                    </a:p>
                  </a:txBody>
                  <a:tcPr marL="7110" marR="7110" marT="7110" marB="81394" anchor="b"/>
                </a:tc>
                <a:tc>
                  <a:txBody>
                    <a:bodyPr/>
                    <a:lstStyle/>
                    <a:p>
                      <a:pPr algn="r" fontAlgn="b"/>
                      <a:r>
                        <a:rPr lang="en-US" sz="1400" b="0" u="none" strike="noStrike" cap="none" spc="0" dirty="0">
                          <a:solidFill>
                            <a:schemeClr val="tx1"/>
                          </a:solidFill>
                          <a:effectLst/>
                        </a:rPr>
                        <a:t>.747</a:t>
                      </a:r>
                      <a:endParaRPr lang="en-US" sz="1400" b="0" i="0" u="none" strike="noStrike" cap="none" spc="0" dirty="0">
                        <a:solidFill>
                          <a:schemeClr val="tx1"/>
                        </a:solidFill>
                        <a:effectLst/>
                        <a:latin typeface="Calibri" panose="020F0502020204030204" pitchFamily="34" charset="0"/>
                      </a:endParaRPr>
                    </a:p>
                  </a:txBody>
                  <a:tcPr marL="7110" marR="7110" marT="7110" marB="81394" anchor="b"/>
                </a:tc>
                <a:tc>
                  <a:txBody>
                    <a:bodyPr/>
                    <a:lstStyle/>
                    <a:p>
                      <a:pPr algn="r" fontAlgn="b"/>
                      <a:r>
                        <a:rPr lang="en-US" sz="1400" b="0" u="none" strike="noStrike" cap="none" spc="0" dirty="0">
                          <a:solidFill>
                            <a:schemeClr val="tx1"/>
                          </a:solidFill>
                          <a:effectLst/>
                        </a:rPr>
                        <a:t>.236</a:t>
                      </a:r>
                      <a:endParaRPr lang="en-US" sz="1400" b="0" i="0" u="none" strike="noStrike" cap="none" spc="0" dirty="0">
                        <a:solidFill>
                          <a:schemeClr val="tx1"/>
                        </a:solidFill>
                        <a:effectLst/>
                        <a:latin typeface="Calibri" panose="020F0502020204030204" pitchFamily="34" charset="0"/>
                      </a:endParaRPr>
                    </a:p>
                  </a:txBody>
                  <a:tcPr marL="7110" marR="7110" marT="7110" marB="81394" anchor="b"/>
                </a:tc>
                <a:extLst>
                  <a:ext uri="{0D108BD9-81ED-4DB2-BD59-A6C34878D82A}">
                    <a16:rowId xmlns:a16="http://schemas.microsoft.com/office/drawing/2014/main" val="950521473"/>
                  </a:ext>
                </a:extLst>
              </a:tr>
              <a:tr h="338114">
                <a:tc rowSpan="2">
                  <a:txBody>
                    <a:bodyPr/>
                    <a:lstStyle/>
                    <a:p>
                      <a:pPr algn="r" fontAlgn="b"/>
                      <a:r>
                        <a:rPr lang="en-US" sz="1400" b="0" u="none" strike="noStrike" cap="none" spc="0" dirty="0">
                          <a:solidFill>
                            <a:schemeClr val="tx1"/>
                          </a:solidFill>
                          <a:effectLst/>
                        </a:rPr>
                        <a:t>Domestic Violence</a:t>
                      </a:r>
                      <a:endParaRPr lang="en-US" sz="1400" b="0" i="0" u="none" strike="noStrike" cap="none" spc="0" dirty="0">
                        <a:solidFill>
                          <a:schemeClr val="tx1"/>
                        </a:solidFill>
                        <a:effectLst/>
                        <a:latin typeface="Calibri" panose="020F0502020204030204" pitchFamily="34" charset="0"/>
                      </a:endParaRPr>
                    </a:p>
                  </a:txBody>
                  <a:tcPr marL="7110" marR="7110" marT="7110" marB="81394" anchor="b"/>
                </a:tc>
                <a:tc>
                  <a:txBody>
                    <a:bodyPr/>
                    <a:lstStyle/>
                    <a:p>
                      <a:pPr algn="r" fontAlgn="b"/>
                      <a:r>
                        <a:rPr lang="en-US" sz="1400" b="0" u="none" strike="noStrike" cap="none" spc="0" dirty="0">
                          <a:solidFill>
                            <a:schemeClr val="tx1"/>
                          </a:solidFill>
                          <a:effectLst/>
                        </a:rPr>
                        <a:t>Yes</a:t>
                      </a:r>
                      <a:endParaRPr lang="en-US" sz="1400" b="0" i="0" u="none" strike="noStrike" cap="none" spc="0" dirty="0">
                        <a:solidFill>
                          <a:schemeClr val="tx1"/>
                        </a:solidFill>
                        <a:effectLst/>
                        <a:latin typeface="Calibri" panose="020F0502020204030204" pitchFamily="34" charset="0"/>
                      </a:endParaRPr>
                    </a:p>
                  </a:txBody>
                  <a:tcPr marL="7110" marR="7110" marT="7110" marB="81394" anchor="b"/>
                </a:tc>
                <a:tc>
                  <a:txBody>
                    <a:bodyPr/>
                    <a:lstStyle/>
                    <a:p>
                      <a:pPr algn="r" fontAlgn="b"/>
                      <a:r>
                        <a:rPr lang="en-US" sz="1400" b="0" u="none" strike="noStrike" cap="none" spc="0" dirty="0">
                          <a:solidFill>
                            <a:schemeClr val="tx1"/>
                          </a:solidFill>
                          <a:effectLst/>
                        </a:rPr>
                        <a:t>.227</a:t>
                      </a:r>
                      <a:endParaRPr lang="en-US" sz="1400" b="0" i="0" u="none" strike="noStrike" cap="none" spc="0" dirty="0">
                        <a:solidFill>
                          <a:schemeClr val="tx1"/>
                        </a:solidFill>
                        <a:effectLst/>
                        <a:latin typeface="Calibri" panose="020F0502020204030204" pitchFamily="34" charset="0"/>
                      </a:endParaRPr>
                    </a:p>
                  </a:txBody>
                  <a:tcPr marL="7110" marR="7110" marT="7110" marB="81394" anchor="b"/>
                </a:tc>
                <a:tc>
                  <a:txBody>
                    <a:bodyPr/>
                    <a:lstStyle/>
                    <a:p>
                      <a:pPr algn="r" fontAlgn="b"/>
                      <a:r>
                        <a:rPr lang="en-US" sz="1400" b="0" u="none" strike="noStrike" cap="none" spc="0" dirty="0">
                          <a:solidFill>
                            <a:schemeClr val="tx1"/>
                          </a:solidFill>
                          <a:effectLst/>
                        </a:rPr>
                        <a:t>.157</a:t>
                      </a:r>
                      <a:endParaRPr lang="en-US" sz="1400" b="0" i="0" u="none" strike="noStrike" cap="none" spc="0" dirty="0">
                        <a:solidFill>
                          <a:schemeClr val="tx1"/>
                        </a:solidFill>
                        <a:effectLst/>
                        <a:latin typeface="Calibri" panose="020F0502020204030204" pitchFamily="34" charset="0"/>
                      </a:endParaRPr>
                    </a:p>
                  </a:txBody>
                  <a:tcPr marL="7110" marR="7110" marT="7110" marB="81394" anchor="b"/>
                </a:tc>
                <a:tc>
                  <a:txBody>
                    <a:bodyPr/>
                    <a:lstStyle/>
                    <a:p>
                      <a:pPr algn="r" fontAlgn="b"/>
                      <a:r>
                        <a:rPr lang="en-US" sz="1400" b="0" u="none" strike="noStrike" cap="none" spc="0" dirty="0">
                          <a:solidFill>
                            <a:schemeClr val="tx1"/>
                          </a:solidFill>
                          <a:effectLst/>
                        </a:rPr>
                        <a:t>.000</a:t>
                      </a:r>
                      <a:endParaRPr lang="en-US" sz="1400" b="0" i="0" u="none" strike="noStrike" cap="none" spc="0" dirty="0">
                        <a:solidFill>
                          <a:schemeClr val="tx1"/>
                        </a:solidFill>
                        <a:effectLst/>
                        <a:latin typeface="Calibri" panose="020F0502020204030204" pitchFamily="34" charset="0"/>
                      </a:endParaRPr>
                    </a:p>
                  </a:txBody>
                  <a:tcPr marL="7110" marR="7110" marT="7110" marB="81394" anchor="b"/>
                </a:tc>
                <a:tc>
                  <a:txBody>
                    <a:bodyPr/>
                    <a:lstStyle/>
                    <a:p>
                      <a:pPr algn="r" fontAlgn="b"/>
                      <a:r>
                        <a:rPr lang="en-US" sz="1400" b="0" u="none" strike="noStrike" cap="none" spc="0" dirty="0">
                          <a:solidFill>
                            <a:schemeClr val="tx1"/>
                          </a:solidFill>
                          <a:effectLst/>
                        </a:rPr>
                        <a:t>.121</a:t>
                      </a:r>
                      <a:endParaRPr lang="en-US" sz="1400" b="0" i="0" u="none" strike="noStrike" cap="none" spc="0" dirty="0">
                        <a:solidFill>
                          <a:schemeClr val="tx1"/>
                        </a:solidFill>
                        <a:effectLst/>
                        <a:latin typeface="Calibri" panose="020F0502020204030204" pitchFamily="34" charset="0"/>
                      </a:endParaRPr>
                    </a:p>
                  </a:txBody>
                  <a:tcPr marL="7110" marR="7110" marT="7110" marB="81394" anchor="b"/>
                </a:tc>
                <a:tc>
                  <a:txBody>
                    <a:bodyPr/>
                    <a:lstStyle/>
                    <a:p>
                      <a:pPr algn="r" fontAlgn="b"/>
                      <a:r>
                        <a:rPr lang="en-US" sz="1400" b="0" u="none" strike="noStrike" cap="none" spc="0" dirty="0">
                          <a:solidFill>
                            <a:schemeClr val="tx1"/>
                          </a:solidFill>
                          <a:effectLst/>
                        </a:rPr>
                        <a:t>.904</a:t>
                      </a:r>
                      <a:endParaRPr lang="en-US" sz="1400" b="0" i="0" u="none" strike="noStrike" cap="none" spc="0" dirty="0">
                        <a:solidFill>
                          <a:schemeClr val="tx1"/>
                        </a:solidFill>
                        <a:effectLst/>
                        <a:latin typeface="Calibri" panose="020F0502020204030204" pitchFamily="34" charset="0"/>
                      </a:endParaRPr>
                    </a:p>
                  </a:txBody>
                  <a:tcPr marL="7110" marR="7110" marT="7110" marB="81394" anchor="b"/>
                </a:tc>
                <a:extLst>
                  <a:ext uri="{0D108BD9-81ED-4DB2-BD59-A6C34878D82A}">
                    <a16:rowId xmlns:a16="http://schemas.microsoft.com/office/drawing/2014/main" val="883555681"/>
                  </a:ext>
                </a:extLst>
              </a:tr>
              <a:tr h="338114">
                <a:tc vMerge="1">
                  <a:txBody>
                    <a:bodyPr/>
                    <a:lstStyle/>
                    <a:p>
                      <a:pPr algn="r" fontAlgn="b"/>
                      <a:r>
                        <a:rPr lang="en-US" sz="1100" b="0" i="0" u="none" strike="noStrike">
                          <a:solidFill>
                            <a:srgbClr val="000000"/>
                          </a:solidFill>
                          <a:effectLst/>
                          <a:latin typeface="Calibri" panose="020F0502020204030204" pitchFamily="34" charset="0"/>
                        </a:rPr>
                        <a:t>Domestic Violence</a:t>
                      </a:r>
                    </a:p>
                  </a:txBody>
                  <a:tcPr marL="9525" marR="9525" marT="9525" marB="0" anchor="b"/>
                </a:tc>
                <a:tc>
                  <a:txBody>
                    <a:bodyPr/>
                    <a:lstStyle/>
                    <a:p>
                      <a:pPr algn="r" fontAlgn="b"/>
                      <a:r>
                        <a:rPr lang="en-US" sz="1400" b="0" u="none" strike="noStrike" cap="none" spc="0" dirty="0">
                          <a:solidFill>
                            <a:schemeClr val="tx1"/>
                          </a:solidFill>
                          <a:effectLst/>
                        </a:rPr>
                        <a:t>No</a:t>
                      </a:r>
                      <a:endParaRPr lang="en-US" sz="1400" b="0" i="0" u="none" strike="noStrike" cap="none" spc="0" dirty="0">
                        <a:solidFill>
                          <a:schemeClr val="tx1"/>
                        </a:solidFill>
                        <a:effectLst/>
                        <a:latin typeface="Calibri" panose="020F0502020204030204" pitchFamily="34" charset="0"/>
                      </a:endParaRPr>
                    </a:p>
                  </a:txBody>
                  <a:tcPr marL="7110" marR="7110" marT="7110" marB="81394" anchor="b"/>
                </a:tc>
                <a:tc>
                  <a:txBody>
                    <a:bodyPr/>
                    <a:lstStyle/>
                    <a:p>
                      <a:pPr algn="r" fontAlgn="b"/>
                      <a:r>
                        <a:rPr lang="en-US" sz="1400" b="0" u="none" strike="noStrike" cap="none" spc="0" dirty="0">
                          <a:solidFill>
                            <a:schemeClr val="tx1"/>
                          </a:solidFill>
                          <a:effectLst/>
                        </a:rPr>
                        <a:t>.733</a:t>
                      </a:r>
                      <a:endParaRPr lang="en-US" sz="1400" b="0" i="0" u="none" strike="noStrike" cap="none" spc="0" dirty="0">
                        <a:solidFill>
                          <a:schemeClr val="tx1"/>
                        </a:solidFill>
                        <a:effectLst/>
                        <a:latin typeface="Calibri" panose="020F0502020204030204" pitchFamily="34" charset="0"/>
                      </a:endParaRPr>
                    </a:p>
                  </a:txBody>
                  <a:tcPr marL="7110" marR="7110" marT="7110" marB="81394" anchor="b"/>
                </a:tc>
                <a:tc>
                  <a:txBody>
                    <a:bodyPr/>
                    <a:lstStyle/>
                    <a:p>
                      <a:pPr algn="r" fontAlgn="b"/>
                      <a:r>
                        <a:rPr lang="en-US" sz="1400" b="0" u="none" strike="noStrike" cap="none" spc="0" dirty="0">
                          <a:solidFill>
                            <a:schemeClr val="tx1"/>
                          </a:solidFill>
                          <a:effectLst/>
                        </a:rPr>
                        <a:t>.843</a:t>
                      </a:r>
                      <a:endParaRPr lang="en-US" sz="1400" b="0" i="0" u="none" strike="noStrike" cap="none" spc="0" dirty="0">
                        <a:solidFill>
                          <a:schemeClr val="tx1"/>
                        </a:solidFill>
                        <a:effectLst/>
                        <a:latin typeface="Calibri" panose="020F0502020204030204" pitchFamily="34" charset="0"/>
                      </a:endParaRPr>
                    </a:p>
                  </a:txBody>
                  <a:tcPr marL="7110" marR="7110" marT="7110" marB="81394" anchor="b"/>
                </a:tc>
                <a:tc>
                  <a:txBody>
                    <a:bodyPr/>
                    <a:lstStyle/>
                    <a:p>
                      <a:pPr algn="r" fontAlgn="b"/>
                      <a:r>
                        <a:rPr lang="en-US" sz="1400" b="0" u="none" strike="noStrike" cap="none" spc="0" dirty="0">
                          <a:solidFill>
                            <a:schemeClr val="tx1"/>
                          </a:solidFill>
                          <a:effectLst/>
                        </a:rPr>
                        <a:t>1.000</a:t>
                      </a:r>
                      <a:endParaRPr lang="en-US" sz="1400" b="0" i="0" u="none" strike="noStrike" cap="none" spc="0" dirty="0">
                        <a:solidFill>
                          <a:schemeClr val="tx1"/>
                        </a:solidFill>
                        <a:effectLst/>
                        <a:latin typeface="Calibri" panose="020F0502020204030204" pitchFamily="34" charset="0"/>
                      </a:endParaRPr>
                    </a:p>
                  </a:txBody>
                  <a:tcPr marL="7110" marR="7110" marT="7110" marB="81394" anchor="b"/>
                </a:tc>
                <a:tc>
                  <a:txBody>
                    <a:bodyPr/>
                    <a:lstStyle/>
                    <a:p>
                      <a:pPr algn="r" fontAlgn="b"/>
                      <a:r>
                        <a:rPr lang="en-US" sz="1400" b="0" u="none" strike="noStrike" cap="none" spc="0" dirty="0">
                          <a:solidFill>
                            <a:schemeClr val="tx1"/>
                          </a:solidFill>
                          <a:effectLst/>
                        </a:rPr>
                        <a:t>.879</a:t>
                      </a:r>
                      <a:endParaRPr lang="en-US" sz="1400" b="0" i="0" u="none" strike="noStrike" cap="none" spc="0" dirty="0">
                        <a:solidFill>
                          <a:schemeClr val="tx1"/>
                        </a:solidFill>
                        <a:effectLst/>
                        <a:latin typeface="Calibri" panose="020F0502020204030204" pitchFamily="34" charset="0"/>
                      </a:endParaRPr>
                    </a:p>
                  </a:txBody>
                  <a:tcPr marL="7110" marR="7110" marT="7110" marB="81394" anchor="b"/>
                </a:tc>
                <a:tc>
                  <a:txBody>
                    <a:bodyPr/>
                    <a:lstStyle/>
                    <a:p>
                      <a:pPr algn="r" fontAlgn="b"/>
                      <a:r>
                        <a:rPr lang="en-US" sz="1400" b="0" u="none" strike="noStrike" cap="none" spc="0" dirty="0">
                          <a:solidFill>
                            <a:schemeClr val="tx1"/>
                          </a:solidFill>
                          <a:effectLst/>
                        </a:rPr>
                        <a:t>.096</a:t>
                      </a:r>
                      <a:endParaRPr lang="en-US" sz="1400" b="0" i="0" u="none" strike="noStrike" cap="none" spc="0" dirty="0">
                        <a:solidFill>
                          <a:schemeClr val="tx1"/>
                        </a:solidFill>
                        <a:effectLst/>
                        <a:latin typeface="Calibri" panose="020F0502020204030204" pitchFamily="34" charset="0"/>
                      </a:endParaRPr>
                    </a:p>
                  </a:txBody>
                  <a:tcPr marL="7110" marR="7110" marT="7110" marB="81394" anchor="b"/>
                </a:tc>
                <a:extLst>
                  <a:ext uri="{0D108BD9-81ED-4DB2-BD59-A6C34878D82A}">
                    <a16:rowId xmlns:a16="http://schemas.microsoft.com/office/drawing/2014/main" val="1774584025"/>
                  </a:ext>
                </a:extLst>
              </a:tr>
              <a:tr h="338114">
                <a:tc rowSpan="2">
                  <a:txBody>
                    <a:bodyPr/>
                    <a:lstStyle/>
                    <a:p>
                      <a:pPr algn="r" fontAlgn="b"/>
                      <a:r>
                        <a:rPr lang="en-US" sz="1400" b="0" u="none" strike="noStrike" cap="none" spc="0" dirty="0">
                          <a:solidFill>
                            <a:schemeClr val="tx1"/>
                          </a:solidFill>
                          <a:effectLst/>
                        </a:rPr>
                        <a:t>Neighborhood Violence</a:t>
                      </a:r>
                      <a:endParaRPr lang="en-US" sz="1400" b="0" i="0" u="none" strike="noStrike" cap="none" spc="0" dirty="0">
                        <a:solidFill>
                          <a:schemeClr val="tx1"/>
                        </a:solidFill>
                        <a:effectLst/>
                        <a:latin typeface="Calibri" panose="020F0502020204030204" pitchFamily="34" charset="0"/>
                      </a:endParaRPr>
                    </a:p>
                  </a:txBody>
                  <a:tcPr marL="7110" marR="7110" marT="7110" marB="81394" anchor="b"/>
                </a:tc>
                <a:tc>
                  <a:txBody>
                    <a:bodyPr/>
                    <a:lstStyle/>
                    <a:p>
                      <a:pPr algn="r" fontAlgn="b"/>
                      <a:r>
                        <a:rPr lang="en-US" sz="1400" b="0" u="none" strike="noStrike" cap="none" spc="0" dirty="0">
                          <a:solidFill>
                            <a:schemeClr val="tx1"/>
                          </a:solidFill>
                          <a:effectLst/>
                        </a:rPr>
                        <a:t>Yes</a:t>
                      </a:r>
                      <a:endParaRPr lang="en-US" sz="1400" b="0" i="0" u="none" strike="noStrike" cap="none" spc="0" dirty="0">
                        <a:solidFill>
                          <a:schemeClr val="tx1"/>
                        </a:solidFill>
                        <a:effectLst/>
                        <a:latin typeface="Calibri" panose="020F0502020204030204" pitchFamily="34" charset="0"/>
                      </a:endParaRPr>
                    </a:p>
                  </a:txBody>
                  <a:tcPr marL="7110" marR="7110" marT="7110" marB="81394" anchor="b"/>
                </a:tc>
                <a:tc>
                  <a:txBody>
                    <a:bodyPr/>
                    <a:lstStyle/>
                    <a:p>
                      <a:pPr algn="r" fontAlgn="b"/>
                      <a:r>
                        <a:rPr lang="en-US" sz="1400" b="0" u="none" strike="noStrike" cap="none" spc="0" dirty="0">
                          <a:solidFill>
                            <a:schemeClr val="tx1"/>
                          </a:solidFill>
                          <a:effectLst/>
                        </a:rPr>
                        <a:t>.091</a:t>
                      </a:r>
                      <a:endParaRPr lang="en-US" sz="1400" b="0" i="0" u="none" strike="noStrike" cap="none" spc="0" dirty="0">
                        <a:solidFill>
                          <a:schemeClr val="tx1"/>
                        </a:solidFill>
                        <a:effectLst/>
                        <a:latin typeface="Calibri" panose="020F0502020204030204" pitchFamily="34" charset="0"/>
                      </a:endParaRPr>
                    </a:p>
                  </a:txBody>
                  <a:tcPr marL="7110" marR="7110" marT="7110" marB="81394" anchor="b"/>
                </a:tc>
                <a:tc>
                  <a:txBody>
                    <a:bodyPr/>
                    <a:lstStyle/>
                    <a:p>
                      <a:pPr algn="r" fontAlgn="b"/>
                      <a:r>
                        <a:rPr lang="en-US" sz="1400" b="0" u="none" strike="noStrike" cap="none" spc="0" dirty="0">
                          <a:solidFill>
                            <a:schemeClr val="tx1"/>
                          </a:solidFill>
                          <a:effectLst/>
                        </a:rPr>
                        <a:t>.165</a:t>
                      </a:r>
                      <a:endParaRPr lang="en-US" sz="1400" b="0" i="0" u="none" strike="noStrike" cap="none" spc="0" dirty="0">
                        <a:solidFill>
                          <a:schemeClr val="tx1"/>
                        </a:solidFill>
                        <a:effectLst/>
                        <a:latin typeface="Calibri" panose="020F0502020204030204" pitchFamily="34" charset="0"/>
                      </a:endParaRPr>
                    </a:p>
                  </a:txBody>
                  <a:tcPr marL="7110" marR="7110" marT="7110" marB="81394" anchor="b"/>
                </a:tc>
                <a:tc>
                  <a:txBody>
                    <a:bodyPr/>
                    <a:lstStyle/>
                    <a:p>
                      <a:pPr algn="r" fontAlgn="b"/>
                      <a:r>
                        <a:rPr lang="en-US" sz="1400" b="0" u="none" strike="noStrike" cap="none" spc="0" dirty="0">
                          <a:solidFill>
                            <a:schemeClr val="tx1"/>
                          </a:solidFill>
                          <a:effectLst/>
                        </a:rPr>
                        <a:t>.000</a:t>
                      </a:r>
                      <a:endParaRPr lang="en-US" sz="1400" b="0" i="0" u="none" strike="noStrike" cap="none" spc="0" dirty="0">
                        <a:solidFill>
                          <a:schemeClr val="tx1"/>
                        </a:solidFill>
                        <a:effectLst/>
                        <a:latin typeface="Calibri" panose="020F0502020204030204" pitchFamily="34" charset="0"/>
                      </a:endParaRPr>
                    </a:p>
                  </a:txBody>
                  <a:tcPr marL="7110" marR="7110" marT="7110" marB="81394" anchor="b"/>
                </a:tc>
                <a:tc>
                  <a:txBody>
                    <a:bodyPr/>
                    <a:lstStyle/>
                    <a:p>
                      <a:pPr algn="r" fontAlgn="b"/>
                      <a:r>
                        <a:rPr lang="en-US" sz="1400" b="0" u="none" strike="noStrike" cap="none" spc="0" dirty="0">
                          <a:solidFill>
                            <a:schemeClr val="tx1"/>
                          </a:solidFill>
                          <a:effectLst/>
                        </a:rPr>
                        <a:t>.102</a:t>
                      </a:r>
                      <a:endParaRPr lang="en-US" sz="1400" b="0" i="0" u="none" strike="noStrike" cap="none" spc="0" dirty="0">
                        <a:solidFill>
                          <a:schemeClr val="tx1"/>
                        </a:solidFill>
                        <a:effectLst/>
                        <a:latin typeface="Calibri" panose="020F0502020204030204" pitchFamily="34" charset="0"/>
                      </a:endParaRPr>
                    </a:p>
                  </a:txBody>
                  <a:tcPr marL="7110" marR="7110" marT="7110" marB="81394" anchor="b"/>
                </a:tc>
                <a:tc>
                  <a:txBody>
                    <a:bodyPr/>
                    <a:lstStyle/>
                    <a:p>
                      <a:pPr algn="r" fontAlgn="b"/>
                      <a:r>
                        <a:rPr lang="en-US" sz="1400" b="0" u="none" strike="noStrike" cap="none" spc="0" dirty="0">
                          <a:solidFill>
                            <a:schemeClr val="tx1"/>
                          </a:solidFill>
                          <a:effectLst/>
                        </a:rPr>
                        <a:t>.623</a:t>
                      </a:r>
                      <a:endParaRPr lang="en-US" sz="1400" b="0" i="0" u="none" strike="noStrike" cap="none" spc="0" dirty="0">
                        <a:solidFill>
                          <a:schemeClr val="tx1"/>
                        </a:solidFill>
                        <a:effectLst/>
                        <a:latin typeface="Calibri" panose="020F0502020204030204" pitchFamily="34" charset="0"/>
                      </a:endParaRPr>
                    </a:p>
                  </a:txBody>
                  <a:tcPr marL="7110" marR="7110" marT="7110" marB="81394" anchor="b"/>
                </a:tc>
                <a:extLst>
                  <a:ext uri="{0D108BD9-81ED-4DB2-BD59-A6C34878D82A}">
                    <a16:rowId xmlns:a16="http://schemas.microsoft.com/office/drawing/2014/main" val="636478223"/>
                  </a:ext>
                </a:extLst>
              </a:tr>
              <a:tr h="338114">
                <a:tc vMerge="1">
                  <a:txBody>
                    <a:bodyPr/>
                    <a:lstStyle/>
                    <a:p>
                      <a:pPr algn="r" fontAlgn="b"/>
                      <a:r>
                        <a:rPr lang="en-US" sz="1100" b="0" i="0" u="none" strike="noStrike">
                          <a:solidFill>
                            <a:srgbClr val="000000"/>
                          </a:solidFill>
                          <a:effectLst/>
                          <a:latin typeface="Calibri" panose="020F0502020204030204" pitchFamily="34" charset="0"/>
                        </a:rPr>
                        <a:t>Neighborhood Violence</a:t>
                      </a:r>
                    </a:p>
                  </a:txBody>
                  <a:tcPr marL="9525" marR="9525" marT="9525" marB="0" anchor="b"/>
                </a:tc>
                <a:tc>
                  <a:txBody>
                    <a:bodyPr/>
                    <a:lstStyle/>
                    <a:p>
                      <a:pPr algn="r" fontAlgn="b"/>
                      <a:r>
                        <a:rPr lang="en-US" sz="1400" b="0" u="none" strike="noStrike" cap="none" spc="0" dirty="0">
                          <a:solidFill>
                            <a:schemeClr val="tx1"/>
                          </a:solidFill>
                          <a:effectLst/>
                        </a:rPr>
                        <a:t>No</a:t>
                      </a:r>
                      <a:endParaRPr lang="en-US" sz="1400" b="0" i="0" u="none" strike="noStrike" cap="none" spc="0" dirty="0">
                        <a:solidFill>
                          <a:schemeClr val="tx1"/>
                        </a:solidFill>
                        <a:effectLst/>
                        <a:latin typeface="Calibri" panose="020F0502020204030204" pitchFamily="34" charset="0"/>
                      </a:endParaRPr>
                    </a:p>
                  </a:txBody>
                  <a:tcPr marL="7110" marR="7110" marT="7110" marB="81394" anchor="b"/>
                </a:tc>
                <a:tc>
                  <a:txBody>
                    <a:bodyPr/>
                    <a:lstStyle/>
                    <a:p>
                      <a:pPr algn="r" fontAlgn="b"/>
                      <a:r>
                        <a:rPr lang="en-US" sz="1400" b="0" u="none" strike="noStrike" cap="none" spc="0" dirty="0">
                          <a:solidFill>
                            <a:schemeClr val="tx1"/>
                          </a:solidFill>
                          <a:effectLst/>
                        </a:rPr>
                        <a:t>.909</a:t>
                      </a:r>
                      <a:endParaRPr lang="en-US" sz="1400" b="0" i="0" u="none" strike="noStrike" cap="none" spc="0" dirty="0">
                        <a:solidFill>
                          <a:schemeClr val="tx1"/>
                        </a:solidFill>
                        <a:effectLst/>
                        <a:latin typeface="Calibri" panose="020F0502020204030204" pitchFamily="34" charset="0"/>
                      </a:endParaRPr>
                    </a:p>
                  </a:txBody>
                  <a:tcPr marL="7110" marR="7110" marT="7110" marB="81394" anchor="b"/>
                </a:tc>
                <a:tc>
                  <a:txBody>
                    <a:bodyPr/>
                    <a:lstStyle/>
                    <a:p>
                      <a:pPr algn="r" fontAlgn="b"/>
                      <a:r>
                        <a:rPr lang="en-US" sz="1400" b="0" u="none" strike="noStrike" cap="none" spc="0" dirty="0">
                          <a:solidFill>
                            <a:schemeClr val="tx1"/>
                          </a:solidFill>
                          <a:effectLst/>
                        </a:rPr>
                        <a:t>.835</a:t>
                      </a:r>
                      <a:endParaRPr lang="en-US" sz="1400" b="0" i="0" u="none" strike="noStrike" cap="none" spc="0" dirty="0">
                        <a:solidFill>
                          <a:schemeClr val="tx1"/>
                        </a:solidFill>
                        <a:effectLst/>
                        <a:latin typeface="Calibri" panose="020F0502020204030204" pitchFamily="34" charset="0"/>
                      </a:endParaRPr>
                    </a:p>
                  </a:txBody>
                  <a:tcPr marL="7110" marR="7110" marT="7110" marB="81394" anchor="b"/>
                </a:tc>
                <a:tc>
                  <a:txBody>
                    <a:bodyPr/>
                    <a:lstStyle/>
                    <a:p>
                      <a:pPr algn="r" fontAlgn="b"/>
                      <a:r>
                        <a:rPr lang="en-US" sz="1400" b="0" u="none" strike="noStrike" cap="none" spc="0" dirty="0">
                          <a:solidFill>
                            <a:schemeClr val="tx1"/>
                          </a:solidFill>
                          <a:effectLst/>
                        </a:rPr>
                        <a:t>1.000</a:t>
                      </a:r>
                      <a:endParaRPr lang="en-US" sz="1400" b="0" i="0" u="none" strike="noStrike" cap="none" spc="0" dirty="0">
                        <a:solidFill>
                          <a:schemeClr val="tx1"/>
                        </a:solidFill>
                        <a:effectLst/>
                        <a:latin typeface="Calibri" panose="020F0502020204030204" pitchFamily="34" charset="0"/>
                      </a:endParaRPr>
                    </a:p>
                  </a:txBody>
                  <a:tcPr marL="7110" marR="7110" marT="7110" marB="81394" anchor="b"/>
                </a:tc>
                <a:tc>
                  <a:txBody>
                    <a:bodyPr/>
                    <a:lstStyle/>
                    <a:p>
                      <a:pPr algn="r" fontAlgn="b"/>
                      <a:r>
                        <a:rPr lang="en-US" sz="1400" b="0" u="none" strike="noStrike" cap="none" spc="0" dirty="0">
                          <a:solidFill>
                            <a:schemeClr val="tx1"/>
                          </a:solidFill>
                          <a:effectLst/>
                        </a:rPr>
                        <a:t>.898</a:t>
                      </a:r>
                      <a:endParaRPr lang="en-US" sz="1400" b="0" i="0" u="none" strike="noStrike" cap="none" spc="0" dirty="0">
                        <a:solidFill>
                          <a:schemeClr val="tx1"/>
                        </a:solidFill>
                        <a:effectLst/>
                        <a:latin typeface="Calibri" panose="020F0502020204030204" pitchFamily="34" charset="0"/>
                      </a:endParaRPr>
                    </a:p>
                  </a:txBody>
                  <a:tcPr marL="7110" marR="7110" marT="7110" marB="81394" anchor="b"/>
                </a:tc>
                <a:tc>
                  <a:txBody>
                    <a:bodyPr/>
                    <a:lstStyle/>
                    <a:p>
                      <a:pPr algn="r" fontAlgn="b"/>
                      <a:r>
                        <a:rPr lang="en-US" sz="1400" b="0" u="none" strike="noStrike" cap="none" spc="0" dirty="0">
                          <a:solidFill>
                            <a:schemeClr val="tx1"/>
                          </a:solidFill>
                          <a:effectLst/>
                        </a:rPr>
                        <a:t>.377</a:t>
                      </a:r>
                      <a:endParaRPr lang="en-US" sz="1400" b="0" i="0" u="none" strike="noStrike" cap="none" spc="0" dirty="0">
                        <a:solidFill>
                          <a:schemeClr val="tx1"/>
                        </a:solidFill>
                        <a:effectLst/>
                        <a:latin typeface="Calibri" panose="020F0502020204030204" pitchFamily="34" charset="0"/>
                      </a:endParaRPr>
                    </a:p>
                  </a:txBody>
                  <a:tcPr marL="7110" marR="7110" marT="7110" marB="81394" anchor="b"/>
                </a:tc>
                <a:extLst>
                  <a:ext uri="{0D108BD9-81ED-4DB2-BD59-A6C34878D82A}">
                    <a16:rowId xmlns:a16="http://schemas.microsoft.com/office/drawing/2014/main" val="1479562024"/>
                  </a:ext>
                </a:extLst>
              </a:tr>
              <a:tr h="338114">
                <a:tc rowSpan="2">
                  <a:txBody>
                    <a:bodyPr/>
                    <a:lstStyle/>
                    <a:p>
                      <a:pPr algn="r" fontAlgn="b"/>
                      <a:r>
                        <a:rPr lang="en-US" sz="1400" b="0" u="none" strike="noStrike" cap="none" spc="0" dirty="0">
                          <a:solidFill>
                            <a:schemeClr val="tx1"/>
                          </a:solidFill>
                          <a:effectLst/>
                        </a:rPr>
                        <a:t>Mental Health</a:t>
                      </a:r>
                      <a:endParaRPr lang="en-US" sz="1400" b="0" i="0" u="none" strike="noStrike" cap="none" spc="0" dirty="0">
                        <a:solidFill>
                          <a:schemeClr val="tx1"/>
                        </a:solidFill>
                        <a:effectLst/>
                        <a:latin typeface="Calibri" panose="020F0502020204030204" pitchFamily="34" charset="0"/>
                      </a:endParaRPr>
                    </a:p>
                  </a:txBody>
                  <a:tcPr marL="7110" marR="7110" marT="7110" marB="81394" anchor="b"/>
                </a:tc>
                <a:tc>
                  <a:txBody>
                    <a:bodyPr/>
                    <a:lstStyle/>
                    <a:p>
                      <a:pPr algn="r" fontAlgn="b"/>
                      <a:r>
                        <a:rPr lang="en-US" sz="1400" b="0" u="none" strike="noStrike" cap="none" spc="0" dirty="0">
                          <a:solidFill>
                            <a:schemeClr val="tx1"/>
                          </a:solidFill>
                          <a:effectLst/>
                        </a:rPr>
                        <a:t>Yes</a:t>
                      </a:r>
                      <a:endParaRPr lang="en-US" sz="1400" b="0" i="0" u="none" strike="noStrike" cap="none" spc="0" dirty="0">
                        <a:solidFill>
                          <a:schemeClr val="tx1"/>
                        </a:solidFill>
                        <a:effectLst/>
                        <a:latin typeface="Calibri" panose="020F0502020204030204" pitchFamily="34" charset="0"/>
                      </a:endParaRPr>
                    </a:p>
                  </a:txBody>
                  <a:tcPr marL="7110" marR="7110" marT="7110" marB="81394" anchor="b"/>
                </a:tc>
                <a:tc>
                  <a:txBody>
                    <a:bodyPr/>
                    <a:lstStyle/>
                    <a:p>
                      <a:pPr algn="r" fontAlgn="b"/>
                      <a:r>
                        <a:rPr lang="en-US" sz="1400" b="0" u="none" strike="noStrike" cap="none" spc="0" dirty="0">
                          <a:solidFill>
                            <a:schemeClr val="tx1"/>
                          </a:solidFill>
                          <a:effectLst/>
                        </a:rPr>
                        <a:t>.000</a:t>
                      </a:r>
                      <a:endParaRPr lang="en-US" sz="1400" b="0" i="0" u="none" strike="noStrike" cap="none" spc="0" dirty="0">
                        <a:solidFill>
                          <a:schemeClr val="tx1"/>
                        </a:solidFill>
                        <a:effectLst/>
                        <a:latin typeface="Calibri" panose="020F0502020204030204" pitchFamily="34" charset="0"/>
                      </a:endParaRPr>
                    </a:p>
                  </a:txBody>
                  <a:tcPr marL="7110" marR="7110" marT="7110" marB="81394" anchor="b"/>
                </a:tc>
                <a:tc>
                  <a:txBody>
                    <a:bodyPr/>
                    <a:lstStyle/>
                    <a:p>
                      <a:pPr algn="r" fontAlgn="b"/>
                      <a:r>
                        <a:rPr lang="en-US" sz="1400" b="0" u="none" strike="noStrike" cap="none" spc="0" dirty="0">
                          <a:solidFill>
                            <a:schemeClr val="tx1"/>
                          </a:solidFill>
                          <a:effectLst/>
                        </a:rPr>
                        <a:t>.196</a:t>
                      </a:r>
                      <a:endParaRPr lang="en-US" sz="1400" b="0" i="0" u="none" strike="noStrike" cap="none" spc="0" dirty="0">
                        <a:solidFill>
                          <a:schemeClr val="tx1"/>
                        </a:solidFill>
                        <a:effectLst/>
                        <a:latin typeface="Calibri" panose="020F0502020204030204" pitchFamily="34" charset="0"/>
                      </a:endParaRPr>
                    </a:p>
                  </a:txBody>
                  <a:tcPr marL="7110" marR="7110" marT="7110" marB="81394" anchor="b"/>
                </a:tc>
                <a:tc>
                  <a:txBody>
                    <a:bodyPr/>
                    <a:lstStyle/>
                    <a:p>
                      <a:pPr algn="r" fontAlgn="b"/>
                      <a:r>
                        <a:rPr lang="en-US" sz="1400" b="0" u="none" strike="noStrike" cap="none" spc="0" dirty="0">
                          <a:solidFill>
                            <a:schemeClr val="tx1"/>
                          </a:solidFill>
                          <a:effectLst/>
                        </a:rPr>
                        <a:t>.028</a:t>
                      </a:r>
                      <a:endParaRPr lang="en-US" sz="1400" b="0" i="0" u="none" strike="noStrike" cap="none" spc="0" dirty="0">
                        <a:solidFill>
                          <a:schemeClr val="tx1"/>
                        </a:solidFill>
                        <a:effectLst/>
                        <a:latin typeface="Calibri" panose="020F0502020204030204" pitchFamily="34" charset="0"/>
                      </a:endParaRPr>
                    </a:p>
                  </a:txBody>
                  <a:tcPr marL="7110" marR="7110" marT="7110" marB="81394" anchor="b"/>
                </a:tc>
                <a:tc>
                  <a:txBody>
                    <a:bodyPr/>
                    <a:lstStyle/>
                    <a:p>
                      <a:pPr algn="r" fontAlgn="b"/>
                      <a:r>
                        <a:rPr lang="en-US" sz="1400" b="0" u="none" strike="noStrike" cap="none" spc="0" dirty="0">
                          <a:solidFill>
                            <a:schemeClr val="tx1"/>
                          </a:solidFill>
                          <a:effectLst/>
                        </a:rPr>
                        <a:t>.943</a:t>
                      </a:r>
                      <a:endParaRPr lang="en-US" sz="1400" b="0" i="0" u="none" strike="noStrike" cap="none" spc="0" dirty="0">
                        <a:solidFill>
                          <a:schemeClr val="tx1"/>
                        </a:solidFill>
                        <a:effectLst/>
                        <a:latin typeface="Calibri" panose="020F0502020204030204" pitchFamily="34" charset="0"/>
                      </a:endParaRPr>
                    </a:p>
                  </a:txBody>
                  <a:tcPr marL="7110" marR="7110" marT="7110" marB="81394" anchor="b"/>
                </a:tc>
                <a:tc>
                  <a:txBody>
                    <a:bodyPr/>
                    <a:lstStyle/>
                    <a:p>
                      <a:pPr algn="r" fontAlgn="b"/>
                      <a:r>
                        <a:rPr lang="en-US" sz="1400" b="0" u="none" strike="noStrike" cap="none" spc="0" dirty="0">
                          <a:solidFill>
                            <a:schemeClr val="tx1"/>
                          </a:solidFill>
                          <a:effectLst/>
                        </a:rPr>
                        <a:t>.709</a:t>
                      </a:r>
                      <a:endParaRPr lang="en-US" sz="1400" b="0" i="0" u="none" strike="noStrike" cap="none" spc="0" dirty="0">
                        <a:solidFill>
                          <a:schemeClr val="tx1"/>
                        </a:solidFill>
                        <a:effectLst/>
                        <a:latin typeface="Calibri" panose="020F0502020204030204" pitchFamily="34" charset="0"/>
                      </a:endParaRPr>
                    </a:p>
                  </a:txBody>
                  <a:tcPr marL="7110" marR="7110" marT="7110" marB="81394" anchor="b"/>
                </a:tc>
                <a:extLst>
                  <a:ext uri="{0D108BD9-81ED-4DB2-BD59-A6C34878D82A}">
                    <a16:rowId xmlns:a16="http://schemas.microsoft.com/office/drawing/2014/main" val="1154420181"/>
                  </a:ext>
                </a:extLst>
              </a:tr>
              <a:tr h="338114">
                <a:tc vMerge="1">
                  <a:txBody>
                    <a:bodyPr/>
                    <a:lstStyle/>
                    <a:p>
                      <a:pPr algn="r"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400" b="0" u="none" strike="noStrike" cap="none" spc="0" dirty="0">
                          <a:solidFill>
                            <a:schemeClr val="tx1"/>
                          </a:solidFill>
                          <a:effectLst/>
                        </a:rPr>
                        <a:t>No</a:t>
                      </a:r>
                      <a:endParaRPr lang="en-US" sz="1400" b="0" i="0" u="none" strike="noStrike" cap="none" spc="0" dirty="0">
                        <a:solidFill>
                          <a:schemeClr val="tx1"/>
                        </a:solidFill>
                        <a:effectLst/>
                        <a:latin typeface="Calibri" panose="020F0502020204030204" pitchFamily="34" charset="0"/>
                      </a:endParaRPr>
                    </a:p>
                  </a:txBody>
                  <a:tcPr marL="7110" marR="7110" marT="7110" marB="81394" anchor="b"/>
                </a:tc>
                <a:tc>
                  <a:txBody>
                    <a:bodyPr/>
                    <a:lstStyle/>
                    <a:p>
                      <a:pPr algn="r" fontAlgn="b"/>
                      <a:r>
                        <a:rPr lang="en-US" sz="1400" b="0" u="none" strike="noStrike" cap="none" spc="0" dirty="0">
                          <a:solidFill>
                            <a:schemeClr val="tx1"/>
                          </a:solidFill>
                          <a:effectLst/>
                        </a:rPr>
                        <a:t>1.000</a:t>
                      </a:r>
                      <a:endParaRPr lang="en-US" sz="1400" b="0" i="0" u="none" strike="noStrike" cap="none" spc="0" dirty="0">
                        <a:solidFill>
                          <a:schemeClr val="tx1"/>
                        </a:solidFill>
                        <a:effectLst/>
                        <a:latin typeface="Calibri" panose="020F0502020204030204" pitchFamily="34" charset="0"/>
                      </a:endParaRPr>
                    </a:p>
                  </a:txBody>
                  <a:tcPr marL="7110" marR="7110" marT="7110" marB="81394" anchor="b"/>
                </a:tc>
                <a:tc>
                  <a:txBody>
                    <a:bodyPr/>
                    <a:lstStyle/>
                    <a:p>
                      <a:pPr algn="r" fontAlgn="b"/>
                      <a:r>
                        <a:rPr lang="en-US" sz="1400" b="0" u="none" strike="noStrike" cap="none" spc="0" dirty="0">
                          <a:solidFill>
                            <a:schemeClr val="tx1"/>
                          </a:solidFill>
                          <a:effectLst/>
                        </a:rPr>
                        <a:t>.804</a:t>
                      </a:r>
                      <a:endParaRPr lang="en-US" sz="1400" b="0" i="0" u="none" strike="noStrike" cap="none" spc="0" dirty="0">
                        <a:solidFill>
                          <a:schemeClr val="tx1"/>
                        </a:solidFill>
                        <a:effectLst/>
                        <a:latin typeface="Calibri" panose="020F0502020204030204" pitchFamily="34" charset="0"/>
                      </a:endParaRPr>
                    </a:p>
                  </a:txBody>
                  <a:tcPr marL="7110" marR="7110" marT="7110" marB="81394" anchor="b"/>
                </a:tc>
                <a:tc>
                  <a:txBody>
                    <a:bodyPr/>
                    <a:lstStyle/>
                    <a:p>
                      <a:pPr algn="r" fontAlgn="b"/>
                      <a:r>
                        <a:rPr lang="en-US" sz="1400" b="0" u="none" strike="noStrike" cap="none" spc="0" dirty="0">
                          <a:solidFill>
                            <a:schemeClr val="tx1"/>
                          </a:solidFill>
                          <a:effectLst/>
                        </a:rPr>
                        <a:t>.972</a:t>
                      </a:r>
                      <a:endParaRPr lang="en-US" sz="1400" b="0" i="0" u="none" strike="noStrike" cap="none" spc="0" dirty="0">
                        <a:solidFill>
                          <a:schemeClr val="tx1"/>
                        </a:solidFill>
                        <a:effectLst/>
                        <a:latin typeface="Calibri" panose="020F0502020204030204" pitchFamily="34" charset="0"/>
                      </a:endParaRPr>
                    </a:p>
                  </a:txBody>
                  <a:tcPr marL="7110" marR="7110" marT="7110" marB="81394" anchor="b"/>
                </a:tc>
                <a:tc>
                  <a:txBody>
                    <a:bodyPr/>
                    <a:lstStyle/>
                    <a:p>
                      <a:pPr algn="r" fontAlgn="b"/>
                      <a:r>
                        <a:rPr lang="en-US" sz="1400" b="0" u="none" strike="noStrike" cap="none" spc="0" dirty="0">
                          <a:solidFill>
                            <a:schemeClr val="tx1"/>
                          </a:solidFill>
                          <a:effectLst/>
                        </a:rPr>
                        <a:t>.057</a:t>
                      </a:r>
                      <a:endParaRPr lang="en-US" sz="1400" b="0" i="0" u="none" strike="noStrike" cap="none" spc="0" dirty="0">
                        <a:solidFill>
                          <a:schemeClr val="tx1"/>
                        </a:solidFill>
                        <a:effectLst/>
                        <a:latin typeface="Calibri" panose="020F0502020204030204" pitchFamily="34" charset="0"/>
                      </a:endParaRPr>
                    </a:p>
                  </a:txBody>
                  <a:tcPr marL="7110" marR="7110" marT="7110" marB="81394" anchor="b"/>
                </a:tc>
                <a:tc>
                  <a:txBody>
                    <a:bodyPr/>
                    <a:lstStyle/>
                    <a:p>
                      <a:pPr algn="r" fontAlgn="b"/>
                      <a:r>
                        <a:rPr lang="en-US" sz="1400" b="0" u="none" strike="noStrike" cap="none" spc="0" dirty="0">
                          <a:solidFill>
                            <a:schemeClr val="tx1"/>
                          </a:solidFill>
                          <a:effectLst/>
                        </a:rPr>
                        <a:t>.291</a:t>
                      </a:r>
                      <a:endParaRPr lang="en-US" sz="1400" b="0" i="0" u="none" strike="noStrike" cap="none" spc="0" dirty="0">
                        <a:solidFill>
                          <a:schemeClr val="tx1"/>
                        </a:solidFill>
                        <a:effectLst/>
                        <a:latin typeface="Calibri" panose="020F0502020204030204" pitchFamily="34" charset="0"/>
                      </a:endParaRPr>
                    </a:p>
                  </a:txBody>
                  <a:tcPr marL="7110" marR="7110" marT="7110" marB="81394" anchor="b"/>
                </a:tc>
                <a:extLst>
                  <a:ext uri="{0D108BD9-81ED-4DB2-BD59-A6C34878D82A}">
                    <a16:rowId xmlns:a16="http://schemas.microsoft.com/office/drawing/2014/main" val="3372725878"/>
                  </a:ext>
                </a:extLst>
              </a:tr>
              <a:tr h="338114">
                <a:tc rowSpan="2">
                  <a:txBody>
                    <a:bodyPr/>
                    <a:lstStyle/>
                    <a:p>
                      <a:pPr algn="r" fontAlgn="b"/>
                      <a:r>
                        <a:rPr lang="en-US" sz="1400" b="0" u="none" strike="noStrike" cap="none" spc="0" dirty="0">
                          <a:solidFill>
                            <a:schemeClr val="tx1"/>
                          </a:solidFill>
                          <a:effectLst/>
                        </a:rPr>
                        <a:t>Substance Use</a:t>
                      </a:r>
                      <a:endParaRPr lang="en-US" sz="1400" b="0" i="0" u="none" strike="noStrike" cap="none" spc="0" dirty="0">
                        <a:solidFill>
                          <a:schemeClr val="tx1"/>
                        </a:solidFill>
                        <a:effectLst/>
                        <a:latin typeface="Calibri" panose="020F0502020204030204" pitchFamily="34" charset="0"/>
                      </a:endParaRPr>
                    </a:p>
                  </a:txBody>
                  <a:tcPr marL="7110" marR="7110" marT="7110" marB="81394" anchor="b"/>
                </a:tc>
                <a:tc>
                  <a:txBody>
                    <a:bodyPr/>
                    <a:lstStyle/>
                    <a:p>
                      <a:pPr algn="r" fontAlgn="b"/>
                      <a:r>
                        <a:rPr lang="en-US" sz="1400" b="0" u="none" strike="noStrike" cap="none" spc="0" dirty="0">
                          <a:solidFill>
                            <a:schemeClr val="tx1"/>
                          </a:solidFill>
                          <a:effectLst/>
                        </a:rPr>
                        <a:t>Yes</a:t>
                      </a:r>
                      <a:endParaRPr lang="en-US" sz="1400" b="0" i="0" u="none" strike="noStrike" cap="none" spc="0" dirty="0">
                        <a:solidFill>
                          <a:schemeClr val="tx1"/>
                        </a:solidFill>
                        <a:effectLst/>
                        <a:latin typeface="Calibri" panose="020F0502020204030204" pitchFamily="34" charset="0"/>
                      </a:endParaRPr>
                    </a:p>
                  </a:txBody>
                  <a:tcPr marL="7110" marR="7110" marT="7110" marB="81394" anchor="b"/>
                </a:tc>
                <a:tc>
                  <a:txBody>
                    <a:bodyPr/>
                    <a:lstStyle/>
                    <a:p>
                      <a:pPr algn="r" fontAlgn="b"/>
                      <a:r>
                        <a:rPr lang="en-US" sz="1400" b="0" u="none" strike="noStrike" cap="none" spc="0" dirty="0">
                          <a:solidFill>
                            <a:schemeClr val="tx1"/>
                          </a:solidFill>
                          <a:effectLst/>
                        </a:rPr>
                        <a:t>.492</a:t>
                      </a:r>
                      <a:endParaRPr lang="en-US" sz="1400" b="0" i="0" u="none" strike="noStrike" cap="none" spc="0" dirty="0">
                        <a:solidFill>
                          <a:schemeClr val="tx1"/>
                        </a:solidFill>
                        <a:effectLst/>
                        <a:latin typeface="Calibri" panose="020F0502020204030204" pitchFamily="34" charset="0"/>
                      </a:endParaRPr>
                    </a:p>
                  </a:txBody>
                  <a:tcPr marL="7110" marR="7110" marT="7110" marB="81394" anchor="b"/>
                </a:tc>
                <a:tc>
                  <a:txBody>
                    <a:bodyPr/>
                    <a:lstStyle/>
                    <a:p>
                      <a:pPr algn="r" fontAlgn="b"/>
                      <a:r>
                        <a:rPr lang="en-US" sz="1400" b="0" u="none" strike="noStrike" cap="none" spc="0" dirty="0">
                          <a:solidFill>
                            <a:schemeClr val="tx1"/>
                          </a:solidFill>
                          <a:effectLst/>
                        </a:rPr>
                        <a:t>.122</a:t>
                      </a:r>
                      <a:endParaRPr lang="en-US" sz="1400" b="0" i="0" u="none" strike="noStrike" cap="none" spc="0" dirty="0">
                        <a:solidFill>
                          <a:schemeClr val="tx1"/>
                        </a:solidFill>
                        <a:effectLst/>
                        <a:latin typeface="Calibri" panose="020F0502020204030204" pitchFamily="34" charset="0"/>
                      </a:endParaRPr>
                    </a:p>
                  </a:txBody>
                  <a:tcPr marL="7110" marR="7110" marT="7110" marB="81394" anchor="b"/>
                </a:tc>
                <a:tc>
                  <a:txBody>
                    <a:bodyPr/>
                    <a:lstStyle/>
                    <a:p>
                      <a:pPr algn="r" fontAlgn="b"/>
                      <a:r>
                        <a:rPr lang="en-US" sz="1400" b="0" u="none" strike="noStrike" cap="none" spc="0" dirty="0">
                          <a:solidFill>
                            <a:schemeClr val="tx1"/>
                          </a:solidFill>
                          <a:effectLst/>
                        </a:rPr>
                        <a:t>.019</a:t>
                      </a:r>
                      <a:endParaRPr lang="en-US" sz="1400" b="0" i="0" u="none" strike="noStrike" cap="none" spc="0" dirty="0">
                        <a:solidFill>
                          <a:schemeClr val="tx1"/>
                        </a:solidFill>
                        <a:effectLst/>
                        <a:latin typeface="Calibri" panose="020F0502020204030204" pitchFamily="34" charset="0"/>
                      </a:endParaRPr>
                    </a:p>
                  </a:txBody>
                  <a:tcPr marL="7110" marR="7110" marT="7110" marB="81394" anchor="b"/>
                </a:tc>
                <a:tc>
                  <a:txBody>
                    <a:bodyPr/>
                    <a:lstStyle/>
                    <a:p>
                      <a:pPr algn="r" fontAlgn="b"/>
                      <a:r>
                        <a:rPr lang="en-US" sz="1400" b="0" u="none" strike="noStrike" cap="none" spc="0" dirty="0">
                          <a:solidFill>
                            <a:schemeClr val="tx1"/>
                          </a:solidFill>
                          <a:effectLst/>
                        </a:rPr>
                        <a:t>.707</a:t>
                      </a:r>
                      <a:endParaRPr lang="en-US" sz="1400" b="0" i="0" u="none" strike="noStrike" cap="none" spc="0" dirty="0">
                        <a:solidFill>
                          <a:schemeClr val="tx1"/>
                        </a:solidFill>
                        <a:effectLst/>
                        <a:latin typeface="Calibri" panose="020F0502020204030204" pitchFamily="34" charset="0"/>
                      </a:endParaRPr>
                    </a:p>
                  </a:txBody>
                  <a:tcPr marL="7110" marR="7110" marT="7110" marB="81394" anchor="b"/>
                </a:tc>
                <a:tc>
                  <a:txBody>
                    <a:bodyPr/>
                    <a:lstStyle/>
                    <a:p>
                      <a:pPr algn="r" fontAlgn="b"/>
                      <a:r>
                        <a:rPr lang="en-US" sz="1400" b="0" u="none" strike="noStrike" cap="none" spc="0" dirty="0">
                          <a:solidFill>
                            <a:schemeClr val="tx1"/>
                          </a:solidFill>
                          <a:effectLst/>
                        </a:rPr>
                        <a:t>.875</a:t>
                      </a:r>
                      <a:endParaRPr lang="en-US" sz="1400" b="0" i="0" u="none" strike="noStrike" cap="none" spc="0" dirty="0">
                        <a:solidFill>
                          <a:schemeClr val="tx1"/>
                        </a:solidFill>
                        <a:effectLst/>
                        <a:latin typeface="Calibri" panose="020F0502020204030204" pitchFamily="34" charset="0"/>
                      </a:endParaRPr>
                    </a:p>
                  </a:txBody>
                  <a:tcPr marL="7110" marR="7110" marT="7110" marB="81394" anchor="b"/>
                </a:tc>
                <a:extLst>
                  <a:ext uri="{0D108BD9-81ED-4DB2-BD59-A6C34878D82A}">
                    <a16:rowId xmlns:a16="http://schemas.microsoft.com/office/drawing/2014/main" val="3395571020"/>
                  </a:ext>
                </a:extLst>
              </a:tr>
              <a:tr h="338114">
                <a:tc vMerge="1">
                  <a:txBody>
                    <a:bodyPr/>
                    <a:lstStyle/>
                    <a:p>
                      <a:pPr algn="r"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400" b="0" u="none" strike="noStrike" cap="none" spc="0" dirty="0">
                          <a:solidFill>
                            <a:schemeClr val="tx1"/>
                          </a:solidFill>
                          <a:effectLst/>
                        </a:rPr>
                        <a:t>No</a:t>
                      </a:r>
                      <a:endParaRPr lang="en-US" sz="1400" b="0" i="0" u="none" strike="noStrike" cap="none" spc="0" dirty="0">
                        <a:solidFill>
                          <a:schemeClr val="tx1"/>
                        </a:solidFill>
                        <a:effectLst/>
                        <a:latin typeface="Calibri" panose="020F0502020204030204" pitchFamily="34" charset="0"/>
                      </a:endParaRPr>
                    </a:p>
                  </a:txBody>
                  <a:tcPr marL="7110" marR="7110" marT="7110" marB="81394" anchor="b"/>
                </a:tc>
                <a:tc>
                  <a:txBody>
                    <a:bodyPr/>
                    <a:lstStyle/>
                    <a:p>
                      <a:pPr algn="r" fontAlgn="b"/>
                      <a:r>
                        <a:rPr lang="en-US" sz="1400" b="0" u="none" strike="noStrike" cap="none" spc="0" dirty="0">
                          <a:solidFill>
                            <a:schemeClr val="tx1"/>
                          </a:solidFill>
                          <a:effectLst/>
                        </a:rPr>
                        <a:t>.508</a:t>
                      </a:r>
                      <a:endParaRPr lang="en-US" sz="1400" b="0" i="0" u="none" strike="noStrike" cap="none" spc="0" dirty="0">
                        <a:solidFill>
                          <a:schemeClr val="tx1"/>
                        </a:solidFill>
                        <a:effectLst/>
                        <a:latin typeface="Calibri" panose="020F0502020204030204" pitchFamily="34" charset="0"/>
                      </a:endParaRPr>
                    </a:p>
                  </a:txBody>
                  <a:tcPr marL="7110" marR="7110" marT="7110" marB="81394" anchor="b"/>
                </a:tc>
                <a:tc>
                  <a:txBody>
                    <a:bodyPr/>
                    <a:lstStyle/>
                    <a:p>
                      <a:pPr algn="r" fontAlgn="b"/>
                      <a:r>
                        <a:rPr lang="en-US" sz="1400" b="0" u="none" strike="noStrike" cap="none" spc="0" dirty="0">
                          <a:solidFill>
                            <a:schemeClr val="tx1"/>
                          </a:solidFill>
                          <a:effectLst/>
                        </a:rPr>
                        <a:t>.878</a:t>
                      </a:r>
                      <a:endParaRPr lang="en-US" sz="1400" b="0" i="0" u="none" strike="noStrike" cap="none" spc="0" dirty="0">
                        <a:solidFill>
                          <a:schemeClr val="tx1"/>
                        </a:solidFill>
                        <a:effectLst/>
                        <a:latin typeface="Calibri" panose="020F0502020204030204" pitchFamily="34" charset="0"/>
                      </a:endParaRPr>
                    </a:p>
                  </a:txBody>
                  <a:tcPr marL="7110" marR="7110" marT="7110" marB="81394" anchor="b"/>
                </a:tc>
                <a:tc>
                  <a:txBody>
                    <a:bodyPr/>
                    <a:lstStyle/>
                    <a:p>
                      <a:pPr algn="r" fontAlgn="b"/>
                      <a:r>
                        <a:rPr lang="en-US" sz="1400" b="0" u="none" strike="noStrike" cap="none" spc="0" dirty="0">
                          <a:solidFill>
                            <a:schemeClr val="tx1"/>
                          </a:solidFill>
                          <a:effectLst/>
                        </a:rPr>
                        <a:t>.981</a:t>
                      </a:r>
                      <a:endParaRPr lang="en-US" sz="1400" b="0" i="0" u="none" strike="noStrike" cap="none" spc="0" dirty="0">
                        <a:solidFill>
                          <a:schemeClr val="tx1"/>
                        </a:solidFill>
                        <a:effectLst/>
                        <a:latin typeface="Calibri" panose="020F0502020204030204" pitchFamily="34" charset="0"/>
                      </a:endParaRPr>
                    </a:p>
                  </a:txBody>
                  <a:tcPr marL="7110" marR="7110" marT="7110" marB="81394" anchor="b"/>
                </a:tc>
                <a:tc>
                  <a:txBody>
                    <a:bodyPr/>
                    <a:lstStyle/>
                    <a:p>
                      <a:pPr algn="r" fontAlgn="b"/>
                      <a:r>
                        <a:rPr lang="en-US" sz="1400" b="0" u="none" strike="noStrike" cap="none" spc="0" dirty="0">
                          <a:solidFill>
                            <a:schemeClr val="tx1"/>
                          </a:solidFill>
                          <a:effectLst/>
                        </a:rPr>
                        <a:t>.293</a:t>
                      </a:r>
                      <a:endParaRPr lang="en-US" sz="1400" b="0" i="0" u="none" strike="noStrike" cap="none" spc="0" dirty="0">
                        <a:solidFill>
                          <a:schemeClr val="tx1"/>
                        </a:solidFill>
                        <a:effectLst/>
                        <a:latin typeface="Calibri" panose="020F0502020204030204" pitchFamily="34" charset="0"/>
                      </a:endParaRPr>
                    </a:p>
                  </a:txBody>
                  <a:tcPr marL="7110" marR="7110" marT="7110" marB="81394" anchor="b"/>
                </a:tc>
                <a:tc>
                  <a:txBody>
                    <a:bodyPr/>
                    <a:lstStyle/>
                    <a:p>
                      <a:pPr algn="r" fontAlgn="b"/>
                      <a:r>
                        <a:rPr lang="en-US" sz="1400" b="0" u="none" strike="noStrike" cap="none" spc="0" dirty="0">
                          <a:solidFill>
                            <a:schemeClr val="tx1"/>
                          </a:solidFill>
                          <a:effectLst/>
                        </a:rPr>
                        <a:t>.125</a:t>
                      </a:r>
                      <a:endParaRPr lang="en-US" sz="1400" b="0" i="0" u="none" strike="noStrike" cap="none" spc="0" dirty="0">
                        <a:solidFill>
                          <a:schemeClr val="tx1"/>
                        </a:solidFill>
                        <a:effectLst/>
                        <a:latin typeface="Calibri" panose="020F0502020204030204" pitchFamily="34" charset="0"/>
                      </a:endParaRPr>
                    </a:p>
                  </a:txBody>
                  <a:tcPr marL="7110" marR="7110" marT="7110" marB="81394" anchor="b"/>
                </a:tc>
                <a:extLst>
                  <a:ext uri="{0D108BD9-81ED-4DB2-BD59-A6C34878D82A}">
                    <a16:rowId xmlns:a16="http://schemas.microsoft.com/office/drawing/2014/main" val="2281538529"/>
                  </a:ext>
                </a:extLst>
              </a:tr>
            </a:tbl>
          </a:graphicData>
        </a:graphic>
      </p:graphicFrame>
      <p:sp>
        <p:nvSpPr>
          <p:cNvPr id="2" name="Right Brace 1">
            <a:extLst>
              <a:ext uri="{FF2B5EF4-FFF2-40B4-BE49-F238E27FC236}">
                <a16:creationId xmlns:a16="http://schemas.microsoft.com/office/drawing/2014/main" id="{8616E63D-E9BC-43F5-8B9C-6F7183B4B0D5}"/>
              </a:ext>
            </a:extLst>
          </p:cNvPr>
          <p:cNvSpPr/>
          <p:nvPr/>
        </p:nvSpPr>
        <p:spPr>
          <a:xfrm>
            <a:off x="10044752" y="3084394"/>
            <a:ext cx="191069" cy="777922"/>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TextBox 2">
            <a:extLst>
              <a:ext uri="{FF2B5EF4-FFF2-40B4-BE49-F238E27FC236}">
                <a16:creationId xmlns:a16="http://schemas.microsoft.com/office/drawing/2014/main" id="{9A395399-B49C-41DE-9C83-5D4088B5C267}"/>
              </a:ext>
            </a:extLst>
          </p:cNvPr>
          <p:cNvSpPr txBox="1"/>
          <p:nvPr/>
        </p:nvSpPr>
        <p:spPr>
          <a:xfrm>
            <a:off x="10235821" y="3105834"/>
            <a:ext cx="1637731" cy="646331"/>
          </a:xfrm>
          <a:prstGeom prst="rect">
            <a:avLst/>
          </a:prstGeom>
          <a:noFill/>
        </p:spPr>
        <p:txBody>
          <a:bodyPr wrap="square" rtlCol="0">
            <a:spAutoFit/>
          </a:bodyPr>
          <a:lstStyle/>
          <a:p>
            <a:r>
              <a:rPr lang="en-US" b="1" dirty="0"/>
              <a:t>Classes are not well separated</a:t>
            </a:r>
          </a:p>
        </p:txBody>
      </p:sp>
    </p:spTree>
    <p:extLst>
      <p:ext uri="{BB962C8B-B14F-4D97-AF65-F5344CB8AC3E}">
        <p14:creationId xmlns:p14="http://schemas.microsoft.com/office/powerpoint/2010/main" val="134652286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07F22-F6C7-4AB1-9813-D0D6C45A23F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5838EE3-3E89-447B-8C53-492324DEF066}"/>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EE7076C8-EF6B-40F0-99BB-3E90A9C38830}"/>
              </a:ext>
            </a:extLst>
          </p:cNvPr>
          <p:cNvPicPr>
            <a:picLocks noChangeAspect="1"/>
          </p:cNvPicPr>
          <p:nvPr/>
        </p:nvPicPr>
        <p:blipFill>
          <a:blip r:embed="rId2"/>
          <a:stretch>
            <a:fillRect/>
          </a:stretch>
        </p:blipFill>
        <p:spPr>
          <a:xfrm>
            <a:off x="4005264" y="438150"/>
            <a:ext cx="3067050" cy="5981700"/>
          </a:xfrm>
          <a:prstGeom prst="rect">
            <a:avLst/>
          </a:prstGeom>
        </p:spPr>
      </p:pic>
      <p:pic>
        <p:nvPicPr>
          <p:cNvPr id="7" name="Picture 6">
            <a:extLst>
              <a:ext uri="{FF2B5EF4-FFF2-40B4-BE49-F238E27FC236}">
                <a16:creationId xmlns:a16="http://schemas.microsoft.com/office/drawing/2014/main" id="{BDAE5023-5935-45CA-A7D8-228AE71A3A29}"/>
              </a:ext>
            </a:extLst>
          </p:cNvPr>
          <p:cNvPicPr>
            <a:picLocks noChangeAspect="1"/>
          </p:cNvPicPr>
          <p:nvPr/>
        </p:nvPicPr>
        <p:blipFill>
          <a:blip r:embed="rId3"/>
          <a:stretch>
            <a:fillRect/>
          </a:stretch>
        </p:blipFill>
        <p:spPr>
          <a:xfrm>
            <a:off x="8186737" y="2410619"/>
            <a:ext cx="1304925" cy="1590675"/>
          </a:xfrm>
          <a:prstGeom prst="rect">
            <a:avLst/>
          </a:prstGeom>
        </p:spPr>
      </p:pic>
    </p:spTree>
    <p:extLst>
      <p:ext uri="{BB962C8B-B14F-4D97-AF65-F5344CB8AC3E}">
        <p14:creationId xmlns:p14="http://schemas.microsoft.com/office/powerpoint/2010/main" val="227225733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C8D7DA-B1EB-4676-84A4-8B8671DA7975}"/>
              </a:ext>
            </a:extLst>
          </p:cNvPr>
          <p:cNvSpPr>
            <a:spLocks noGrp="1"/>
          </p:cNvSpPr>
          <p:nvPr>
            <p:ph type="title"/>
          </p:nvPr>
        </p:nvSpPr>
        <p:spPr/>
        <p:txBody>
          <a:bodyPr/>
          <a:lstStyle/>
          <a:p>
            <a:r>
              <a:rPr lang="en-US" dirty="0"/>
              <a:t>Comparison between 4 and 5 Classes</a:t>
            </a:r>
          </a:p>
        </p:txBody>
      </p:sp>
      <p:sp>
        <p:nvSpPr>
          <p:cNvPr id="3" name="Content Placeholder 2">
            <a:extLst>
              <a:ext uri="{FF2B5EF4-FFF2-40B4-BE49-F238E27FC236}">
                <a16:creationId xmlns:a16="http://schemas.microsoft.com/office/drawing/2014/main" id="{327CD49B-A5FC-4F38-82B7-8DE22B37A5E8}"/>
              </a:ext>
            </a:extLst>
          </p:cNvPr>
          <p:cNvSpPr>
            <a:spLocks noGrp="1"/>
          </p:cNvSpPr>
          <p:nvPr>
            <p:ph idx="1"/>
          </p:nvPr>
        </p:nvSpPr>
        <p:spPr/>
        <p:txBody>
          <a:bodyPr/>
          <a:lstStyle/>
          <a:p>
            <a:r>
              <a:rPr lang="en-US" dirty="0"/>
              <a:t>There are overlapping classes so we re-estimate with 1 fewer class</a:t>
            </a:r>
          </a:p>
          <a:p>
            <a:r>
              <a:rPr lang="en-US" dirty="0"/>
              <a:t>Put plot of 4 and 5 classes here</a:t>
            </a:r>
          </a:p>
        </p:txBody>
      </p:sp>
      <p:graphicFrame>
        <p:nvGraphicFramePr>
          <p:cNvPr id="6" name="Chart 5">
            <a:extLst>
              <a:ext uri="{FF2B5EF4-FFF2-40B4-BE49-F238E27FC236}">
                <a16:creationId xmlns:a16="http://schemas.microsoft.com/office/drawing/2014/main" id="{8227A224-3B68-4227-AF0A-5C24E88406FB}"/>
              </a:ext>
            </a:extLst>
          </p:cNvPr>
          <p:cNvGraphicFramePr>
            <a:graphicFrameLocks/>
          </p:cNvGraphicFramePr>
          <p:nvPr>
            <p:extLst>
              <p:ext uri="{D42A27DB-BD31-4B8C-83A1-F6EECF244321}">
                <p14:modId xmlns:p14="http://schemas.microsoft.com/office/powerpoint/2010/main" val="2436875379"/>
              </p:ext>
            </p:extLst>
          </p:nvPr>
        </p:nvGraphicFramePr>
        <p:xfrm>
          <a:off x="5716588" y="2997200"/>
          <a:ext cx="5992812" cy="29337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7" name="Chart 6">
            <a:extLst>
              <a:ext uri="{FF2B5EF4-FFF2-40B4-BE49-F238E27FC236}">
                <a16:creationId xmlns:a16="http://schemas.microsoft.com/office/drawing/2014/main" id="{C8E8024E-9E49-4B7C-9283-4D1A02933570}"/>
              </a:ext>
            </a:extLst>
          </p:cNvPr>
          <p:cNvGraphicFramePr>
            <a:graphicFrameLocks/>
          </p:cNvGraphicFramePr>
          <p:nvPr>
            <p:extLst>
              <p:ext uri="{D42A27DB-BD31-4B8C-83A1-F6EECF244321}">
                <p14:modId xmlns:p14="http://schemas.microsoft.com/office/powerpoint/2010/main" val="2470745506"/>
              </p:ext>
            </p:extLst>
          </p:nvPr>
        </p:nvGraphicFramePr>
        <p:xfrm>
          <a:off x="-215900" y="2997201"/>
          <a:ext cx="5726112" cy="3047999"/>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43596567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 name="Title 1">
            <a:extLst>
              <a:ext uri="{FF2B5EF4-FFF2-40B4-BE49-F238E27FC236}">
                <a16:creationId xmlns:a16="http://schemas.microsoft.com/office/drawing/2014/main" id="{1C8F221F-4468-4441-9A8D-39CBE6A4375A}"/>
              </a:ext>
            </a:extLst>
          </p:cNvPr>
          <p:cNvSpPr>
            <a:spLocks noGrp="1"/>
          </p:cNvSpPr>
          <p:nvPr>
            <p:ph type="title"/>
          </p:nvPr>
        </p:nvSpPr>
        <p:spPr>
          <a:xfrm>
            <a:off x="8045751" y="629266"/>
            <a:ext cx="3667039" cy="1676603"/>
          </a:xfrm>
        </p:spPr>
        <p:txBody>
          <a:bodyPr>
            <a:normAutofit fontScale="90000"/>
          </a:bodyPr>
          <a:lstStyle/>
          <a:p>
            <a:r>
              <a:rPr lang="en-US" sz="4000" dirty="0"/>
              <a:t>3-Class Model and Gender as covariate</a:t>
            </a:r>
          </a:p>
        </p:txBody>
      </p:sp>
      <p:sp>
        <p:nvSpPr>
          <p:cNvPr id="37" name="Rectangle 11">
            <a:extLst>
              <a:ext uri="{FF2B5EF4-FFF2-40B4-BE49-F238E27FC236}">
                <a16:creationId xmlns:a16="http://schemas.microsoft.com/office/drawing/2014/main" id="{577D1452-F0B7-431E-9A24-D3F7103D85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 name="Rounded Rectangle 20">
            <a:extLst>
              <a:ext uri="{FF2B5EF4-FFF2-40B4-BE49-F238E27FC236}">
                <a16:creationId xmlns:a16="http://schemas.microsoft.com/office/drawing/2014/main" id="{A660F4F9-5DF5-4F15-BE6A-CD8648BB11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211" y="559407"/>
            <a:ext cx="6594522"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2" name="Table 1">
            <a:extLst>
              <a:ext uri="{FF2B5EF4-FFF2-40B4-BE49-F238E27FC236}">
                <a16:creationId xmlns:a16="http://schemas.microsoft.com/office/drawing/2014/main" id="{BCFC9DC5-984D-4A39-AB23-130ED89E790E}"/>
              </a:ext>
            </a:extLst>
          </p:cNvPr>
          <p:cNvGraphicFramePr>
            <a:graphicFrameLocks noGrp="1"/>
          </p:cNvGraphicFramePr>
          <p:nvPr>
            <p:extLst>
              <p:ext uri="{D42A27DB-BD31-4B8C-83A1-F6EECF244321}">
                <p14:modId xmlns:p14="http://schemas.microsoft.com/office/powerpoint/2010/main" val="2272109990"/>
              </p:ext>
            </p:extLst>
          </p:nvPr>
        </p:nvGraphicFramePr>
        <p:xfrm>
          <a:off x="479210" y="948663"/>
          <a:ext cx="6481147" cy="5128314"/>
        </p:xfrm>
        <a:graphic>
          <a:graphicData uri="http://schemas.openxmlformats.org/drawingml/2006/table">
            <a:tbl>
              <a:tblPr firstRow="1" bandRow="1">
                <a:tableStyleId>{EB344D84-9AFB-497E-A393-DC336BA19D2E}</a:tableStyleId>
              </a:tblPr>
              <a:tblGrid>
                <a:gridCol w="1731727">
                  <a:extLst>
                    <a:ext uri="{9D8B030D-6E8A-4147-A177-3AD203B41FA5}">
                      <a16:colId xmlns:a16="http://schemas.microsoft.com/office/drawing/2014/main" val="3967596316"/>
                    </a:ext>
                  </a:extLst>
                </a:gridCol>
                <a:gridCol w="750627">
                  <a:extLst>
                    <a:ext uri="{9D8B030D-6E8A-4147-A177-3AD203B41FA5}">
                      <a16:colId xmlns:a16="http://schemas.microsoft.com/office/drawing/2014/main" val="3895570366"/>
                    </a:ext>
                  </a:extLst>
                </a:gridCol>
                <a:gridCol w="1351129">
                  <a:extLst>
                    <a:ext uri="{9D8B030D-6E8A-4147-A177-3AD203B41FA5}">
                      <a16:colId xmlns:a16="http://schemas.microsoft.com/office/drawing/2014/main" val="3183484433"/>
                    </a:ext>
                  </a:extLst>
                </a:gridCol>
                <a:gridCol w="1228298">
                  <a:extLst>
                    <a:ext uri="{9D8B030D-6E8A-4147-A177-3AD203B41FA5}">
                      <a16:colId xmlns:a16="http://schemas.microsoft.com/office/drawing/2014/main" val="3490337565"/>
                    </a:ext>
                  </a:extLst>
                </a:gridCol>
                <a:gridCol w="1419366">
                  <a:extLst>
                    <a:ext uri="{9D8B030D-6E8A-4147-A177-3AD203B41FA5}">
                      <a16:colId xmlns:a16="http://schemas.microsoft.com/office/drawing/2014/main" val="2456015441"/>
                    </a:ext>
                  </a:extLst>
                </a:gridCol>
              </a:tblGrid>
              <a:tr h="600619">
                <a:tc>
                  <a:txBody>
                    <a:bodyPr/>
                    <a:lstStyle/>
                    <a:p>
                      <a:pPr algn="r" fontAlgn="b"/>
                      <a:endParaRPr lang="en-US" sz="1100" b="1" i="0" u="none" strike="noStrike" cap="all" spc="60" dirty="0">
                        <a:solidFill>
                          <a:schemeClr val="tx1"/>
                        </a:solidFill>
                        <a:effectLst/>
                        <a:latin typeface="Calibri" panose="020F0502020204030204" pitchFamily="34" charset="0"/>
                      </a:endParaRPr>
                    </a:p>
                  </a:txBody>
                  <a:tcPr marL="122091" marR="122091" marT="122091" marB="122091" anchor="b"/>
                </a:tc>
                <a:tc>
                  <a:txBody>
                    <a:bodyPr/>
                    <a:lstStyle/>
                    <a:p>
                      <a:pPr algn="r" fontAlgn="b"/>
                      <a:endParaRPr lang="en-US" sz="1100" b="1" i="0" u="none" strike="noStrike" cap="all" spc="60" dirty="0">
                        <a:solidFill>
                          <a:schemeClr val="tx1"/>
                        </a:solidFill>
                        <a:effectLst/>
                        <a:latin typeface="Calibri" panose="020F0502020204030204" pitchFamily="34" charset="0"/>
                      </a:endParaRPr>
                    </a:p>
                  </a:txBody>
                  <a:tcPr marL="122091" marR="122091" marT="122091" marB="122091" anchor="b"/>
                </a:tc>
                <a:tc>
                  <a:txBody>
                    <a:bodyPr/>
                    <a:lstStyle/>
                    <a:p>
                      <a:pPr algn="ctr" fontAlgn="b"/>
                      <a:r>
                        <a:rPr lang="en-US" sz="1100" b="1" u="none" strike="noStrike" cap="all" spc="60" dirty="0">
                          <a:solidFill>
                            <a:schemeClr val="tx1"/>
                          </a:solidFill>
                          <a:effectLst/>
                        </a:rPr>
                        <a:t>Class 1</a:t>
                      </a:r>
                    </a:p>
                    <a:p>
                      <a:pPr algn="ctr" fontAlgn="b"/>
                      <a:r>
                        <a:rPr lang="en-US" sz="1100" b="1" u="none" strike="noStrike" cap="all" spc="60" dirty="0">
                          <a:solidFill>
                            <a:schemeClr val="tx1"/>
                          </a:solidFill>
                          <a:effectLst/>
                        </a:rPr>
                        <a:t>HIGH ACES</a:t>
                      </a:r>
                    </a:p>
                    <a:p>
                      <a:pPr algn="ctr" fontAlgn="b"/>
                      <a:r>
                        <a:rPr lang="en-US" sz="1100" b="1" i="0" u="none" strike="noStrike" cap="all" spc="60" dirty="0">
                          <a:solidFill>
                            <a:schemeClr val="tx1"/>
                          </a:solidFill>
                          <a:effectLst/>
                          <a:latin typeface="Calibri" panose="020F0502020204030204" pitchFamily="34" charset="0"/>
                        </a:rPr>
                        <a:t>2.2%</a:t>
                      </a:r>
                    </a:p>
                  </a:txBody>
                  <a:tcPr marL="122091" marR="122091" marT="122091" marB="122091" anchor="ctr"/>
                </a:tc>
                <a:tc>
                  <a:txBody>
                    <a:bodyPr/>
                    <a:lstStyle/>
                    <a:p>
                      <a:pPr algn="ctr" fontAlgn="b"/>
                      <a:r>
                        <a:rPr lang="en-US" sz="1100" b="1" u="none" strike="noStrike" cap="all" spc="60" dirty="0">
                          <a:solidFill>
                            <a:schemeClr val="tx1"/>
                          </a:solidFill>
                          <a:effectLst/>
                        </a:rPr>
                        <a:t> Class 2</a:t>
                      </a:r>
                    </a:p>
                    <a:p>
                      <a:pPr algn="ctr" fontAlgn="b"/>
                      <a:r>
                        <a:rPr lang="en-US" sz="1100" b="1" u="none" strike="noStrike" cap="all" spc="60" dirty="0">
                          <a:solidFill>
                            <a:schemeClr val="tx1"/>
                          </a:solidFill>
                          <a:effectLst/>
                        </a:rPr>
                        <a:t>No ACES</a:t>
                      </a:r>
                    </a:p>
                    <a:p>
                      <a:pPr algn="ctr" fontAlgn="b"/>
                      <a:r>
                        <a:rPr lang="en-US" sz="1100" b="1" i="0" u="none" strike="noStrike" cap="all" spc="60" dirty="0">
                          <a:solidFill>
                            <a:schemeClr val="tx1"/>
                          </a:solidFill>
                          <a:effectLst/>
                          <a:latin typeface="Calibri" panose="020F0502020204030204" pitchFamily="34" charset="0"/>
                        </a:rPr>
                        <a:t>84.7%</a:t>
                      </a:r>
                    </a:p>
                  </a:txBody>
                  <a:tcPr marL="122091" marR="122091" marT="122091" marB="122091" anchor="ctr"/>
                </a:tc>
                <a:tc>
                  <a:txBody>
                    <a:bodyPr/>
                    <a:lstStyle/>
                    <a:p>
                      <a:pPr algn="ctr" fontAlgn="b"/>
                      <a:r>
                        <a:rPr lang="en-US" sz="1100" b="1" u="none" strike="noStrike" cap="all" spc="60" dirty="0">
                          <a:solidFill>
                            <a:schemeClr val="tx1"/>
                          </a:solidFill>
                          <a:effectLst/>
                        </a:rPr>
                        <a:t> Class 3</a:t>
                      </a:r>
                    </a:p>
                    <a:p>
                      <a:pPr algn="ctr" fontAlgn="b"/>
                      <a:r>
                        <a:rPr lang="en-US" sz="1100" b="1" u="none" strike="noStrike" cap="all" spc="60" dirty="0">
                          <a:solidFill>
                            <a:schemeClr val="tx1"/>
                          </a:solidFill>
                          <a:effectLst/>
                        </a:rPr>
                        <a:t>Subs Use/Mental Health</a:t>
                      </a:r>
                    </a:p>
                    <a:p>
                      <a:pPr algn="ctr" fontAlgn="b"/>
                      <a:r>
                        <a:rPr lang="en-US" sz="1100" b="1" i="0" u="none" strike="noStrike" cap="all" spc="60" dirty="0">
                          <a:solidFill>
                            <a:schemeClr val="tx1"/>
                          </a:solidFill>
                          <a:effectLst/>
                          <a:latin typeface="Calibri" panose="020F0502020204030204" pitchFamily="34" charset="0"/>
                        </a:rPr>
                        <a:t>13.1%</a:t>
                      </a:r>
                    </a:p>
                  </a:txBody>
                  <a:tcPr marL="122091" marR="122091" marT="122091" marB="122091" anchor="ctr"/>
                </a:tc>
                <a:extLst>
                  <a:ext uri="{0D108BD9-81ED-4DB2-BD59-A6C34878D82A}">
                    <a16:rowId xmlns:a16="http://schemas.microsoft.com/office/drawing/2014/main" val="1745472574"/>
                  </a:ext>
                </a:extLst>
              </a:tr>
              <a:tr h="337161">
                <a:tc rowSpan="2">
                  <a:txBody>
                    <a:bodyPr/>
                    <a:lstStyle/>
                    <a:p>
                      <a:pPr algn="r" fontAlgn="b"/>
                      <a:r>
                        <a:rPr lang="en-US" sz="1400" b="0" u="none" strike="noStrike" cap="none" spc="0" dirty="0">
                          <a:solidFill>
                            <a:schemeClr val="tx1"/>
                          </a:solidFill>
                          <a:effectLst/>
                        </a:rPr>
                        <a:t>Death of Parent</a:t>
                      </a:r>
                      <a:endParaRPr lang="en-US" sz="1400" b="0" i="0" u="none" strike="noStrike" cap="none" spc="0" dirty="0">
                        <a:solidFill>
                          <a:schemeClr val="tx1"/>
                        </a:solidFill>
                        <a:effectLst/>
                        <a:latin typeface="Calibri" panose="020F0502020204030204" pitchFamily="34" charset="0"/>
                      </a:endParaRPr>
                    </a:p>
                  </a:txBody>
                  <a:tcPr marL="7110" marR="7110" marT="7110" marB="81394" anchor="b"/>
                </a:tc>
                <a:tc>
                  <a:txBody>
                    <a:bodyPr/>
                    <a:lstStyle/>
                    <a:p>
                      <a:pPr algn="r" fontAlgn="b"/>
                      <a:r>
                        <a:rPr lang="en-US" sz="1400" b="0" u="none" strike="noStrike" cap="none" spc="0" dirty="0">
                          <a:solidFill>
                            <a:schemeClr val="tx1"/>
                          </a:solidFill>
                          <a:effectLst/>
                        </a:rPr>
                        <a:t>Yes</a:t>
                      </a:r>
                      <a:endParaRPr lang="en-US" sz="1400" b="0" i="0" u="none" strike="noStrike" cap="none" spc="0" dirty="0">
                        <a:solidFill>
                          <a:schemeClr val="tx1"/>
                        </a:solidFill>
                        <a:effectLst/>
                        <a:latin typeface="Calibri" panose="020F0502020204030204" pitchFamily="34" charset="0"/>
                      </a:endParaRPr>
                    </a:p>
                  </a:txBody>
                  <a:tcPr marL="7110" marR="7110" marT="7110" marB="81394" anchor="b"/>
                </a:tc>
                <a:tc>
                  <a:txBody>
                    <a:bodyPr/>
                    <a:lstStyle/>
                    <a:p>
                      <a:pPr algn="r" fontAlgn="b"/>
                      <a:r>
                        <a:rPr lang="en-US" sz="1400" b="0" u="none" strike="noStrike" cap="none" spc="0" dirty="0">
                          <a:solidFill>
                            <a:schemeClr val="tx1"/>
                          </a:solidFill>
                          <a:effectLst/>
                        </a:rPr>
                        <a:t>.146</a:t>
                      </a:r>
                      <a:endParaRPr lang="en-US" sz="1400" b="0" i="0" u="none" strike="noStrike" cap="none" spc="0" dirty="0">
                        <a:solidFill>
                          <a:schemeClr val="tx1"/>
                        </a:solidFill>
                        <a:effectLst/>
                        <a:latin typeface="Calibri" panose="020F0502020204030204" pitchFamily="34" charset="0"/>
                      </a:endParaRPr>
                    </a:p>
                  </a:txBody>
                  <a:tcPr marL="7110" marR="7110" marT="7110" marB="81394" anchor="b"/>
                </a:tc>
                <a:tc>
                  <a:txBody>
                    <a:bodyPr/>
                    <a:lstStyle/>
                    <a:p>
                      <a:pPr algn="r" fontAlgn="b"/>
                      <a:r>
                        <a:rPr lang="en-US" sz="1400" b="0" u="none" strike="noStrike" cap="none" spc="0" dirty="0">
                          <a:solidFill>
                            <a:schemeClr val="tx1"/>
                          </a:solidFill>
                          <a:effectLst/>
                        </a:rPr>
                        <a:t>.017</a:t>
                      </a:r>
                      <a:endParaRPr lang="en-US" sz="1400" b="0" i="0" u="none" strike="noStrike" cap="none" spc="0" dirty="0">
                        <a:solidFill>
                          <a:schemeClr val="tx1"/>
                        </a:solidFill>
                        <a:effectLst/>
                        <a:latin typeface="Calibri" panose="020F0502020204030204" pitchFamily="34" charset="0"/>
                      </a:endParaRPr>
                    </a:p>
                  </a:txBody>
                  <a:tcPr marL="7110" marR="7110" marT="7110" marB="81394" anchor="b"/>
                </a:tc>
                <a:tc>
                  <a:txBody>
                    <a:bodyPr/>
                    <a:lstStyle/>
                    <a:p>
                      <a:pPr algn="r" fontAlgn="b"/>
                      <a:r>
                        <a:rPr lang="en-US" sz="1400" b="0" u="none" strike="noStrike" cap="none" spc="0" dirty="0">
                          <a:solidFill>
                            <a:schemeClr val="tx1"/>
                          </a:solidFill>
                          <a:effectLst/>
                        </a:rPr>
                        <a:t>.096</a:t>
                      </a:r>
                      <a:endParaRPr lang="en-US" sz="1400" b="0" i="0" u="none" strike="noStrike" cap="none" spc="0" dirty="0">
                        <a:solidFill>
                          <a:schemeClr val="tx1"/>
                        </a:solidFill>
                        <a:effectLst/>
                        <a:latin typeface="Calibri" panose="020F0502020204030204" pitchFamily="34" charset="0"/>
                      </a:endParaRPr>
                    </a:p>
                  </a:txBody>
                  <a:tcPr marL="7110" marR="7110" marT="7110" marB="81394" anchor="b"/>
                </a:tc>
                <a:extLst>
                  <a:ext uri="{0D108BD9-81ED-4DB2-BD59-A6C34878D82A}">
                    <a16:rowId xmlns:a16="http://schemas.microsoft.com/office/drawing/2014/main" val="938000402"/>
                  </a:ext>
                </a:extLst>
              </a:tr>
              <a:tr h="337161">
                <a:tc vMerge="1">
                  <a:txBody>
                    <a:bodyPr/>
                    <a:lstStyle/>
                    <a:p>
                      <a:pPr algn="r" fontAlgn="b"/>
                      <a:r>
                        <a:rPr lang="en-US" sz="1100" b="0" i="0" u="none" strike="noStrike">
                          <a:solidFill>
                            <a:srgbClr val="000000"/>
                          </a:solidFill>
                          <a:effectLst/>
                          <a:latin typeface="Calibri" panose="020F0502020204030204" pitchFamily="34" charset="0"/>
                        </a:rPr>
                        <a:t>Death of Parent</a:t>
                      </a:r>
                    </a:p>
                  </a:txBody>
                  <a:tcPr marL="9525" marR="9525" marT="9525" marB="0" anchor="b"/>
                </a:tc>
                <a:tc>
                  <a:txBody>
                    <a:bodyPr/>
                    <a:lstStyle/>
                    <a:p>
                      <a:pPr algn="r" fontAlgn="b"/>
                      <a:r>
                        <a:rPr lang="en-US" sz="1400" b="0" u="none" strike="noStrike" cap="none" spc="0" dirty="0">
                          <a:solidFill>
                            <a:schemeClr val="tx1"/>
                          </a:solidFill>
                          <a:effectLst/>
                        </a:rPr>
                        <a:t>No</a:t>
                      </a:r>
                      <a:endParaRPr lang="en-US" sz="1400" b="0" i="0" u="none" strike="noStrike" cap="none" spc="0" dirty="0">
                        <a:solidFill>
                          <a:schemeClr val="tx1"/>
                        </a:solidFill>
                        <a:effectLst/>
                        <a:latin typeface="Calibri" panose="020F0502020204030204" pitchFamily="34" charset="0"/>
                      </a:endParaRPr>
                    </a:p>
                  </a:txBody>
                  <a:tcPr marL="7110" marR="7110" marT="7110" marB="81394" anchor="b"/>
                </a:tc>
                <a:tc>
                  <a:txBody>
                    <a:bodyPr/>
                    <a:lstStyle/>
                    <a:p>
                      <a:pPr algn="r" fontAlgn="b"/>
                      <a:r>
                        <a:rPr lang="en-US" sz="1400" b="0" u="none" strike="noStrike" cap="none" spc="0" dirty="0">
                          <a:solidFill>
                            <a:schemeClr val="tx1"/>
                          </a:solidFill>
                          <a:effectLst/>
                        </a:rPr>
                        <a:t>.854</a:t>
                      </a:r>
                      <a:endParaRPr lang="en-US" sz="1400" b="0" i="0" u="none" strike="noStrike" cap="none" spc="0" dirty="0">
                        <a:solidFill>
                          <a:schemeClr val="tx1"/>
                        </a:solidFill>
                        <a:effectLst/>
                        <a:latin typeface="Calibri" panose="020F0502020204030204" pitchFamily="34" charset="0"/>
                      </a:endParaRPr>
                    </a:p>
                  </a:txBody>
                  <a:tcPr marL="7110" marR="7110" marT="7110" marB="81394" anchor="b"/>
                </a:tc>
                <a:tc>
                  <a:txBody>
                    <a:bodyPr/>
                    <a:lstStyle/>
                    <a:p>
                      <a:pPr algn="r" fontAlgn="b"/>
                      <a:r>
                        <a:rPr lang="en-US" sz="1400" b="0" u="none" strike="noStrike" cap="none" spc="0" dirty="0">
                          <a:solidFill>
                            <a:schemeClr val="tx1"/>
                          </a:solidFill>
                          <a:effectLst/>
                        </a:rPr>
                        <a:t>.983</a:t>
                      </a:r>
                      <a:endParaRPr lang="en-US" sz="1400" b="0" i="0" u="none" strike="noStrike" cap="none" spc="0" dirty="0">
                        <a:solidFill>
                          <a:schemeClr val="tx1"/>
                        </a:solidFill>
                        <a:effectLst/>
                        <a:latin typeface="Calibri" panose="020F0502020204030204" pitchFamily="34" charset="0"/>
                      </a:endParaRPr>
                    </a:p>
                  </a:txBody>
                  <a:tcPr marL="7110" marR="7110" marT="7110" marB="81394" anchor="b"/>
                </a:tc>
                <a:tc>
                  <a:txBody>
                    <a:bodyPr/>
                    <a:lstStyle/>
                    <a:p>
                      <a:pPr algn="r" fontAlgn="b"/>
                      <a:r>
                        <a:rPr lang="en-US" sz="1400" b="0" u="none" strike="noStrike" cap="none" spc="0" dirty="0">
                          <a:solidFill>
                            <a:schemeClr val="tx1"/>
                          </a:solidFill>
                          <a:effectLst/>
                        </a:rPr>
                        <a:t>.904</a:t>
                      </a:r>
                      <a:endParaRPr lang="en-US" sz="1400" b="0" i="0" u="none" strike="noStrike" cap="none" spc="0" dirty="0">
                        <a:solidFill>
                          <a:schemeClr val="tx1"/>
                        </a:solidFill>
                        <a:effectLst/>
                        <a:latin typeface="Calibri" panose="020F0502020204030204" pitchFamily="34" charset="0"/>
                      </a:endParaRPr>
                    </a:p>
                  </a:txBody>
                  <a:tcPr marL="7110" marR="7110" marT="7110" marB="81394" anchor="b"/>
                </a:tc>
                <a:extLst>
                  <a:ext uri="{0D108BD9-81ED-4DB2-BD59-A6C34878D82A}">
                    <a16:rowId xmlns:a16="http://schemas.microsoft.com/office/drawing/2014/main" val="2328458418"/>
                  </a:ext>
                </a:extLst>
              </a:tr>
              <a:tr h="337161">
                <a:tc rowSpan="2">
                  <a:txBody>
                    <a:bodyPr/>
                    <a:lstStyle/>
                    <a:p>
                      <a:pPr algn="r" fontAlgn="b"/>
                      <a:r>
                        <a:rPr lang="en-US" sz="1400" b="0" u="none" strike="noStrike" cap="none" spc="0" dirty="0">
                          <a:solidFill>
                            <a:schemeClr val="tx1"/>
                          </a:solidFill>
                          <a:effectLst/>
                        </a:rPr>
                        <a:t>Jail/Incarceration of Parent</a:t>
                      </a:r>
                      <a:endParaRPr lang="en-US" sz="1400" b="0" i="0" u="none" strike="noStrike" cap="none" spc="0" dirty="0">
                        <a:solidFill>
                          <a:schemeClr val="tx1"/>
                        </a:solidFill>
                        <a:effectLst/>
                        <a:latin typeface="Calibri" panose="020F0502020204030204" pitchFamily="34" charset="0"/>
                      </a:endParaRPr>
                    </a:p>
                  </a:txBody>
                  <a:tcPr marL="7110" marR="7110" marT="7110" marB="81394" anchor="b"/>
                </a:tc>
                <a:tc>
                  <a:txBody>
                    <a:bodyPr/>
                    <a:lstStyle/>
                    <a:p>
                      <a:pPr algn="r" fontAlgn="b"/>
                      <a:r>
                        <a:rPr lang="en-US" sz="1400" b="0" u="none" strike="noStrike" cap="none" spc="0" dirty="0">
                          <a:solidFill>
                            <a:schemeClr val="tx1"/>
                          </a:solidFill>
                          <a:effectLst/>
                        </a:rPr>
                        <a:t>Yes</a:t>
                      </a:r>
                      <a:endParaRPr lang="en-US" sz="1400" b="0" i="0" u="none" strike="noStrike" cap="none" spc="0" dirty="0">
                        <a:solidFill>
                          <a:schemeClr val="tx1"/>
                        </a:solidFill>
                        <a:effectLst/>
                        <a:latin typeface="Calibri" panose="020F0502020204030204" pitchFamily="34" charset="0"/>
                      </a:endParaRPr>
                    </a:p>
                  </a:txBody>
                  <a:tcPr marL="7110" marR="7110" marT="7110" marB="81394" anchor="b"/>
                </a:tc>
                <a:tc>
                  <a:txBody>
                    <a:bodyPr/>
                    <a:lstStyle/>
                    <a:p>
                      <a:pPr algn="r" fontAlgn="b"/>
                      <a:r>
                        <a:rPr lang="en-US" sz="1400" b="0" u="none" strike="noStrike" cap="none" spc="0" dirty="0">
                          <a:solidFill>
                            <a:schemeClr val="tx1"/>
                          </a:solidFill>
                          <a:effectLst/>
                        </a:rPr>
                        <a:t>.787</a:t>
                      </a:r>
                      <a:endParaRPr lang="en-US" sz="1400" b="0" i="0" u="none" strike="noStrike" cap="none" spc="0" dirty="0">
                        <a:solidFill>
                          <a:schemeClr val="tx1"/>
                        </a:solidFill>
                        <a:effectLst/>
                        <a:latin typeface="Calibri" panose="020F0502020204030204" pitchFamily="34" charset="0"/>
                      </a:endParaRPr>
                    </a:p>
                  </a:txBody>
                  <a:tcPr marL="7110" marR="7110" marT="7110" marB="81394" anchor="b"/>
                </a:tc>
                <a:tc>
                  <a:txBody>
                    <a:bodyPr/>
                    <a:lstStyle/>
                    <a:p>
                      <a:pPr algn="r" fontAlgn="b"/>
                      <a:r>
                        <a:rPr lang="en-US" sz="1400" b="0" u="none" strike="noStrike" cap="none" spc="0" dirty="0">
                          <a:solidFill>
                            <a:schemeClr val="tx1"/>
                          </a:solidFill>
                          <a:effectLst/>
                        </a:rPr>
                        <a:t>.013</a:t>
                      </a:r>
                      <a:endParaRPr lang="en-US" sz="1400" b="0" i="0" u="none" strike="noStrike" cap="none" spc="0" dirty="0">
                        <a:solidFill>
                          <a:schemeClr val="tx1"/>
                        </a:solidFill>
                        <a:effectLst/>
                        <a:latin typeface="Calibri" panose="020F0502020204030204" pitchFamily="34" charset="0"/>
                      </a:endParaRPr>
                    </a:p>
                  </a:txBody>
                  <a:tcPr marL="7110" marR="7110" marT="7110" marB="81394" anchor="b"/>
                </a:tc>
                <a:tc>
                  <a:txBody>
                    <a:bodyPr/>
                    <a:lstStyle/>
                    <a:p>
                      <a:pPr algn="r" fontAlgn="b"/>
                      <a:r>
                        <a:rPr lang="en-US" sz="1400" b="0" u="none" strike="noStrike" cap="none" spc="0" dirty="0">
                          <a:solidFill>
                            <a:schemeClr val="tx1"/>
                          </a:solidFill>
                          <a:effectLst/>
                        </a:rPr>
                        <a:t>.268</a:t>
                      </a:r>
                      <a:endParaRPr lang="en-US" sz="1400" b="0" i="0" u="none" strike="noStrike" cap="none" spc="0" dirty="0">
                        <a:solidFill>
                          <a:schemeClr val="tx1"/>
                        </a:solidFill>
                        <a:effectLst/>
                        <a:latin typeface="Calibri" panose="020F0502020204030204" pitchFamily="34" charset="0"/>
                      </a:endParaRPr>
                    </a:p>
                  </a:txBody>
                  <a:tcPr marL="7110" marR="7110" marT="7110" marB="81394" anchor="b"/>
                </a:tc>
                <a:extLst>
                  <a:ext uri="{0D108BD9-81ED-4DB2-BD59-A6C34878D82A}">
                    <a16:rowId xmlns:a16="http://schemas.microsoft.com/office/drawing/2014/main" val="2366730851"/>
                  </a:ext>
                </a:extLst>
              </a:tr>
              <a:tr h="337161">
                <a:tc vMerge="1">
                  <a:txBody>
                    <a:bodyPr/>
                    <a:lstStyle/>
                    <a:p>
                      <a:pPr algn="r" fontAlgn="b"/>
                      <a:r>
                        <a:rPr lang="en-US" sz="1100" b="0" i="0" u="none" strike="noStrike">
                          <a:solidFill>
                            <a:srgbClr val="000000"/>
                          </a:solidFill>
                          <a:effectLst/>
                          <a:latin typeface="Calibri" panose="020F0502020204030204" pitchFamily="34" charset="0"/>
                        </a:rPr>
                        <a:t>Jail/Incarceration of Parent</a:t>
                      </a:r>
                    </a:p>
                  </a:txBody>
                  <a:tcPr marL="9525" marR="9525" marT="9525" marB="0" anchor="b"/>
                </a:tc>
                <a:tc>
                  <a:txBody>
                    <a:bodyPr/>
                    <a:lstStyle/>
                    <a:p>
                      <a:pPr algn="r" fontAlgn="b"/>
                      <a:r>
                        <a:rPr lang="en-US" sz="1400" b="0" u="none" strike="noStrike" cap="none" spc="0">
                          <a:solidFill>
                            <a:schemeClr val="tx1"/>
                          </a:solidFill>
                          <a:effectLst/>
                        </a:rPr>
                        <a:t>No</a:t>
                      </a:r>
                      <a:endParaRPr lang="en-US" sz="1400" b="0" i="0" u="none" strike="noStrike" cap="none" spc="0">
                        <a:solidFill>
                          <a:schemeClr val="tx1"/>
                        </a:solidFill>
                        <a:effectLst/>
                        <a:latin typeface="Calibri" panose="020F0502020204030204" pitchFamily="34" charset="0"/>
                      </a:endParaRPr>
                    </a:p>
                  </a:txBody>
                  <a:tcPr marL="7110" marR="7110" marT="7110" marB="81394" anchor="b"/>
                </a:tc>
                <a:tc>
                  <a:txBody>
                    <a:bodyPr/>
                    <a:lstStyle/>
                    <a:p>
                      <a:pPr algn="r" fontAlgn="b"/>
                      <a:r>
                        <a:rPr lang="en-US" sz="1400" b="0" u="none" strike="noStrike" cap="none" spc="0" dirty="0">
                          <a:solidFill>
                            <a:schemeClr val="tx1"/>
                          </a:solidFill>
                          <a:effectLst/>
                        </a:rPr>
                        <a:t>.213</a:t>
                      </a:r>
                      <a:endParaRPr lang="en-US" sz="1400" b="0" i="0" u="none" strike="noStrike" cap="none" spc="0" dirty="0">
                        <a:solidFill>
                          <a:schemeClr val="tx1"/>
                        </a:solidFill>
                        <a:effectLst/>
                        <a:latin typeface="Calibri" panose="020F0502020204030204" pitchFamily="34" charset="0"/>
                      </a:endParaRPr>
                    </a:p>
                  </a:txBody>
                  <a:tcPr marL="7110" marR="7110" marT="7110" marB="81394" anchor="b"/>
                </a:tc>
                <a:tc>
                  <a:txBody>
                    <a:bodyPr/>
                    <a:lstStyle/>
                    <a:p>
                      <a:pPr algn="r" fontAlgn="b"/>
                      <a:r>
                        <a:rPr lang="en-US" sz="1400" b="0" u="none" strike="noStrike" cap="none" spc="0" dirty="0">
                          <a:solidFill>
                            <a:schemeClr val="tx1"/>
                          </a:solidFill>
                          <a:effectLst/>
                        </a:rPr>
                        <a:t>.987</a:t>
                      </a:r>
                      <a:endParaRPr lang="en-US" sz="1400" b="0" i="0" u="none" strike="noStrike" cap="none" spc="0" dirty="0">
                        <a:solidFill>
                          <a:schemeClr val="tx1"/>
                        </a:solidFill>
                        <a:effectLst/>
                        <a:latin typeface="Calibri" panose="020F0502020204030204" pitchFamily="34" charset="0"/>
                      </a:endParaRPr>
                    </a:p>
                  </a:txBody>
                  <a:tcPr marL="7110" marR="7110" marT="7110" marB="81394" anchor="b"/>
                </a:tc>
                <a:tc>
                  <a:txBody>
                    <a:bodyPr/>
                    <a:lstStyle/>
                    <a:p>
                      <a:pPr algn="r" fontAlgn="b"/>
                      <a:r>
                        <a:rPr lang="en-US" sz="1400" b="0" u="none" strike="noStrike" cap="none" spc="0" dirty="0">
                          <a:solidFill>
                            <a:schemeClr val="tx1"/>
                          </a:solidFill>
                          <a:effectLst/>
                        </a:rPr>
                        <a:t>.732</a:t>
                      </a:r>
                      <a:endParaRPr lang="en-US" sz="1400" b="0" i="0" u="none" strike="noStrike" cap="none" spc="0" dirty="0">
                        <a:solidFill>
                          <a:schemeClr val="tx1"/>
                        </a:solidFill>
                        <a:effectLst/>
                        <a:latin typeface="Calibri" panose="020F0502020204030204" pitchFamily="34" charset="0"/>
                      </a:endParaRPr>
                    </a:p>
                  </a:txBody>
                  <a:tcPr marL="7110" marR="7110" marT="7110" marB="81394" anchor="b"/>
                </a:tc>
                <a:extLst>
                  <a:ext uri="{0D108BD9-81ED-4DB2-BD59-A6C34878D82A}">
                    <a16:rowId xmlns:a16="http://schemas.microsoft.com/office/drawing/2014/main" val="3982726751"/>
                  </a:ext>
                </a:extLst>
              </a:tr>
              <a:tr h="337161">
                <a:tc rowSpan="2">
                  <a:txBody>
                    <a:bodyPr/>
                    <a:lstStyle/>
                    <a:p>
                      <a:pPr algn="r" fontAlgn="b"/>
                      <a:r>
                        <a:rPr lang="en-US" sz="1400" b="0" u="none" strike="noStrike" cap="none" spc="0" dirty="0">
                          <a:solidFill>
                            <a:schemeClr val="tx1"/>
                          </a:solidFill>
                          <a:effectLst/>
                        </a:rPr>
                        <a:t>Domestic Violence</a:t>
                      </a:r>
                      <a:endParaRPr lang="en-US" sz="1400" b="0" i="0" u="none" strike="noStrike" cap="none" spc="0" dirty="0">
                        <a:solidFill>
                          <a:schemeClr val="tx1"/>
                        </a:solidFill>
                        <a:effectLst/>
                        <a:latin typeface="Calibri" panose="020F0502020204030204" pitchFamily="34" charset="0"/>
                      </a:endParaRPr>
                    </a:p>
                  </a:txBody>
                  <a:tcPr marL="7110" marR="7110" marT="7110" marB="81394" anchor="b"/>
                </a:tc>
                <a:tc>
                  <a:txBody>
                    <a:bodyPr/>
                    <a:lstStyle/>
                    <a:p>
                      <a:pPr algn="r" fontAlgn="b"/>
                      <a:r>
                        <a:rPr lang="en-US" sz="1400" b="0" u="none" strike="noStrike" cap="none" spc="0" dirty="0">
                          <a:solidFill>
                            <a:schemeClr val="tx1"/>
                          </a:solidFill>
                          <a:effectLst/>
                        </a:rPr>
                        <a:t>Yes</a:t>
                      </a:r>
                      <a:endParaRPr lang="en-US" sz="1400" b="0" i="0" u="none" strike="noStrike" cap="none" spc="0" dirty="0">
                        <a:solidFill>
                          <a:schemeClr val="tx1"/>
                        </a:solidFill>
                        <a:effectLst/>
                        <a:latin typeface="Calibri" panose="020F0502020204030204" pitchFamily="34" charset="0"/>
                      </a:endParaRPr>
                    </a:p>
                  </a:txBody>
                  <a:tcPr marL="7110" marR="7110" marT="7110" marB="81394" anchor="b"/>
                </a:tc>
                <a:tc>
                  <a:txBody>
                    <a:bodyPr/>
                    <a:lstStyle/>
                    <a:p>
                      <a:pPr algn="r" fontAlgn="b"/>
                      <a:r>
                        <a:rPr lang="en-US" sz="1400" b="0" u="none" strike="noStrike" cap="none" spc="0" dirty="0">
                          <a:solidFill>
                            <a:schemeClr val="tx1"/>
                          </a:solidFill>
                          <a:effectLst/>
                        </a:rPr>
                        <a:t>.936</a:t>
                      </a:r>
                      <a:endParaRPr lang="en-US" sz="1400" b="0" i="0" u="none" strike="noStrike" cap="none" spc="0" dirty="0">
                        <a:solidFill>
                          <a:schemeClr val="tx1"/>
                        </a:solidFill>
                        <a:effectLst/>
                        <a:latin typeface="Calibri" panose="020F0502020204030204" pitchFamily="34" charset="0"/>
                      </a:endParaRPr>
                    </a:p>
                  </a:txBody>
                  <a:tcPr marL="7110" marR="7110" marT="7110" marB="81394" anchor="b"/>
                </a:tc>
                <a:tc>
                  <a:txBody>
                    <a:bodyPr/>
                    <a:lstStyle/>
                    <a:p>
                      <a:pPr algn="r" fontAlgn="b"/>
                      <a:r>
                        <a:rPr lang="en-US" sz="1400" b="0" u="none" strike="noStrike" cap="none" spc="0" dirty="0">
                          <a:solidFill>
                            <a:schemeClr val="tx1"/>
                          </a:solidFill>
                          <a:effectLst/>
                        </a:rPr>
                        <a:t>.007</a:t>
                      </a:r>
                      <a:endParaRPr lang="en-US" sz="1400" b="0" i="0" u="none" strike="noStrike" cap="none" spc="0" dirty="0">
                        <a:solidFill>
                          <a:schemeClr val="tx1"/>
                        </a:solidFill>
                        <a:effectLst/>
                        <a:latin typeface="Calibri" panose="020F0502020204030204" pitchFamily="34" charset="0"/>
                      </a:endParaRPr>
                    </a:p>
                  </a:txBody>
                  <a:tcPr marL="7110" marR="7110" marT="7110" marB="81394" anchor="b"/>
                </a:tc>
                <a:tc>
                  <a:txBody>
                    <a:bodyPr/>
                    <a:lstStyle/>
                    <a:p>
                      <a:pPr algn="r" fontAlgn="b"/>
                      <a:r>
                        <a:rPr lang="en-US" sz="1400" b="0" u="none" strike="noStrike" cap="none" spc="0" dirty="0">
                          <a:solidFill>
                            <a:schemeClr val="tx1"/>
                          </a:solidFill>
                          <a:effectLst/>
                        </a:rPr>
                        <a:t>.180</a:t>
                      </a:r>
                      <a:endParaRPr lang="en-US" sz="1400" b="0" i="0" u="none" strike="noStrike" cap="none" spc="0" dirty="0">
                        <a:solidFill>
                          <a:schemeClr val="tx1"/>
                        </a:solidFill>
                        <a:effectLst/>
                        <a:latin typeface="Calibri" panose="020F0502020204030204" pitchFamily="34" charset="0"/>
                      </a:endParaRPr>
                    </a:p>
                  </a:txBody>
                  <a:tcPr marL="7110" marR="7110" marT="7110" marB="81394" anchor="b"/>
                </a:tc>
                <a:extLst>
                  <a:ext uri="{0D108BD9-81ED-4DB2-BD59-A6C34878D82A}">
                    <a16:rowId xmlns:a16="http://schemas.microsoft.com/office/drawing/2014/main" val="2225732950"/>
                  </a:ext>
                </a:extLst>
              </a:tr>
              <a:tr h="337161">
                <a:tc vMerge="1">
                  <a:txBody>
                    <a:bodyPr/>
                    <a:lstStyle/>
                    <a:p>
                      <a:pPr algn="r" fontAlgn="b"/>
                      <a:r>
                        <a:rPr lang="en-US" sz="1100" b="0" i="0" u="none" strike="noStrike">
                          <a:solidFill>
                            <a:srgbClr val="000000"/>
                          </a:solidFill>
                          <a:effectLst/>
                          <a:latin typeface="Calibri" panose="020F0502020204030204" pitchFamily="34" charset="0"/>
                        </a:rPr>
                        <a:t>Domestic Violence</a:t>
                      </a:r>
                    </a:p>
                  </a:txBody>
                  <a:tcPr marL="9525" marR="9525" marT="9525" marB="0" anchor="b"/>
                </a:tc>
                <a:tc>
                  <a:txBody>
                    <a:bodyPr/>
                    <a:lstStyle/>
                    <a:p>
                      <a:pPr algn="r" fontAlgn="b"/>
                      <a:r>
                        <a:rPr lang="en-US" sz="1400" b="0" u="none" strike="noStrike" cap="none" spc="0" dirty="0">
                          <a:solidFill>
                            <a:schemeClr val="tx1"/>
                          </a:solidFill>
                          <a:effectLst/>
                        </a:rPr>
                        <a:t>No</a:t>
                      </a:r>
                      <a:endParaRPr lang="en-US" sz="1400" b="0" i="0" u="none" strike="noStrike" cap="none" spc="0" dirty="0">
                        <a:solidFill>
                          <a:schemeClr val="tx1"/>
                        </a:solidFill>
                        <a:effectLst/>
                        <a:latin typeface="Calibri" panose="020F0502020204030204" pitchFamily="34" charset="0"/>
                      </a:endParaRPr>
                    </a:p>
                  </a:txBody>
                  <a:tcPr marL="7110" marR="7110" marT="7110" marB="81394" anchor="b"/>
                </a:tc>
                <a:tc>
                  <a:txBody>
                    <a:bodyPr/>
                    <a:lstStyle/>
                    <a:p>
                      <a:pPr algn="r" fontAlgn="b"/>
                      <a:r>
                        <a:rPr lang="en-US" sz="1400" b="0" u="none" strike="noStrike" cap="none" spc="0" dirty="0">
                          <a:solidFill>
                            <a:schemeClr val="tx1"/>
                          </a:solidFill>
                          <a:effectLst/>
                        </a:rPr>
                        <a:t>.064</a:t>
                      </a:r>
                      <a:endParaRPr lang="en-US" sz="1400" b="0" i="0" u="none" strike="noStrike" cap="none" spc="0" dirty="0">
                        <a:solidFill>
                          <a:schemeClr val="tx1"/>
                        </a:solidFill>
                        <a:effectLst/>
                        <a:latin typeface="Calibri" panose="020F0502020204030204" pitchFamily="34" charset="0"/>
                      </a:endParaRPr>
                    </a:p>
                  </a:txBody>
                  <a:tcPr marL="7110" marR="7110" marT="7110" marB="81394" anchor="b"/>
                </a:tc>
                <a:tc>
                  <a:txBody>
                    <a:bodyPr/>
                    <a:lstStyle/>
                    <a:p>
                      <a:pPr algn="r" fontAlgn="b"/>
                      <a:r>
                        <a:rPr lang="en-US" sz="1400" b="0" u="none" strike="noStrike" cap="none" spc="0" dirty="0">
                          <a:solidFill>
                            <a:schemeClr val="tx1"/>
                          </a:solidFill>
                          <a:effectLst/>
                        </a:rPr>
                        <a:t>.993</a:t>
                      </a:r>
                      <a:endParaRPr lang="en-US" sz="1400" b="0" i="0" u="none" strike="noStrike" cap="none" spc="0" dirty="0">
                        <a:solidFill>
                          <a:schemeClr val="tx1"/>
                        </a:solidFill>
                        <a:effectLst/>
                        <a:latin typeface="Calibri" panose="020F0502020204030204" pitchFamily="34" charset="0"/>
                      </a:endParaRPr>
                    </a:p>
                  </a:txBody>
                  <a:tcPr marL="7110" marR="7110" marT="7110" marB="81394" anchor="b"/>
                </a:tc>
                <a:tc>
                  <a:txBody>
                    <a:bodyPr/>
                    <a:lstStyle/>
                    <a:p>
                      <a:pPr algn="r" fontAlgn="b"/>
                      <a:r>
                        <a:rPr lang="en-US" sz="1400" b="0" u="none" strike="noStrike" cap="none" spc="0" dirty="0">
                          <a:solidFill>
                            <a:schemeClr val="tx1"/>
                          </a:solidFill>
                          <a:effectLst/>
                        </a:rPr>
                        <a:t>.820</a:t>
                      </a:r>
                      <a:endParaRPr lang="en-US" sz="1400" b="0" i="0" u="none" strike="noStrike" cap="none" spc="0" dirty="0">
                        <a:solidFill>
                          <a:schemeClr val="tx1"/>
                        </a:solidFill>
                        <a:effectLst/>
                        <a:latin typeface="Calibri" panose="020F0502020204030204" pitchFamily="34" charset="0"/>
                      </a:endParaRPr>
                    </a:p>
                  </a:txBody>
                  <a:tcPr marL="7110" marR="7110" marT="7110" marB="81394" anchor="b"/>
                </a:tc>
                <a:extLst>
                  <a:ext uri="{0D108BD9-81ED-4DB2-BD59-A6C34878D82A}">
                    <a16:rowId xmlns:a16="http://schemas.microsoft.com/office/drawing/2014/main" val="4147824199"/>
                  </a:ext>
                </a:extLst>
              </a:tr>
              <a:tr h="337161">
                <a:tc rowSpan="2">
                  <a:txBody>
                    <a:bodyPr/>
                    <a:lstStyle/>
                    <a:p>
                      <a:pPr algn="r" fontAlgn="b"/>
                      <a:r>
                        <a:rPr lang="en-US" sz="1400" b="0" u="none" strike="noStrike" cap="none" spc="0" dirty="0">
                          <a:solidFill>
                            <a:schemeClr val="tx1"/>
                          </a:solidFill>
                          <a:effectLst/>
                        </a:rPr>
                        <a:t>Neighborhood Violence</a:t>
                      </a:r>
                      <a:endParaRPr lang="en-US" sz="1400" b="0" i="0" u="none" strike="noStrike" cap="none" spc="0" dirty="0">
                        <a:solidFill>
                          <a:schemeClr val="tx1"/>
                        </a:solidFill>
                        <a:effectLst/>
                        <a:latin typeface="Calibri" panose="020F0502020204030204" pitchFamily="34" charset="0"/>
                      </a:endParaRPr>
                    </a:p>
                  </a:txBody>
                  <a:tcPr marL="7110" marR="7110" marT="7110" marB="81394" anchor="b"/>
                </a:tc>
                <a:tc>
                  <a:txBody>
                    <a:bodyPr/>
                    <a:lstStyle/>
                    <a:p>
                      <a:pPr algn="r" fontAlgn="b"/>
                      <a:r>
                        <a:rPr lang="en-US" sz="1400" b="0" u="none" strike="noStrike" cap="none" spc="0" dirty="0">
                          <a:solidFill>
                            <a:schemeClr val="tx1"/>
                          </a:solidFill>
                          <a:effectLst/>
                        </a:rPr>
                        <a:t>Yes</a:t>
                      </a:r>
                      <a:endParaRPr lang="en-US" sz="1400" b="0" i="0" u="none" strike="noStrike" cap="none" spc="0" dirty="0">
                        <a:solidFill>
                          <a:schemeClr val="tx1"/>
                        </a:solidFill>
                        <a:effectLst/>
                        <a:latin typeface="Calibri" panose="020F0502020204030204" pitchFamily="34" charset="0"/>
                      </a:endParaRPr>
                    </a:p>
                  </a:txBody>
                  <a:tcPr marL="7110" marR="7110" marT="7110" marB="81394" anchor="b"/>
                </a:tc>
                <a:tc>
                  <a:txBody>
                    <a:bodyPr/>
                    <a:lstStyle/>
                    <a:p>
                      <a:pPr algn="r" fontAlgn="b"/>
                      <a:r>
                        <a:rPr lang="en-US" sz="1400" b="0" u="none" strike="noStrike" cap="none" spc="0" dirty="0">
                          <a:solidFill>
                            <a:schemeClr val="tx1"/>
                          </a:solidFill>
                          <a:effectLst/>
                        </a:rPr>
                        <a:t>.629</a:t>
                      </a:r>
                      <a:endParaRPr lang="en-US" sz="1400" b="0" i="0" u="none" strike="noStrike" cap="none" spc="0" dirty="0">
                        <a:solidFill>
                          <a:schemeClr val="tx1"/>
                        </a:solidFill>
                        <a:effectLst/>
                        <a:latin typeface="Calibri" panose="020F0502020204030204" pitchFamily="34" charset="0"/>
                      </a:endParaRPr>
                    </a:p>
                  </a:txBody>
                  <a:tcPr marL="7110" marR="7110" marT="7110" marB="81394" anchor="b"/>
                </a:tc>
                <a:tc>
                  <a:txBody>
                    <a:bodyPr/>
                    <a:lstStyle/>
                    <a:p>
                      <a:pPr algn="r" fontAlgn="b"/>
                      <a:r>
                        <a:rPr lang="en-US" sz="1400" b="0" u="none" strike="noStrike" cap="none" spc="0" dirty="0">
                          <a:solidFill>
                            <a:schemeClr val="tx1"/>
                          </a:solidFill>
                          <a:effectLst/>
                        </a:rPr>
                        <a:t>.008</a:t>
                      </a:r>
                      <a:endParaRPr lang="en-US" sz="1400" b="0" i="0" u="none" strike="noStrike" cap="none" spc="0" dirty="0">
                        <a:solidFill>
                          <a:schemeClr val="tx1"/>
                        </a:solidFill>
                        <a:effectLst/>
                        <a:latin typeface="Calibri" panose="020F0502020204030204" pitchFamily="34" charset="0"/>
                      </a:endParaRPr>
                    </a:p>
                  </a:txBody>
                  <a:tcPr marL="7110" marR="7110" marT="7110" marB="81394" anchor="b"/>
                </a:tc>
                <a:tc>
                  <a:txBody>
                    <a:bodyPr/>
                    <a:lstStyle/>
                    <a:p>
                      <a:pPr algn="r" fontAlgn="b"/>
                      <a:r>
                        <a:rPr lang="en-US" sz="1400" b="0" u="none" strike="noStrike" cap="none" spc="0" dirty="0">
                          <a:solidFill>
                            <a:schemeClr val="tx1"/>
                          </a:solidFill>
                          <a:effectLst/>
                        </a:rPr>
                        <a:t>.121</a:t>
                      </a:r>
                      <a:endParaRPr lang="en-US" sz="1400" b="0" i="0" u="none" strike="noStrike" cap="none" spc="0" dirty="0">
                        <a:solidFill>
                          <a:schemeClr val="tx1"/>
                        </a:solidFill>
                        <a:effectLst/>
                        <a:latin typeface="Calibri" panose="020F0502020204030204" pitchFamily="34" charset="0"/>
                      </a:endParaRPr>
                    </a:p>
                  </a:txBody>
                  <a:tcPr marL="7110" marR="7110" marT="7110" marB="81394" anchor="b"/>
                </a:tc>
                <a:extLst>
                  <a:ext uri="{0D108BD9-81ED-4DB2-BD59-A6C34878D82A}">
                    <a16:rowId xmlns:a16="http://schemas.microsoft.com/office/drawing/2014/main" val="3204440663"/>
                  </a:ext>
                </a:extLst>
              </a:tr>
              <a:tr h="337161">
                <a:tc vMerge="1">
                  <a:txBody>
                    <a:bodyPr/>
                    <a:lstStyle/>
                    <a:p>
                      <a:pPr algn="r" fontAlgn="b"/>
                      <a:r>
                        <a:rPr lang="en-US" sz="1100" b="0" i="0" u="none" strike="noStrike">
                          <a:solidFill>
                            <a:srgbClr val="000000"/>
                          </a:solidFill>
                          <a:effectLst/>
                          <a:latin typeface="Calibri" panose="020F0502020204030204" pitchFamily="34" charset="0"/>
                        </a:rPr>
                        <a:t>Neighborhood Violence</a:t>
                      </a:r>
                    </a:p>
                  </a:txBody>
                  <a:tcPr marL="9525" marR="9525" marT="9525" marB="0" anchor="b"/>
                </a:tc>
                <a:tc>
                  <a:txBody>
                    <a:bodyPr/>
                    <a:lstStyle/>
                    <a:p>
                      <a:pPr algn="r" fontAlgn="b"/>
                      <a:r>
                        <a:rPr lang="en-US" sz="1400" b="0" u="none" strike="noStrike" cap="none" spc="0" dirty="0">
                          <a:solidFill>
                            <a:schemeClr val="tx1"/>
                          </a:solidFill>
                          <a:effectLst/>
                        </a:rPr>
                        <a:t>No</a:t>
                      </a:r>
                      <a:endParaRPr lang="en-US" sz="1400" b="0" i="0" u="none" strike="noStrike" cap="none" spc="0" dirty="0">
                        <a:solidFill>
                          <a:schemeClr val="tx1"/>
                        </a:solidFill>
                        <a:effectLst/>
                        <a:latin typeface="Calibri" panose="020F0502020204030204" pitchFamily="34" charset="0"/>
                      </a:endParaRPr>
                    </a:p>
                  </a:txBody>
                  <a:tcPr marL="7110" marR="7110" marT="7110" marB="81394" anchor="b"/>
                </a:tc>
                <a:tc>
                  <a:txBody>
                    <a:bodyPr/>
                    <a:lstStyle/>
                    <a:p>
                      <a:pPr algn="r" fontAlgn="b"/>
                      <a:r>
                        <a:rPr lang="en-US" sz="1400" b="0" u="none" strike="noStrike" cap="none" spc="0" dirty="0">
                          <a:solidFill>
                            <a:schemeClr val="tx1"/>
                          </a:solidFill>
                          <a:effectLst/>
                        </a:rPr>
                        <a:t>.371</a:t>
                      </a:r>
                      <a:endParaRPr lang="en-US" sz="1400" b="0" i="0" u="none" strike="noStrike" cap="none" spc="0" dirty="0">
                        <a:solidFill>
                          <a:schemeClr val="tx1"/>
                        </a:solidFill>
                        <a:effectLst/>
                        <a:latin typeface="Calibri" panose="020F0502020204030204" pitchFamily="34" charset="0"/>
                      </a:endParaRPr>
                    </a:p>
                  </a:txBody>
                  <a:tcPr marL="7110" marR="7110" marT="7110" marB="81394" anchor="b"/>
                </a:tc>
                <a:tc>
                  <a:txBody>
                    <a:bodyPr/>
                    <a:lstStyle/>
                    <a:p>
                      <a:pPr algn="r" fontAlgn="b"/>
                      <a:r>
                        <a:rPr lang="en-US" sz="1400" b="0" u="none" strike="noStrike" cap="none" spc="0" dirty="0">
                          <a:solidFill>
                            <a:schemeClr val="tx1"/>
                          </a:solidFill>
                          <a:effectLst/>
                        </a:rPr>
                        <a:t>.992</a:t>
                      </a:r>
                      <a:endParaRPr lang="en-US" sz="1400" b="0" i="0" u="none" strike="noStrike" cap="none" spc="0" dirty="0">
                        <a:solidFill>
                          <a:schemeClr val="tx1"/>
                        </a:solidFill>
                        <a:effectLst/>
                        <a:latin typeface="Calibri" panose="020F0502020204030204" pitchFamily="34" charset="0"/>
                      </a:endParaRPr>
                    </a:p>
                  </a:txBody>
                  <a:tcPr marL="7110" marR="7110" marT="7110" marB="81394" anchor="b"/>
                </a:tc>
                <a:tc>
                  <a:txBody>
                    <a:bodyPr/>
                    <a:lstStyle/>
                    <a:p>
                      <a:pPr algn="r" fontAlgn="b"/>
                      <a:r>
                        <a:rPr lang="en-US" sz="1400" b="0" u="none" strike="noStrike" cap="none" spc="0" dirty="0">
                          <a:solidFill>
                            <a:schemeClr val="tx1"/>
                          </a:solidFill>
                          <a:effectLst/>
                        </a:rPr>
                        <a:t>.879</a:t>
                      </a:r>
                      <a:endParaRPr lang="en-US" sz="1400" b="0" i="0" u="none" strike="noStrike" cap="none" spc="0" dirty="0">
                        <a:solidFill>
                          <a:schemeClr val="tx1"/>
                        </a:solidFill>
                        <a:effectLst/>
                        <a:latin typeface="Calibri" panose="020F0502020204030204" pitchFamily="34" charset="0"/>
                      </a:endParaRPr>
                    </a:p>
                  </a:txBody>
                  <a:tcPr marL="7110" marR="7110" marT="7110" marB="81394" anchor="b"/>
                </a:tc>
                <a:extLst>
                  <a:ext uri="{0D108BD9-81ED-4DB2-BD59-A6C34878D82A}">
                    <a16:rowId xmlns:a16="http://schemas.microsoft.com/office/drawing/2014/main" val="4645306"/>
                  </a:ext>
                </a:extLst>
              </a:tr>
              <a:tr h="337161">
                <a:tc rowSpan="2">
                  <a:txBody>
                    <a:bodyPr/>
                    <a:lstStyle/>
                    <a:p>
                      <a:pPr algn="r" fontAlgn="b"/>
                      <a:r>
                        <a:rPr lang="en-US" sz="1400" b="0" u="none" strike="noStrike" cap="none" spc="0" dirty="0">
                          <a:solidFill>
                            <a:schemeClr val="tx1"/>
                          </a:solidFill>
                          <a:effectLst/>
                        </a:rPr>
                        <a:t>Mental Health</a:t>
                      </a:r>
                      <a:endParaRPr lang="en-US" sz="1400" b="0" i="0" u="none" strike="noStrike" cap="none" spc="0" dirty="0">
                        <a:solidFill>
                          <a:schemeClr val="tx1"/>
                        </a:solidFill>
                        <a:effectLst/>
                        <a:latin typeface="Calibri" panose="020F0502020204030204" pitchFamily="34" charset="0"/>
                      </a:endParaRPr>
                    </a:p>
                  </a:txBody>
                  <a:tcPr marL="7110" marR="7110" marT="7110" marB="81394" anchor="b"/>
                </a:tc>
                <a:tc>
                  <a:txBody>
                    <a:bodyPr/>
                    <a:lstStyle/>
                    <a:p>
                      <a:pPr algn="r" fontAlgn="b"/>
                      <a:r>
                        <a:rPr lang="en-US" sz="1400" b="0" u="none" strike="noStrike" cap="none" spc="0" dirty="0">
                          <a:solidFill>
                            <a:schemeClr val="tx1"/>
                          </a:solidFill>
                          <a:effectLst/>
                        </a:rPr>
                        <a:t>Yes</a:t>
                      </a:r>
                      <a:endParaRPr lang="en-US" sz="1400" b="0" i="0" u="none" strike="noStrike" cap="none" spc="0" dirty="0">
                        <a:solidFill>
                          <a:schemeClr val="tx1"/>
                        </a:solidFill>
                        <a:effectLst/>
                        <a:latin typeface="Calibri" panose="020F0502020204030204" pitchFamily="34" charset="0"/>
                      </a:endParaRPr>
                    </a:p>
                  </a:txBody>
                  <a:tcPr marL="7110" marR="7110" marT="7110" marB="81394" anchor="b"/>
                </a:tc>
                <a:tc>
                  <a:txBody>
                    <a:bodyPr/>
                    <a:lstStyle/>
                    <a:p>
                      <a:pPr algn="r" fontAlgn="b"/>
                      <a:r>
                        <a:rPr lang="en-US" sz="1400" b="0" u="none" strike="noStrike" cap="none" spc="0" dirty="0">
                          <a:solidFill>
                            <a:schemeClr val="tx1"/>
                          </a:solidFill>
                          <a:effectLst/>
                        </a:rPr>
                        <a:t>.664</a:t>
                      </a:r>
                      <a:endParaRPr lang="en-US" sz="1400" b="0" i="0" u="none" strike="noStrike" cap="none" spc="0" dirty="0">
                        <a:solidFill>
                          <a:schemeClr val="tx1"/>
                        </a:solidFill>
                        <a:effectLst/>
                        <a:latin typeface="Calibri" panose="020F0502020204030204" pitchFamily="34" charset="0"/>
                      </a:endParaRPr>
                    </a:p>
                  </a:txBody>
                  <a:tcPr marL="7110" marR="7110" marT="7110" marB="81394" anchor="b"/>
                </a:tc>
                <a:tc>
                  <a:txBody>
                    <a:bodyPr/>
                    <a:lstStyle/>
                    <a:p>
                      <a:pPr algn="r" fontAlgn="b"/>
                      <a:r>
                        <a:rPr lang="en-US" sz="1400" b="0" u="none" strike="noStrike" cap="none" spc="0" dirty="0">
                          <a:solidFill>
                            <a:schemeClr val="tx1"/>
                          </a:solidFill>
                          <a:effectLst/>
                        </a:rPr>
                        <a:t>.032</a:t>
                      </a:r>
                      <a:endParaRPr lang="en-US" sz="1400" b="0" i="0" u="none" strike="noStrike" cap="none" spc="0" dirty="0">
                        <a:solidFill>
                          <a:schemeClr val="tx1"/>
                        </a:solidFill>
                        <a:effectLst/>
                        <a:latin typeface="Calibri" panose="020F0502020204030204" pitchFamily="34" charset="0"/>
                      </a:endParaRPr>
                    </a:p>
                  </a:txBody>
                  <a:tcPr marL="7110" marR="7110" marT="7110" marB="81394" anchor="b"/>
                </a:tc>
                <a:tc>
                  <a:txBody>
                    <a:bodyPr/>
                    <a:lstStyle/>
                    <a:p>
                      <a:pPr algn="r" fontAlgn="b"/>
                      <a:r>
                        <a:rPr lang="en-US" sz="1400" b="0" u="none" strike="noStrike" cap="none" spc="0" dirty="0">
                          <a:solidFill>
                            <a:schemeClr val="tx1"/>
                          </a:solidFill>
                          <a:effectLst/>
                        </a:rPr>
                        <a:t>.329</a:t>
                      </a:r>
                      <a:endParaRPr lang="en-US" sz="1400" b="0" i="0" u="none" strike="noStrike" cap="none" spc="0" dirty="0">
                        <a:solidFill>
                          <a:schemeClr val="tx1"/>
                        </a:solidFill>
                        <a:effectLst/>
                        <a:latin typeface="Calibri" panose="020F0502020204030204" pitchFamily="34" charset="0"/>
                      </a:endParaRPr>
                    </a:p>
                  </a:txBody>
                  <a:tcPr marL="7110" marR="7110" marT="7110" marB="81394" anchor="b"/>
                </a:tc>
                <a:extLst>
                  <a:ext uri="{0D108BD9-81ED-4DB2-BD59-A6C34878D82A}">
                    <a16:rowId xmlns:a16="http://schemas.microsoft.com/office/drawing/2014/main" val="1431453660"/>
                  </a:ext>
                </a:extLst>
              </a:tr>
              <a:tr h="337161">
                <a:tc vMerge="1">
                  <a:txBody>
                    <a:bodyPr/>
                    <a:lstStyle/>
                    <a:p>
                      <a:pPr algn="r"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400" b="0" u="none" strike="noStrike" cap="none" spc="0" dirty="0">
                          <a:solidFill>
                            <a:schemeClr val="tx1"/>
                          </a:solidFill>
                          <a:effectLst/>
                        </a:rPr>
                        <a:t>No</a:t>
                      </a:r>
                      <a:endParaRPr lang="en-US" sz="1400" b="0" i="0" u="none" strike="noStrike" cap="none" spc="0" dirty="0">
                        <a:solidFill>
                          <a:schemeClr val="tx1"/>
                        </a:solidFill>
                        <a:effectLst/>
                        <a:latin typeface="Calibri" panose="020F0502020204030204" pitchFamily="34" charset="0"/>
                      </a:endParaRPr>
                    </a:p>
                  </a:txBody>
                  <a:tcPr marL="7110" marR="7110" marT="7110" marB="81394" anchor="b"/>
                </a:tc>
                <a:tc>
                  <a:txBody>
                    <a:bodyPr/>
                    <a:lstStyle/>
                    <a:p>
                      <a:pPr algn="r" fontAlgn="b"/>
                      <a:r>
                        <a:rPr lang="en-US" sz="1400" b="0" u="none" strike="noStrike" cap="none" spc="0" dirty="0">
                          <a:solidFill>
                            <a:schemeClr val="tx1"/>
                          </a:solidFill>
                          <a:effectLst/>
                        </a:rPr>
                        <a:t>.336</a:t>
                      </a:r>
                      <a:endParaRPr lang="en-US" sz="1400" b="0" i="0" u="none" strike="noStrike" cap="none" spc="0" dirty="0">
                        <a:solidFill>
                          <a:schemeClr val="tx1"/>
                        </a:solidFill>
                        <a:effectLst/>
                        <a:latin typeface="Calibri" panose="020F0502020204030204" pitchFamily="34" charset="0"/>
                      </a:endParaRPr>
                    </a:p>
                  </a:txBody>
                  <a:tcPr marL="7110" marR="7110" marT="7110" marB="81394" anchor="b"/>
                </a:tc>
                <a:tc>
                  <a:txBody>
                    <a:bodyPr/>
                    <a:lstStyle/>
                    <a:p>
                      <a:pPr algn="r" fontAlgn="b"/>
                      <a:r>
                        <a:rPr lang="en-US" sz="1400" b="0" u="none" strike="noStrike" cap="none" spc="0" dirty="0">
                          <a:solidFill>
                            <a:schemeClr val="tx1"/>
                          </a:solidFill>
                          <a:effectLst/>
                        </a:rPr>
                        <a:t>.968</a:t>
                      </a:r>
                      <a:endParaRPr lang="en-US" sz="1400" b="0" i="0" u="none" strike="noStrike" cap="none" spc="0" dirty="0">
                        <a:solidFill>
                          <a:schemeClr val="tx1"/>
                        </a:solidFill>
                        <a:effectLst/>
                        <a:latin typeface="Calibri" panose="020F0502020204030204" pitchFamily="34" charset="0"/>
                      </a:endParaRPr>
                    </a:p>
                  </a:txBody>
                  <a:tcPr marL="7110" marR="7110" marT="7110" marB="81394" anchor="b"/>
                </a:tc>
                <a:tc>
                  <a:txBody>
                    <a:bodyPr/>
                    <a:lstStyle/>
                    <a:p>
                      <a:pPr algn="r" fontAlgn="b"/>
                      <a:r>
                        <a:rPr lang="en-US" sz="1400" b="0" u="none" strike="noStrike" cap="none" spc="0" dirty="0">
                          <a:solidFill>
                            <a:schemeClr val="tx1"/>
                          </a:solidFill>
                          <a:effectLst/>
                        </a:rPr>
                        <a:t>.671</a:t>
                      </a:r>
                      <a:endParaRPr lang="en-US" sz="1400" b="0" i="0" u="none" strike="noStrike" cap="none" spc="0" dirty="0">
                        <a:solidFill>
                          <a:schemeClr val="tx1"/>
                        </a:solidFill>
                        <a:effectLst/>
                        <a:latin typeface="Calibri" panose="020F0502020204030204" pitchFamily="34" charset="0"/>
                      </a:endParaRPr>
                    </a:p>
                  </a:txBody>
                  <a:tcPr marL="7110" marR="7110" marT="7110" marB="81394" anchor="b"/>
                </a:tc>
                <a:extLst>
                  <a:ext uri="{0D108BD9-81ED-4DB2-BD59-A6C34878D82A}">
                    <a16:rowId xmlns:a16="http://schemas.microsoft.com/office/drawing/2014/main" val="2563604466"/>
                  </a:ext>
                </a:extLst>
              </a:tr>
              <a:tr h="337161">
                <a:tc rowSpan="2">
                  <a:txBody>
                    <a:bodyPr/>
                    <a:lstStyle/>
                    <a:p>
                      <a:pPr algn="r" fontAlgn="b"/>
                      <a:r>
                        <a:rPr lang="en-US" sz="1400" b="0" u="none" strike="noStrike" cap="none" spc="0" dirty="0">
                          <a:solidFill>
                            <a:schemeClr val="tx1"/>
                          </a:solidFill>
                          <a:effectLst/>
                        </a:rPr>
                        <a:t>Substance Use</a:t>
                      </a:r>
                      <a:endParaRPr lang="en-US" sz="1400" b="0" i="0" u="none" strike="noStrike" cap="none" spc="0" dirty="0">
                        <a:solidFill>
                          <a:schemeClr val="tx1"/>
                        </a:solidFill>
                        <a:effectLst/>
                        <a:latin typeface="Calibri" panose="020F0502020204030204" pitchFamily="34" charset="0"/>
                      </a:endParaRPr>
                    </a:p>
                  </a:txBody>
                  <a:tcPr marL="7110" marR="7110" marT="7110" marB="81394" anchor="b"/>
                </a:tc>
                <a:tc>
                  <a:txBody>
                    <a:bodyPr/>
                    <a:lstStyle/>
                    <a:p>
                      <a:pPr algn="r" fontAlgn="b"/>
                      <a:r>
                        <a:rPr lang="en-US" sz="1400" b="0" u="none" strike="noStrike" cap="none" spc="0" dirty="0">
                          <a:solidFill>
                            <a:schemeClr val="tx1"/>
                          </a:solidFill>
                          <a:effectLst/>
                        </a:rPr>
                        <a:t>Yes</a:t>
                      </a:r>
                      <a:endParaRPr lang="en-US" sz="1400" b="0" i="0" u="none" strike="noStrike" cap="none" spc="0" dirty="0">
                        <a:solidFill>
                          <a:schemeClr val="tx1"/>
                        </a:solidFill>
                        <a:effectLst/>
                        <a:latin typeface="Calibri" panose="020F0502020204030204" pitchFamily="34" charset="0"/>
                      </a:endParaRPr>
                    </a:p>
                  </a:txBody>
                  <a:tcPr marL="7110" marR="7110" marT="7110" marB="81394" anchor="b"/>
                </a:tc>
                <a:tc>
                  <a:txBody>
                    <a:bodyPr/>
                    <a:lstStyle/>
                    <a:p>
                      <a:pPr algn="r" fontAlgn="b"/>
                      <a:r>
                        <a:rPr lang="en-US" sz="1400" b="0" u="none" strike="noStrike" cap="none" spc="0" dirty="0">
                          <a:solidFill>
                            <a:schemeClr val="tx1"/>
                          </a:solidFill>
                          <a:effectLst/>
                        </a:rPr>
                        <a:t>.876</a:t>
                      </a:r>
                      <a:endParaRPr lang="en-US" sz="1400" b="0" i="0" u="none" strike="noStrike" cap="none" spc="0" dirty="0">
                        <a:solidFill>
                          <a:schemeClr val="tx1"/>
                        </a:solidFill>
                        <a:effectLst/>
                        <a:latin typeface="Calibri" panose="020F0502020204030204" pitchFamily="34" charset="0"/>
                      </a:endParaRPr>
                    </a:p>
                  </a:txBody>
                  <a:tcPr marL="7110" marR="7110" marT="7110" marB="81394" anchor="b"/>
                </a:tc>
                <a:tc>
                  <a:txBody>
                    <a:bodyPr/>
                    <a:lstStyle/>
                    <a:p>
                      <a:pPr algn="r" fontAlgn="b"/>
                      <a:r>
                        <a:rPr lang="en-US" sz="1400" b="0" u="none" strike="noStrike" cap="none" spc="0" dirty="0">
                          <a:solidFill>
                            <a:schemeClr val="tx1"/>
                          </a:solidFill>
                          <a:effectLst/>
                        </a:rPr>
                        <a:t>.008</a:t>
                      </a:r>
                      <a:endParaRPr lang="en-US" sz="1400" b="0" i="0" u="none" strike="noStrike" cap="none" spc="0" dirty="0">
                        <a:solidFill>
                          <a:schemeClr val="tx1"/>
                        </a:solidFill>
                        <a:effectLst/>
                        <a:latin typeface="Calibri" panose="020F0502020204030204" pitchFamily="34" charset="0"/>
                      </a:endParaRPr>
                    </a:p>
                  </a:txBody>
                  <a:tcPr marL="7110" marR="7110" marT="7110" marB="81394" anchor="b"/>
                </a:tc>
                <a:tc>
                  <a:txBody>
                    <a:bodyPr/>
                    <a:lstStyle/>
                    <a:p>
                      <a:pPr algn="r" fontAlgn="b"/>
                      <a:r>
                        <a:rPr lang="en-US" sz="1400" b="0" u="none" strike="noStrike" cap="none" spc="0" dirty="0">
                          <a:solidFill>
                            <a:schemeClr val="tx1"/>
                          </a:solidFill>
                          <a:effectLst/>
                        </a:rPr>
                        <a:t>.514</a:t>
                      </a:r>
                      <a:endParaRPr lang="en-US" sz="1400" b="0" i="0" u="none" strike="noStrike" cap="none" spc="0" dirty="0">
                        <a:solidFill>
                          <a:schemeClr val="tx1"/>
                        </a:solidFill>
                        <a:effectLst/>
                        <a:latin typeface="Calibri" panose="020F0502020204030204" pitchFamily="34" charset="0"/>
                      </a:endParaRPr>
                    </a:p>
                  </a:txBody>
                  <a:tcPr marL="7110" marR="7110" marT="7110" marB="81394" anchor="b"/>
                </a:tc>
                <a:extLst>
                  <a:ext uri="{0D108BD9-81ED-4DB2-BD59-A6C34878D82A}">
                    <a16:rowId xmlns:a16="http://schemas.microsoft.com/office/drawing/2014/main" val="3942974376"/>
                  </a:ext>
                </a:extLst>
              </a:tr>
              <a:tr h="337161">
                <a:tc vMerge="1">
                  <a:txBody>
                    <a:bodyPr/>
                    <a:lstStyle/>
                    <a:p>
                      <a:pPr algn="r"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400" b="0" u="none" strike="noStrike" cap="none" spc="0" dirty="0">
                          <a:solidFill>
                            <a:schemeClr val="tx1"/>
                          </a:solidFill>
                          <a:effectLst/>
                        </a:rPr>
                        <a:t>No</a:t>
                      </a:r>
                      <a:endParaRPr lang="en-US" sz="1400" b="0" i="0" u="none" strike="noStrike" cap="none" spc="0" dirty="0">
                        <a:solidFill>
                          <a:schemeClr val="tx1"/>
                        </a:solidFill>
                        <a:effectLst/>
                        <a:latin typeface="Calibri" panose="020F0502020204030204" pitchFamily="34" charset="0"/>
                      </a:endParaRPr>
                    </a:p>
                  </a:txBody>
                  <a:tcPr marL="7110" marR="7110" marT="7110" marB="81394" anchor="b"/>
                </a:tc>
                <a:tc>
                  <a:txBody>
                    <a:bodyPr/>
                    <a:lstStyle/>
                    <a:p>
                      <a:pPr algn="r" fontAlgn="b"/>
                      <a:r>
                        <a:rPr lang="en-US" sz="1400" b="0" u="none" strike="noStrike" cap="none" spc="0" dirty="0">
                          <a:solidFill>
                            <a:schemeClr val="tx1"/>
                          </a:solidFill>
                          <a:effectLst/>
                        </a:rPr>
                        <a:t>.124</a:t>
                      </a:r>
                      <a:endParaRPr lang="en-US" sz="1400" b="0" i="0" u="none" strike="noStrike" cap="none" spc="0" dirty="0">
                        <a:solidFill>
                          <a:schemeClr val="tx1"/>
                        </a:solidFill>
                        <a:effectLst/>
                        <a:latin typeface="Calibri" panose="020F0502020204030204" pitchFamily="34" charset="0"/>
                      </a:endParaRPr>
                    </a:p>
                  </a:txBody>
                  <a:tcPr marL="7110" marR="7110" marT="7110" marB="81394" anchor="b"/>
                </a:tc>
                <a:tc>
                  <a:txBody>
                    <a:bodyPr/>
                    <a:lstStyle/>
                    <a:p>
                      <a:pPr algn="r" fontAlgn="b"/>
                      <a:r>
                        <a:rPr lang="en-US" sz="1400" b="0" u="none" strike="noStrike" cap="none" spc="0" dirty="0">
                          <a:solidFill>
                            <a:schemeClr val="tx1"/>
                          </a:solidFill>
                          <a:effectLst/>
                        </a:rPr>
                        <a:t>.992</a:t>
                      </a:r>
                      <a:endParaRPr lang="en-US" sz="1400" b="0" i="0" u="none" strike="noStrike" cap="none" spc="0" dirty="0">
                        <a:solidFill>
                          <a:schemeClr val="tx1"/>
                        </a:solidFill>
                        <a:effectLst/>
                        <a:latin typeface="Calibri" panose="020F0502020204030204" pitchFamily="34" charset="0"/>
                      </a:endParaRPr>
                    </a:p>
                  </a:txBody>
                  <a:tcPr marL="7110" marR="7110" marT="7110" marB="81394" anchor="b"/>
                </a:tc>
                <a:tc>
                  <a:txBody>
                    <a:bodyPr/>
                    <a:lstStyle/>
                    <a:p>
                      <a:pPr algn="r" fontAlgn="b"/>
                      <a:r>
                        <a:rPr lang="en-US" sz="1400" b="0" u="none" strike="noStrike" cap="none" spc="0" dirty="0">
                          <a:solidFill>
                            <a:schemeClr val="tx1"/>
                          </a:solidFill>
                          <a:effectLst/>
                        </a:rPr>
                        <a:t>.486</a:t>
                      </a:r>
                      <a:endParaRPr lang="en-US" sz="1400" b="0" i="0" u="none" strike="noStrike" cap="none" spc="0" dirty="0">
                        <a:solidFill>
                          <a:schemeClr val="tx1"/>
                        </a:solidFill>
                        <a:effectLst/>
                        <a:latin typeface="Calibri" panose="020F0502020204030204" pitchFamily="34" charset="0"/>
                      </a:endParaRPr>
                    </a:p>
                  </a:txBody>
                  <a:tcPr marL="7110" marR="7110" marT="7110" marB="81394" anchor="b"/>
                </a:tc>
                <a:extLst>
                  <a:ext uri="{0D108BD9-81ED-4DB2-BD59-A6C34878D82A}">
                    <a16:rowId xmlns:a16="http://schemas.microsoft.com/office/drawing/2014/main" val="578059987"/>
                  </a:ext>
                </a:extLst>
              </a:tr>
            </a:tbl>
          </a:graphicData>
        </a:graphic>
      </p:graphicFrame>
      <p:pic>
        <p:nvPicPr>
          <p:cNvPr id="7" name="Picture 6">
            <a:extLst>
              <a:ext uri="{FF2B5EF4-FFF2-40B4-BE49-F238E27FC236}">
                <a16:creationId xmlns:a16="http://schemas.microsoft.com/office/drawing/2014/main" id="{F411D70A-378E-43DF-A273-8FC819EA1B43}"/>
              </a:ext>
            </a:extLst>
          </p:cNvPr>
          <p:cNvPicPr>
            <a:picLocks noChangeAspect="1"/>
          </p:cNvPicPr>
          <p:nvPr/>
        </p:nvPicPr>
        <p:blipFill>
          <a:blip r:embed="rId3"/>
          <a:stretch>
            <a:fillRect/>
          </a:stretch>
        </p:blipFill>
        <p:spPr>
          <a:xfrm>
            <a:off x="8026614" y="2535073"/>
            <a:ext cx="3686175" cy="3200400"/>
          </a:xfrm>
          <a:prstGeom prst="rect">
            <a:avLst/>
          </a:prstGeom>
        </p:spPr>
      </p:pic>
    </p:spTree>
    <p:extLst>
      <p:ext uri="{BB962C8B-B14F-4D97-AF65-F5344CB8AC3E}">
        <p14:creationId xmlns:p14="http://schemas.microsoft.com/office/powerpoint/2010/main" val="1085355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4" descr="Large skydiving group mid-air">
            <a:extLst>
              <a:ext uri="{FF2B5EF4-FFF2-40B4-BE49-F238E27FC236}">
                <a16:creationId xmlns:a16="http://schemas.microsoft.com/office/drawing/2014/main" id="{1CECBC12-2DBC-45C8-A851-4598CAB0076E}"/>
              </a:ext>
            </a:extLst>
          </p:cNvPr>
          <p:cNvPicPr>
            <a:picLocks noChangeAspect="1"/>
          </p:cNvPicPr>
          <p:nvPr/>
        </p:nvPicPr>
        <p:blipFill rotWithShape="1">
          <a:blip r:embed="rId2"/>
          <a:srcRect l="3618" r="2619"/>
          <a:stretch/>
        </p:blipFill>
        <p:spPr>
          <a:xfrm>
            <a:off x="1" y="10"/>
            <a:ext cx="9669642" cy="6857990"/>
          </a:xfrm>
          <a:prstGeom prst="rect">
            <a:avLst/>
          </a:prstGeom>
        </p:spPr>
      </p:pic>
      <p:sp>
        <p:nvSpPr>
          <p:cNvPr id="22" name="Rectangle 21">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B641D0F-1696-4AD5-A8E3-212BA7044D44}"/>
              </a:ext>
            </a:extLst>
          </p:cNvPr>
          <p:cNvSpPr>
            <a:spLocks noGrp="1"/>
          </p:cNvSpPr>
          <p:nvPr>
            <p:ph type="title"/>
          </p:nvPr>
        </p:nvSpPr>
        <p:spPr>
          <a:xfrm>
            <a:off x="7531610" y="365125"/>
            <a:ext cx="3822189" cy="1899912"/>
          </a:xfrm>
        </p:spPr>
        <p:txBody>
          <a:bodyPr>
            <a:normAutofit/>
          </a:bodyPr>
          <a:lstStyle/>
          <a:p>
            <a:r>
              <a:rPr lang="en-US" sz="4000"/>
              <a:t>Warning</a:t>
            </a:r>
          </a:p>
        </p:txBody>
      </p:sp>
      <p:sp>
        <p:nvSpPr>
          <p:cNvPr id="3" name="Content Placeholder 2">
            <a:extLst>
              <a:ext uri="{FF2B5EF4-FFF2-40B4-BE49-F238E27FC236}">
                <a16:creationId xmlns:a16="http://schemas.microsoft.com/office/drawing/2014/main" id="{5157B992-BC8A-4FFF-8299-76C4B1A887D4}"/>
              </a:ext>
            </a:extLst>
          </p:cNvPr>
          <p:cNvSpPr>
            <a:spLocks noGrp="1"/>
          </p:cNvSpPr>
          <p:nvPr>
            <p:ph idx="1"/>
          </p:nvPr>
        </p:nvSpPr>
        <p:spPr>
          <a:xfrm>
            <a:off x="7531610" y="2434201"/>
            <a:ext cx="3822189" cy="3742762"/>
          </a:xfrm>
        </p:spPr>
        <p:txBody>
          <a:bodyPr>
            <a:normAutofit/>
          </a:bodyPr>
          <a:lstStyle/>
          <a:p>
            <a:r>
              <a:rPr lang="en-US" sz="2000" dirty="0"/>
              <a:t>Every time you run the model the classes are randomized and so its possible that the classes will be in a different </a:t>
            </a:r>
            <a:r>
              <a:rPr lang="en-US" sz="2000" u="sng" dirty="0"/>
              <a:t>order</a:t>
            </a:r>
            <a:r>
              <a:rPr lang="en-US" sz="2000" dirty="0"/>
              <a:t> on subsequent runs</a:t>
            </a:r>
          </a:p>
          <a:p>
            <a:r>
              <a:rPr lang="en-US" sz="2000" dirty="0"/>
              <a:t>The results will be the same</a:t>
            </a:r>
          </a:p>
          <a:p>
            <a:r>
              <a:rPr lang="en-US" sz="2000" dirty="0"/>
              <a:t>Pay attention to the order of classes when you run your models</a:t>
            </a:r>
          </a:p>
        </p:txBody>
      </p:sp>
    </p:spTree>
    <p:extLst>
      <p:ext uri="{BB962C8B-B14F-4D97-AF65-F5344CB8AC3E}">
        <p14:creationId xmlns:p14="http://schemas.microsoft.com/office/powerpoint/2010/main" val="11650443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C9A9DA9-7DC8-488B-A882-123947B0F3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57F6BDD4-E066-4008-8011-6CC31AEB45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9575" y="633619"/>
            <a:ext cx="4279383" cy="5495925"/>
          </a:xfrm>
          <a:prstGeom prst="rect">
            <a:avLst/>
          </a:prstGeom>
          <a:ln w="9525">
            <a:solidFill>
              <a:srgbClr val="DEDEDE"/>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48A2CF7-A90F-403E-ADA9-AD24F93FBAFE}"/>
              </a:ext>
            </a:extLst>
          </p:cNvPr>
          <p:cNvSpPr>
            <a:spLocks noGrp="1"/>
          </p:cNvSpPr>
          <p:nvPr>
            <p:ph type="title"/>
          </p:nvPr>
        </p:nvSpPr>
        <p:spPr>
          <a:xfrm>
            <a:off x="841247" y="978619"/>
            <a:ext cx="3410712" cy="1106424"/>
          </a:xfrm>
        </p:spPr>
        <p:txBody>
          <a:bodyPr>
            <a:normAutofit fontScale="90000"/>
          </a:bodyPr>
          <a:lstStyle/>
          <a:p>
            <a:r>
              <a:rPr lang="en-US" dirty="0"/>
              <a:t>The Latent Class Model</a:t>
            </a:r>
          </a:p>
        </p:txBody>
      </p:sp>
      <p:sp>
        <p:nvSpPr>
          <p:cNvPr id="14" name="Rectangle 13">
            <a:extLst>
              <a:ext uri="{FF2B5EF4-FFF2-40B4-BE49-F238E27FC236}">
                <a16:creationId xmlns:a16="http://schemas.microsoft.com/office/drawing/2014/main" id="{2711A8FB-68FC-45FC-B01E-38F809E2D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567" y="1171300"/>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6" name="Rectangle 15">
            <a:extLst>
              <a:ext uri="{FF2B5EF4-FFF2-40B4-BE49-F238E27FC236}">
                <a16:creationId xmlns:a16="http://schemas.microsoft.com/office/drawing/2014/main" id="{2A865FE3-5FC9-4049-87CF-30019C46C0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7459" y="2093976"/>
            <a:ext cx="3328416" cy="9144"/>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5664BCE8-3AB4-4CFC-9DD9-066AB276FE79}"/>
              </a:ext>
            </a:extLst>
          </p:cNvPr>
          <p:cNvSpPr>
            <a:spLocks noGrp="1"/>
          </p:cNvSpPr>
          <p:nvPr>
            <p:ph idx="1"/>
          </p:nvPr>
        </p:nvSpPr>
        <p:spPr>
          <a:xfrm>
            <a:off x="841248" y="2252870"/>
            <a:ext cx="3412219" cy="3560251"/>
          </a:xfrm>
        </p:spPr>
        <p:txBody>
          <a:bodyPr>
            <a:normAutofit/>
          </a:bodyPr>
          <a:lstStyle/>
          <a:p>
            <a:r>
              <a:rPr lang="en-US" dirty="0"/>
              <a:t>Observed Categorical Items (</a:t>
            </a:r>
            <a:r>
              <a:rPr lang="en-US" i="1" dirty="0"/>
              <a:t>Y</a:t>
            </a:r>
            <a:r>
              <a:rPr lang="en-US" dirty="0"/>
              <a:t>’s)</a:t>
            </a:r>
          </a:p>
          <a:p>
            <a:r>
              <a:rPr lang="en-US" dirty="0"/>
              <a:t>Categorical Latent Class Variable (</a:t>
            </a:r>
            <a:r>
              <a:rPr lang="en-US" i="1" dirty="0"/>
              <a:t>C</a:t>
            </a:r>
            <a:r>
              <a:rPr lang="en-US" dirty="0"/>
              <a:t>) </a:t>
            </a:r>
          </a:p>
          <a:p>
            <a:r>
              <a:rPr lang="en-US" dirty="0"/>
              <a:t>Continuous or Categorical Covariates (</a:t>
            </a:r>
            <a:r>
              <a:rPr lang="en-US" i="1" dirty="0"/>
              <a:t>Z</a:t>
            </a:r>
            <a:r>
              <a:rPr lang="en-US" dirty="0"/>
              <a:t>) </a:t>
            </a:r>
            <a:endParaRPr lang="en-US" sz="3600" dirty="0"/>
          </a:p>
        </p:txBody>
      </p:sp>
      <p:pic>
        <p:nvPicPr>
          <p:cNvPr id="5" name="Picture 4" descr="Diagram&#10;&#10;Description automatically generated">
            <a:extLst>
              <a:ext uri="{FF2B5EF4-FFF2-40B4-BE49-F238E27FC236}">
                <a16:creationId xmlns:a16="http://schemas.microsoft.com/office/drawing/2014/main" id="{2E7EF9FB-E7D8-4B11-8A3A-3B18802F9C65}"/>
              </a:ext>
            </a:extLst>
          </p:cNvPr>
          <p:cNvPicPr>
            <a:picLocks noChangeAspect="1"/>
          </p:cNvPicPr>
          <p:nvPr/>
        </p:nvPicPr>
        <p:blipFill>
          <a:blip r:embed="rId3"/>
          <a:stretch>
            <a:fillRect/>
          </a:stretch>
        </p:blipFill>
        <p:spPr>
          <a:xfrm>
            <a:off x="5120640" y="1191017"/>
            <a:ext cx="6656832" cy="4375382"/>
          </a:xfrm>
          <a:prstGeom prst="rect">
            <a:avLst/>
          </a:prstGeom>
        </p:spPr>
      </p:pic>
      <p:sp>
        <p:nvSpPr>
          <p:cNvPr id="4" name="TextBox 3">
            <a:extLst>
              <a:ext uri="{FF2B5EF4-FFF2-40B4-BE49-F238E27FC236}">
                <a16:creationId xmlns:a16="http://schemas.microsoft.com/office/drawing/2014/main" id="{3D278C88-7BC3-4A70-BE54-690A2FDB5BB2}"/>
              </a:ext>
            </a:extLst>
          </p:cNvPr>
          <p:cNvSpPr txBox="1"/>
          <p:nvPr/>
        </p:nvSpPr>
        <p:spPr>
          <a:xfrm>
            <a:off x="8709285" y="3972393"/>
            <a:ext cx="779489" cy="523220"/>
          </a:xfrm>
          <a:prstGeom prst="rect">
            <a:avLst/>
          </a:prstGeom>
          <a:solidFill>
            <a:schemeClr val="tx2"/>
          </a:solidFill>
        </p:spPr>
        <p:txBody>
          <a:bodyPr wrap="square" rtlCol="0">
            <a:spAutoFit/>
          </a:bodyPr>
          <a:lstStyle/>
          <a:p>
            <a:pPr algn="ctr"/>
            <a:r>
              <a:rPr lang="en-US" sz="2800" dirty="0">
                <a:solidFill>
                  <a:schemeClr val="bg2">
                    <a:lumMod val="90000"/>
                  </a:schemeClr>
                </a:solidFill>
              </a:rPr>
              <a:t>C</a:t>
            </a:r>
          </a:p>
        </p:txBody>
      </p:sp>
      <p:sp>
        <p:nvSpPr>
          <p:cNvPr id="6" name="Rectangle 5">
            <a:extLst>
              <a:ext uri="{FF2B5EF4-FFF2-40B4-BE49-F238E27FC236}">
                <a16:creationId xmlns:a16="http://schemas.microsoft.com/office/drawing/2014/main" id="{43E50B85-2986-C237-9177-9A3FCD79DAB0}"/>
              </a:ext>
            </a:extLst>
          </p:cNvPr>
          <p:cNvSpPr/>
          <p:nvPr/>
        </p:nvSpPr>
        <p:spPr>
          <a:xfrm>
            <a:off x="5640516" y="3971920"/>
            <a:ext cx="2852928" cy="7646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16411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grpId="0" nodeType="clickEffect">
                                  <p:stCondLst>
                                    <p:cond delay="0"/>
                                  </p:stCondLst>
                                  <p:childTnLst>
                                    <p:anim calcmode="lin" valueType="num">
                                      <p:cBhvr additive="base">
                                        <p:cTn id="6" dur="500"/>
                                        <p:tgtEl>
                                          <p:spTgt spid="6"/>
                                        </p:tgtEl>
                                        <p:attrNameLst>
                                          <p:attrName>ppt_x</p:attrName>
                                        </p:attrNameLst>
                                      </p:cBhvr>
                                      <p:tavLst>
                                        <p:tav tm="0">
                                          <p:val>
                                            <p:strVal val="ppt_x"/>
                                          </p:val>
                                        </p:tav>
                                        <p:tav tm="100000">
                                          <p:val>
                                            <p:strVal val="ppt_x"/>
                                          </p:val>
                                        </p:tav>
                                      </p:tavLst>
                                    </p:anim>
                                    <p:anim calcmode="lin" valueType="num">
                                      <p:cBhvr additive="base">
                                        <p:cTn id="7" dur="500"/>
                                        <p:tgtEl>
                                          <p:spTgt spid="6"/>
                                        </p:tgtEl>
                                        <p:attrNameLst>
                                          <p:attrName>ppt_y</p:attrName>
                                        </p:attrNameLst>
                                      </p:cBhvr>
                                      <p:tavLst>
                                        <p:tav tm="0">
                                          <p:val>
                                            <p:strVal val="ppt_y"/>
                                          </p:val>
                                        </p:tav>
                                        <p:tav tm="100000">
                                          <p:val>
                                            <p:strVal val="1+ppt_h/2"/>
                                          </p:val>
                                        </p:tav>
                                      </p:tavLst>
                                    </p:anim>
                                    <p:set>
                                      <p:cBhvr>
                                        <p:cTn id="8" dur="1" fill="hold">
                                          <p:stCondLst>
                                            <p:cond delay="499"/>
                                          </p:stCondLst>
                                        </p:cTn>
                                        <p:tgtEl>
                                          <p:spTgt spid="6"/>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F9B168-67FF-88CF-7CEB-54C34DAF8DE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A704597-2ABC-6BFC-6A77-46EAD807E89C}"/>
              </a:ext>
            </a:extLst>
          </p:cNvPr>
          <p:cNvSpPr>
            <a:spLocks noGrp="1"/>
          </p:cNvSpPr>
          <p:nvPr>
            <p:ph type="title"/>
          </p:nvPr>
        </p:nvSpPr>
        <p:spPr/>
        <p:txBody>
          <a:bodyPr/>
          <a:lstStyle/>
          <a:p>
            <a:r>
              <a:rPr lang="en-US" dirty="0"/>
              <a:t>Example from my work: substantive differences between classes (i.e., not degree)</a:t>
            </a:r>
          </a:p>
        </p:txBody>
      </p:sp>
      <p:sp>
        <p:nvSpPr>
          <p:cNvPr id="3" name="Content Placeholder 2">
            <a:extLst>
              <a:ext uri="{FF2B5EF4-FFF2-40B4-BE49-F238E27FC236}">
                <a16:creationId xmlns:a16="http://schemas.microsoft.com/office/drawing/2014/main" id="{5DD368E9-9065-6FFB-A1A2-5DA289DE391A}"/>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292767620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6EAC410-AF4F-3778-CC8F-0EF16444AD6C}"/>
            </a:ext>
          </a:extLst>
        </p:cNvPr>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D21803B-34AD-A5FD-566C-6BFAE8165E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Neue Haas Grotesk Text Pro"/>
              <a:ea typeface="+mn-ea"/>
              <a:cs typeface="+mn-cs"/>
            </a:endParaRPr>
          </a:p>
        </p:txBody>
      </p:sp>
      <p:sp>
        <p:nvSpPr>
          <p:cNvPr id="2" name="Title 1">
            <a:extLst>
              <a:ext uri="{FF2B5EF4-FFF2-40B4-BE49-F238E27FC236}">
                <a16:creationId xmlns:a16="http://schemas.microsoft.com/office/drawing/2014/main" id="{9C4EC93E-3123-1F7C-8857-DFAFA346D2C8}"/>
              </a:ext>
            </a:extLst>
          </p:cNvPr>
          <p:cNvSpPr>
            <a:spLocks noGrp="1"/>
          </p:cNvSpPr>
          <p:nvPr>
            <p:ph type="title"/>
          </p:nvPr>
        </p:nvSpPr>
        <p:spPr>
          <a:xfrm>
            <a:off x="841248" y="426720"/>
            <a:ext cx="10506456" cy="1919141"/>
          </a:xfrm>
        </p:spPr>
        <p:txBody>
          <a:bodyPr anchor="b">
            <a:normAutofit/>
          </a:bodyPr>
          <a:lstStyle/>
          <a:p>
            <a:r>
              <a:rPr lang="en-US" sz="5100"/>
              <a:t>The Sum Score, “ACE” Score or Cumulative Risk Score (“CR”)</a:t>
            </a:r>
          </a:p>
        </p:txBody>
      </p:sp>
      <p:sp>
        <p:nvSpPr>
          <p:cNvPr id="19" name="Rectangle 18">
            <a:extLst>
              <a:ext uri="{FF2B5EF4-FFF2-40B4-BE49-F238E27FC236}">
                <a16:creationId xmlns:a16="http://schemas.microsoft.com/office/drawing/2014/main" id="{FCA59BAD-F71B-0C30-289A-7E61561C30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8680" y="2898648"/>
            <a:ext cx="1050645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Rectangle 20">
            <a:extLst>
              <a:ext uri="{FF2B5EF4-FFF2-40B4-BE49-F238E27FC236}">
                <a16:creationId xmlns:a16="http://schemas.microsoft.com/office/drawing/2014/main" id="{63C1CEE7-820B-3987-3BEA-07233EDCD1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2783982"/>
            <a:ext cx="1873457" cy="1371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CC96170F-129B-110E-3276-E9C29F5ACFFD}"/>
              </a:ext>
            </a:extLst>
          </p:cNvPr>
          <p:cNvSpPr>
            <a:spLocks noGrp="1"/>
          </p:cNvSpPr>
          <p:nvPr>
            <p:ph idx="1"/>
          </p:nvPr>
        </p:nvSpPr>
        <p:spPr>
          <a:xfrm>
            <a:off x="841248" y="3337269"/>
            <a:ext cx="10509504" cy="2905686"/>
          </a:xfrm>
        </p:spPr>
        <p:txBody>
          <a:bodyPr>
            <a:normAutofit/>
          </a:bodyPr>
          <a:lstStyle/>
          <a:p>
            <a:pPr>
              <a:lnSpc>
                <a:spcPct val="100000"/>
              </a:lnSpc>
            </a:pPr>
            <a:r>
              <a:rPr lang="en-US" sz="1900" dirty="0"/>
              <a:t>The co-occurring nature of ACEs has led to the use of an “ACE score,” which represents the total number of ACE categories designed to measure CR</a:t>
            </a:r>
          </a:p>
          <a:p>
            <a:pPr>
              <a:lnSpc>
                <a:spcPct val="100000"/>
              </a:lnSpc>
            </a:pPr>
            <a:r>
              <a:rPr lang="en-US" sz="1900" dirty="0"/>
              <a:t>The ACE score (i.e., CR approach) has vastly improved our knowledge about the pervasive and detrimental effects of multiple forms of early childhood adversity</a:t>
            </a:r>
          </a:p>
          <a:p>
            <a:pPr>
              <a:lnSpc>
                <a:spcPct val="100000"/>
              </a:lnSpc>
            </a:pPr>
            <a:r>
              <a:rPr lang="en-US" sz="1900" dirty="0"/>
              <a:t>Negative sequelae of cumulative ACE burden (40 + years)</a:t>
            </a:r>
          </a:p>
          <a:p>
            <a:pPr lvl="1">
              <a:lnSpc>
                <a:spcPct val="100000"/>
              </a:lnSpc>
            </a:pPr>
            <a:r>
              <a:rPr lang="en-US" sz="1900" dirty="0"/>
              <a:t>Depression (Chapman, Dube, &amp; Anda, 2007)</a:t>
            </a:r>
          </a:p>
          <a:p>
            <a:pPr lvl="1">
              <a:lnSpc>
                <a:spcPct val="100000"/>
              </a:lnSpc>
            </a:pPr>
            <a:r>
              <a:rPr lang="en-US" sz="1900" dirty="0"/>
              <a:t>Alcohol abuse (Dube et al., 2001)</a:t>
            </a:r>
          </a:p>
          <a:p>
            <a:pPr lvl="1">
              <a:lnSpc>
                <a:spcPct val="100000"/>
              </a:lnSpc>
            </a:pPr>
            <a:r>
              <a:rPr lang="en-US" sz="1900" dirty="0"/>
              <a:t>HIV risk-taking behavior (</a:t>
            </a:r>
            <a:r>
              <a:rPr lang="en-US" sz="1900" dirty="0" err="1"/>
              <a:t>Bensley</a:t>
            </a:r>
            <a:r>
              <a:rPr lang="en-US" sz="1900" dirty="0"/>
              <a:t>, Van </a:t>
            </a:r>
            <a:r>
              <a:rPr lang="en-US" sz="1900" dirty="0" err="1"/>
              <a:t>Eenwyk</a:t>
            </a:r>
            <a:r>
              <a:rPr lang="en-US" sz="1900" dirty="0"/>
              <a:t>, &amp; Simmons, 2000)</a:t>
            </a:r>
          </a:p>
          <a:p>
            <a:pPr>
              <a:lnSpc>
                <a:spcPct val="100000"/>
              </a:lnSpc>
            </a:pPr>
            <a:endParaRPr lang="en-US" sz="1900" dirty="0"/>
          </a:p>
          <a:p>
            <a:pPr lvl="1">
              <a:lnSpc>
                <a:spcPct val="100000"/>
              </a:lnSpc>
            </a:pPr>
            <a:endParaRPr lang="en-US" sz="1900" dirty="0"/>
          </a:p>
          <a:p>
            <a:pPr>
              <a:lnSpc>
                <a:spcPct val="100000"/>
              </a:lnSpc>
            </a:pPr>
            <a:endParaRPr lang="en-US" sz="1900" dirty="0"/>
          </a:p>
          <a:p>
            <a:pPr>
              <a:lnSpc>
                <a:spcPct val="100000"/>
              </a:lnSpc>
            </a:pPr>
            <a:endParaRPr lang="en-US" sz="1900" dirty="0"/>
          </a:p>
        </p:txBody>
      </p:sp>
    </p:spTree>
    <p:extLst>
      <p:ext uri="{BB962C8B-B14F-4D97-AF65-F5344CB8AC3E}">
        <p14:creationId xmlns:p14="http://schemas.microsoft.com/office/powerpoint/2010/main" val="3327751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 calcmode="lin" valueType="num">
                                      <p:cBhvr additive="base">
                                        <p:cTn id="7"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 calcmode="lin" valueType="num">
                                      <p:cBhvr additive="base">
                                        <p:cTn id="13"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anim calcmode="lin" valueType="num">
                                      <p:cBhvr additive="base">
                                        <p:cTn id="19"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EF086D-1076-330F-A729-AC9E8290870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886CA85-B661-493F-A713-FEACCC53DB48}"/>
              </a:ext>
            </a:extLst>
          </p:cNvPr>
          <p:cNvSpPr>
            <a:spLocks noGrp="1"/>
          </p:cNvSpPr>
          <p:nvPr>
            <p:ph type="title"/>
          </p:nvPr>
        </p:nvSpPr>
        <p:spPr/>
        <p:txBody>
          <a:bodyPr>
            <a:normAutofit/>
          </a:bodyPr>
          <a:lstStyle/>
          <a:p>
            <a:r>
              <a:rPr lang="en-US" sz="2800" dirty="0"/>
              <a:t>Sample Characteristics of the BRFSS</a:t>
            </a:r>
          </a:p>
        </p:txBody>
      </p:sp>
      <p:sp>
        <p:nvSpPr>
          <p:cNvPr id="5" name="Text Placeholder 4">
            <a:extLst>
              <a:ext uri="{FF2B5EF4-FFF2-40B4-BE49-F238E27FC236}">
                <a16:creationId xmlns:a16="http://schemas.microsoft.com/office/drawing/2014/main" id="{1605B84D-C319-BC61-4232-89B98025DF4B}"/>
              </a:ext>
            </a:extLst>
          </p:cNvPr>
          <p:cNvSpPr>
            <a:spLocks noGrp="1"/>
          </p:cNvSpPr>
          <p:nvPr>
            <p:ph type="body" sz="half" idx="2"/>
          </p:nvPr>
        </p:nvSpPr>
        <p:spPr/>
        <p:txBody>
          <a:bodyPr/>
          <a:lstStyle/>
          <a:p>
            <a:r>
              <a:rPr lang="en-US" dirty="0"/>
              <a:t>The sample is predominantly white, highly educated, wealthy and majority female</a:t>
            </a:r>
          </a:p>
          <a:p>
            <a:r>
              <a:rPr lang="en-US" dirty="0"/>
              <a:t>Should we think about group invariance?</a:t>
            </a:r>
          </a:p>
        </p:txBody>
      </p:sp>
      <p:pic>
        <p:nvPicPr>
          <p:cNvPr id="6" name="Content Placeholder 5">
            <a:extLst>
              <a:ext uri="{FF2B5EF4-FFF2-40B4-BE49-F238E27FC236}">
                <a16:creationId xmlns:a16="http://schemas.microsoft.com/office/drawing/2014/main" id="{08ECA274-18C9-D61D-35A6-85F3CFF9EEBA}"/>
              </a:ext>
            </a:extLst>
          </p:cNvPr>
          <p:cNvPicPr>
            <a:picLocks noGrp="1" noChangeAspect="1"/>
          </p:cNvPicPr>
          <p:nvPr>
            <p:ph idx="1"/>
          </p:nvPr>
        </p:nvPicPr>
        <p:blipFill>
          <a:blip r:embed="rId3"/>
          <a:stretch>
            <a:fillRect/>
          </a:stretch>
        </p:blipFill>
        <p:spPr>
          <a:xfrm>
            <a:off x="5856790" y="82534"/>
            <a:ext cx="3611301" cy="6650515"/>
          </a:xfrm>
          <a:prstGeom prst="rect">
            <a:avLst/>
          </a:prstGeom>
        </p:spPr>
      </p:pic>
      <p:sp>
        <p:nvSpPr>
          <p:cNvPr id="7" name="Rectangle 6">
            <a:extLst>
              <a:ext uri="{FF2B5EF4-FFF2-40B4-BE49-F238E27FC236}">
                <a16:creationId xmlns:a16="http://schemas.microsoft.com/office/drawing/2014/main" id="{2925ABC5-9B51-AED9-A41A-76818DE9DA99}"/>
              </a:ext>
            </a:extLst>
          </p:cNvPr>
          <p:cNvSpPr/>
          <p:nvPr/>
        </p:nvSpPr>
        <p:spPr>
          <a:xfrm>
            <a:off x="5972537" y="3429000"/>
            <a:ext cx="3264060" cy="21702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Neue Haas Grotesk Text Pro"/>
              <a:ea typeface="+mn-ea"/>
              <a:cs typeface="+mn-cs"/>
            </a:endParaRPr>
          </a:p>
        </p:txBody>
      </p:sp>
      <p:sp>
        <p:nvSpPr>
          <p:cNvPr id="8" name="Rectangle 7">
            <a:extLst>
              <a:ext uri="{FF2B5EF4-FFF2-40B4-BE49-F238E27FC236}">
                <a16:creationId xmlns:a16="http://schemas.microsoft.com/office/drawing/2014/main" id="{90ABBBD6-C782-2C70-AF03-02CAC31B0EFC}"/>
              </a:ext>
            </a:extLst>
          </p:cNvPr>
          <p:cNvSpPr/>
          <p:nvPr/>
        </p:nvSpPr>
        <p:spPr>
          <a:xfrm>
            <a:off x="5972536" y="4479403"/>
            <a:ext cx="3264060" cy="3240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Neue Haas Grotesk Text Pro"/>
              <a:ea typeface="+mn-ea"/>
              <a:cs typeface="+mn-cs"/>
            </a:endParaRPr>
          </a:p>
        </p:txBody>
      </p:sp>
      <p:sp>
        <p:nvSpPr>
          <p:cNvPr id="9" name="Rectangle 8">
            <a:extLst>
              <a:ext uri="{FF2B5EF4-FFF2-40B4-BE49-F238E27FC236}">
                <a16:creationId xmlns:a16="http://schemas.microsoft.com/office/drawing/2014/main" id="{8DE1798E-7EEB-A8D8-5440-4A62F786D4C0}"/>
              </a:ext>
            </a:extLst>
          </p:cNvPr>
          <p:cNvSpPr/>
          <p:nvPr/>
        </p:nvSpPr>
        <p:spPr>
          <a:xfrm>
            <a:off x="5972536" y="6319777"/>
            <a:ext cx="3206186" cy="18712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Neue Haas Grotesk Text Pro"/>
              <a:ea typeface="+mn-ea"/>
              <a:cs typeface="+mn-cs"/>
            </a:endParaRPr>
          </a:p>
        </p:txBody>
      </p:sp>
      <p:sp>
        <p:nvSpPr>
          <p:cNvPr id="13" name="Rectangle 12">
            <a:extLst>
              <a:ext uri="{FF2B5EF4-FFF2-40B4-BE49-F238E27FC236}">
                <a16:creationId xmlns:a16="http://schemas.microsoft.com/office/drawing/2014/main" id="{E1530373-D1F2-B485-5CB7-B95BC65262F8}"/>
              </a:ext>
            </a:extLst>
          </p:cNvPr>
          <p:cNvSpPr/>
          <p:nvPr/>
        </p:nvSpPr>
        <p:spPr>
          <a:xfrm>
            <a:off x="5972536" y="5906505"/>
            <a:ext cx="3206186" cy="18712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Neue Haas Grotesk Text Pro"/>
              <a:ea typeface="+mn-ea"/>
              <a:cs typeface="+mn-cs"/>
            </a:endParaRPr>
          </a:p>
        </p:txBody>
      </p:sp>
    </p:spTree>
    <p:extLst>
      <p:ext uri="{BB962C8B-B14F-4D97-AF65-F5344CB8AC3E}">
        <p14:creationId xmlns:p14="http://schemas.microsoft.com/office/powerpoint/2010/main" val="325155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ppt_x"/>
                                          </p:val>
                                        </p:tav>
                                        <p:tav tm="100000">
                                          <p:val>
                                            <p:strVal val="#ppt_x"/>
                                          </p:val>
                                        </p:tav>
                                      </p:tavLst>
                                    </p:anim>
                                    <p:anim calcmode="lin" valueType="num">
                                      <p:cBhvr additive="base">
                                        <p:cTn id="12" dur="500" fill="hold"/>
                                        <p:tgtEl>
                                          <p:spTgt spid="13"/>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ppt_x"/>
                                          </p:val>
                                        </p:tav>
                                        <p:tav tm="100000">
                                          <p:val>
                                            <p:strVal val="#ppt_x"/>
                                          </p:val>
                                        </p:tav>
                                      </p:tavLst>
                                    </p:anim>
                                    <p:anim calcmode="lin" valueType="num">
                                      <p:cBhvr additive="base">
                                        <p:cTn id="16" dur="500" fill="hold"/>
                                        <p:tgtEl>
                                          <p:spTgt spid="8"/>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5">
                                            <p:txEl>
                                              <p:pRg st="0" end="0"/>
                                            </p:txEl>
                                          </p:spTgt>
                                        </p:tgtEl>
                                        <p:attrNameLst>
                                          <p:attrName>style.visibility</p:attrName>
                                        </p:attrNameLst>
                                      </p:cBhvr>
                                      <p:to>
                                        <p:strVal val="visible"/>
                                      </p:to>
                                    </p:set>
                                    <p:anim calcmode="lin" valueType="num">
                                      <p:cBhvr additive="base">
                                        <p:cTn id="25"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5">
                                            <p:txEl>
                                              <p:pRg st="1" end="1"/>
                                            </p:txEl>
                                          </p:spTgt>
                                        </p:tgtEl>
                                        <p:attrNameLst>
                                          <p:attrName>style.visibility</p:attrName>
                                        </p:attrNameLst>
                                      </p:cBhvr>
                                      <p:to>
                                        <p:strVal val="visible"/>
                                      </p:to>
                                    </p:set>
                                    <p:anim calcmode="lin" valueType="num">
                                      <p:cBhvr additive="base">
                                        <p:cTn id="31"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7" grpId="0" animBg="1"/>
      <p:bldP spid="8" grpId="0" animBg="1"/>
      <p:bldP spid="9" grpId="0" animBg="1"/>
      <p:bldP spid="13"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CD2E2E-00D1-1339-9E6D-D927577C619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98ED77E-C3E1-98AA-B635-F6F686C1A9F5}"/>
              </a:ext>
            </a:extLst>
          </p:cNvPr>
          <p:cNvSpPr>
            <a:spLocks noGrp="1"/>
          </p:cNvSpPr>
          <p:nvPr>
            <p:ph type="title"/>
          </p:nvPr>
        </p:nvSpPr>
        <p:spPr/>
        <p:txBody>
          <a:bodyPr>
            <a:normAutofit fontScale="90000"/>
          </a:bodyPr>
          <a:lstStyle/>
          <a:p>
            <a:r>
              <a:rPr lang="en-US" dirty="0"/>
              <a:t>Methodological Limitations of the ACE Sum Score</a:t>
            </a:r>
          </a:p>
        </p:txBody>
      </p:sp>
      <p:sp>
        <p:nvSpPr>
          <p:cNvPr id="4" name="Text Placeholder 3">
            <a:extLst>
              <a:ext uri="{FF2B5EF4-FFF2-40B4-BE49-F238E27FC236}">
                <a16:creationId xmlns:a16="http://schemas.microsoft.com/office/drawing/2014/main" id="{23333A0F-2D8D-9B71-4980-7FE74FF790B4}"/>
              </a:ext>
            </a:extLst>
          </p:cNvPr>
          <p:cNvSpPr>
            <a:spLocks noGrp="1"/>
          </p:cNvSpPr>
          <p:nvPr>
            <p:ph type="body" idx="1"/>
          </p:nvPr>
        </p:nvSpPr>
        <p:spPr/>
        <p:txBody>
          <a:bodyPr/>
          <a:lstStyle/>
          <a:p>
            <a:r>
              <a:rPr lang="en-US" dirty="0"/>
              <a:t>Additivity</a:t>
            </a:r>
          </a:p>
        </p:txBody>
      </p:sp>
      <p:sp>
        <p:nvSpPr>
          <p:cNvPr id="5" name="Content Placeholder 4">
            <a:extLst>
              <a:ext uri="{FF2B5EF4-FFF2-40B4-BE49-F238E27FC236}">
                <a16:creationId xmlns:a16="http://schemas.microsoft.com/office/drawing/2014/main" id="{2BABA4DF-EAF8-3564-23F4-09A09C7C8A90}"/>
              </a:ext>
            </a:extLst>
          </p:cNvPr>
          <p:cNvSpPr>
            <a:spLocks noGrp="1"/>
          </p:cNvSpPr>
          <p:nvPr>
            <p:ph sz="half" idx="2"/>
          </p:nvPr>
        </p:nvSpPr>
        <p:spPr/>
        <p:txBody>
          <a:bodyPr/>
          <a:lstStyle/>
          <a:p>
            <a:r>
              <a:rPr lang="en-US" dirty="0"/>
              <a:t>Does 2 + 2 = 4 or 5?</a:t>
            </a:r>
          </a:p>
          <a:p>
            <a:r>
              <a:rPr lang="en-US" dirty="0"/>
              <a:t>Is 3 &gt; 4 or 4 &gt; 3?</a:t>
            </a:r>
          </a:p>
          <a:p>
            <a:r>
              <a:rPr lang="en-US" dirty="0"/>
              <a:t>Does marginal cost = 0?</a:t>
            </a:r>
          </a:p>
          <a:p>
            <a:endParaRPr lang="en-US" dirty="0"/>
          </a:p>
        </p:txBody>
      </p:sp>
      <p:sp>
        <p:nvSpPr>
          <p:cNvPr id="6" name="Text Placeholder 5">
            <a:extLst>
              <a:ext uri="{FF2B5EF4-FFF2-40B4-BE49-F238E27FC236}">
                <a16:creationId xmlns:a16="http://schemas.microsoft.com/office/drawing/2014/main" id="{CDDD980E-0E3C-A5E9-57C1-99D2B1224AB9}"/>
              </a:ext>
            </a:extLst>
          </p:cNvPr>
          <p:cNvSpPr>
            <a:spLocks noGrp="1"/>
          </p:cNvSpPr>
          <p:nvPr>
            <p:ph type="body" sz="quarter" idx="3"/>
          </p:nvPr>
        </p:nvSpPr>
        <p:spPr/>
        <p:txBody>
          <a:bodyPr/>
          <a:lstStyle/>
          <a:p>
            <a:r>
              <a:rPr lang="en-US" dirty="0"/>
              <a:t>Multiplicity</a:t>
            </a:r>
          </a:p>
        </p:txBody>
      </p:sp>
      <p:sp>
        <p:nvSpPr>
          <p:cNvPr id="7" name="Content Placeholder 6">
            <a:extLst>
              <a:ext uri="{FF2B5EF4-FFF2-40B4-BE49-F238E27FC236}">
                <a16:creationId xmlns:a16="http://schemas.microsoft.com/office/drawing/2014/main" id="{E981D84C-B791-D204-C979-3D13D1AC4A9C}"/>
              </a:ext>
            </a:extLst>
          </p:cNvPr>
          <p:cNvSpPr>
            <a:spLocks noGrp="1"/>
          </p:cNvSpPr>
          <p:nvPr>
            <p:ph sz="quarter" idx="4"/>
          </p:nvPr>
        </p:nvSpPr>
        <p:spPr/>
        <p:txBody>
          <a:bodyPr/>
          <a:lstStyle/>
          <a:p>
            <a:r>
              <a:rPr lang="en-US" dirty="0"/>
              <a:t>Does “2” = “2”</a:t>
            </a:r>
          </a:p>
          <a:p>
            <a:r>
              <a:rPr lang="en-US" dirty="0"/>
              <a:t>Does the risk of 1 ACE depend on the risk of another?</a:t>
            </a:r>
          </a:p>
        </p:txBody>
      </p:sp>
      <p:sp>
        <p:nvSpPr>
          <p:cNvPr id="3" name="Rectangle 2">
            <a:extLst>
              <a:ext uri="{FF2B5EF4-FFF2-40B4-BE49-F238E27FC236}">
                <a16:creationId xmlns:a16="http://schemas.microsoft.com/office/drawing/2014/main" id="{0C6D2520-2364-4313-EC12-BE391EC2EC84}"/>
              </a:ext>
            </a:extLst>
          </p:cNvPr>
          <p:cNvSpPr/>
          <p:nvPr/>
        </p:nvSpPr>
        <p:spPr>
          <a:xfrm>
            <a:off x="1115568" y="5446579"/>
            <a:ext cx="10168128" cy="83099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Neue Haas Grotesk Text Pro"/>
                <a:ea typeface="+mn-ea"/>
                <a:cs typeface="+mn-cs"/>
              </a:rPr>
              <a:t>Which of the 2</a:t>
            </a:r>
            <a:r>
              <a:rPr kumimoji="0" lang="en-US" sz="2400" b="0" i="0" u="none" strike="noStrike" kern="1200" cap="none" spc="0" normalizeH="0" baseline="30000" noProof="0" dirty="0">
                <a:ln>
                  <a:noFill/>
                </a:ln>
                <a:solidFill>
                  <a:srgbClr val="000000"/>
                </a:solidFill>
                <a:effectLst/>
                <a:uLnTx/>
                <a:uFillTx/>
                <a:latin typeface="Neue Haas Grotesk Text Pro"/>
                <a:ea typeface="+mn-ea"/>
                <a:cs typeface="+mn-cs"/>
              </a:rPr>
              <a:t>x</a:t>
            </a:r>
            <a:r>
              <a:rPr kumimoji="0" lang="en-US" sz="2400" b="0" i="0" u="none" strike="noStrike" kern="1200" cap="none" spc="0" normalizeH="0" baseline="0" noProof="0" dirty="0">
                <a:ln>
                  <a:noFill/>
                </a:ln>
                <a:solidFill>
                  <a:srgbClr val="000000"/>
                </a:solidFill>
                <a:effectLst/>
                <a:uLnTx/>
                <a:uFillTx/>
                <a:latin typeface="Neue Haas Grotesk Text Pro"/>
                <a:ea typeface="+mn-ea"/>
                <a:cs typeface="+mn-cs"/>
              </a:rPr>
              <a:t> permutations are children experiencing and in what ways does it matter in the long-term? </a:t>
            </a:r>
            <a:r>
              <a:rPr kumimoji="0" lang="en-US" sz="2400" b="0" i="0" u="none" strike="noStrike" kern="1200" cap="none" spc="0" normalizeH="0" baseline="0" noProof="0" dirty="0">
                <a:ln>
                  <a:noFill/>
                </a:ln>
                <a:solidFill>
                  <a:srgbClr val="000000"/>
                </a:solidFill>
                <a:effectLst/>
                <a:uLnTx/>
                <a:uFillTx/>
                <a:latin typeface="Neue Haas Grotesk Text Pro"/>
                <a:ea typeface="+mn-ea"/>
                <a:cs typeface="+mn-cs"/>
                <a:sym typeface="Wingdings" panose="05000000000000000000" pitchFamily="2" charset="2"/>
              </a:rPr>
              <a:t> the LCA question!</a:t>
            </a:r>
            <a:endParaRPr kumimoji="0" lang="en-US" sz="2400" b="0" i="0" u="none" strike="noStrike" kern="1200" cap="none" spc="0" normalizeH="0" baseline="0" noProof="0" dirty="0">
              <a:ln>
                <a:noFill/>
              </a:ln>
              <a:solidFill>
                <a:srgbClr val="000000"/>
              </a:solidFill>
              <a:effectLst/>
              <a:uLnTx/>
              <a:uFillTx/>
              <a:latin typeface="Neue Haas Grotesk Text Pro"/>
              <a:ea typeface="+mn-ea"/>
              <a:cs typeface="+mn-cs"/>
            </a:endParaRPr>
          </a:p>
        </p:txBody>
      </p:sp>
    </p:spTree>
    <p:extLst>
      <p:ext uri="{BB962C8B-B14F-4D97-AF65-F5344CB8AC3E}">
        <p14:creationId xmlns:p14="http://schemas.microsoft.com/office/powerpoint/2010/main" val="877602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4C94E3-F99F-1248-E9F5-C0C82CC128A4}"/>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025EDC28-5A57-3385-6276-7806D67F8D64}"/>
              </a:ext>
            </a:extLst>
          </p:cNvPr>
          <p:cNvSpPr>
            <a:spLocks noGrp="1"/>
          </p:cNvSpPr>
          <p:nvPr>
            <p:ph type="title"/>
          </p:nvPr>
        </p:nvSpPr>
        <p:spPr/>
        <p:txBody>
          <a:bodyPr vert="horz" lIns="91440" tIns="45720" rIns="91440" bIns="45720" rtlCol="0" anchor="b">
            <a:noAutofit/>
          </a:bodyPr>
          <a:lstStyle/>
          <a:p>
            <a:r>
              <a:rPr lang="en-US" sz="3200" dirty="0"/>
              <a:t>Adverse Child Experiences and the Multiple Contexts of Child Development: </a:t>
            </a:r>
            <a:r>
              <a:rPr lang="en-US" sz="3200" i="1" dirty="0"/>
              <a:t>Justifying a Latent Class Analysis</a:t>
            </a:r>
          </a:p>
        </p:txBody>
      </p:sp>
      <p:sp>
        <p:nvSpPr>
          <p:cNvPr id="5" name="Text Placeholder 4">
            <a:extLst>
              <a:ext uri="{FF2B5EF4-FFF2-40B4-BE49-F238E27FC236}">
                <a16:creationId xmlns:a16="http://schemas.microsoft.com/office/drawing/2014/main" id="{C660DB72-7B8E-20FB-5797-25DE4EF5C89E}"/>
              </a:ext>
            </a:extLst>
          </p:cNvPr>
          <p:cNvSpPr>
            <a:spLocks noGrp="1"/>
          </p:cNvSpPr>
          <p:nvPr>
            <p:ph type="body" idx="1"/>
          </p:nvPr>
        </p:nvSpPr>
        <p:spPr>
          <a:xfrm>
            <a:off x="1383643" y="6356350"/>
            <a:ext cx="3188357" cy="365125"/>
          </a:xfrm>
        </p:spPr>
        <p:txBody>
          <a:bodyPr>
            <a:normAutofit fontScale="92500"/>
          </a:bodyPr>
          <a:lstStyle/>
          <a:p>
            <a:r>
              <a:rPr lang="en-US" sz="1800" dirty="0"/>
              <a:t>Sociological Model of ACEs</a:t>
            </a:r>
          </a:p>
        </p:txBody>
      </p:sp>
      <p:graphicFrame>
        <p:nvGraphicFramePr>
          <p:cNvPr id="202" name="Content Placeholder 201">
            <a:extLst>
              <a:ext uri="{FF2B5EF4-FFF2-40B4-BE49-F238E27FC236}">
                <a16:creationId xmlns:a16="http://schemas.microsoft.com/office/drawing/2014/main" id="{43B8C122-1C45-5D83-42D3-CFB5E2CF3273}"/>
              </a:ext>
            </a:extLst>
          </p:cNvPr>
          <p:cNvGraphicFramePr>
            <a:graphicFrameLocks noGrp="1"/>
          </p:cNvGraphicFramePr>
          <p:nvPr>
            <p:ph sz="half" idx="2"/>
          </p:nvPr>
        </p:nvGraphicFramePr>
        <p:xfrm>
          <a:off x="771211" y="2163909"/>
          <a:ext cx="5324789" cy="40384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Content Placeholder 6">
            <a:extLst>
              <a:ext uri="{FF2B5EF4-FFF2-40B4-BE49-F238E27FC236}">
                <a16:creationId xmlns:a16="http://schemas.microsoft.com/office/drawing/2014/main" id="{26B1099E-438F-30E9-FAF0-8C9C67D61B4A}"/>
              </a:ext>
            </a:extLst>
          </p:cNvPr>
          <p:cNvSpPr>
            <a:spLocks noGrp="1"/>
          </p:cNvSpPr>
          <p:nvPr>
            <p:ph sz="quarter" idx="4"/>
          </p:nvPr>
        </p:nvSpPr>
        <p:spPr>
          <a:xfrm>
            <a:off x="6440992" y="2270927"/>
            <a:ext cx="4842703" cy="3901271"/>
          </a:xfrm>
        </p:spPr>
        <p:txBody>
          <a:bodyPr>
            <a:normAutofit fontScale="85000" lnSpcReduction="10000"/>
          </a:bodyPr>
          <a:lstStyle/>
          <a:p>
            <a:r>
              <a:rPr lang="en-US" dirty="0"/>
              <a:t>Reciprocal interactions between developing child and her environment</a:t>
            </a:r>
          </a:p>
          <a:p>
            <a:r>
              <a:rPr lang="en-US" dirty="0"/>
              <a:t>Any one risk factor has limited explanatory power over the identification of ‘constellations of risk’</a:t>
            </a:r>
          </a:p>
          <a:p>
            <a:r>
              <a:rPr lang="en-US" dirty="0"/>
              <a:t>The processes undergirding CR are conditional on the pattern of interactions between the child and the broader environment in which he or she exists. </a:t>
            </a:r>
          </a:p>
          <a:p>
            <a:r>
              <a:rPr lang="en-US" dirty="0"/>
              <a:t>Principles of multi- and equ- finality</a:t>
            </a:r>
          </a:p>
        </p:txBody>
      </p:sp>
      <p:sp>
        <p:nvSpPr>
          <p:cNvPr id="3" name="Slide Number Placeholder 2">
            <a:extLst>
              <a:ext uri="{FF2B5EF4-FFF2-40B4-BE49-F238E27FC236}">
                <a16:creationId xmlns:a16="http://schemas.microsoft.com/office/drawing/2014/main" id="{90B47E03-B311-BC97-83BD-A26E2A3F741E}"/>
              </a:ext>
            </a:extLst>
          </p:cNvPr>
          <p:cNvSpPr>
            <a:spLocks noGrp="1"/>
          </p:cNvSpPr>
          <p:nvPr>
            <p:ph type="sldNum" sz="quarter" idx="12"/>
          </p:nvPr>
        </p:nvSpPr>
        <p:spPr/>
        <p:txBody>
          <a:bodyPr vert="horz" lIns="91440" tIns="45720" rIns="91440" bIns="45720" rtlCol="0" anchor="ct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F340E77E-47D6-4376-A2CE-31FD93B84F0E}" type="slidenum">
              <a:rPr kumimoji="0" lang="en-US" sz="1200" b="0" i="0" u="none" strike="noStrike" kern="1200" cap="none" spc="0" normalizeH="0" baseline="0" noProof="0" smtClean="0">
                <a:ln>
                  <a:noFill/>
                </a:ln>
                <a:solidFill>
                  <a:srgbClr val="000000">
                    <a:tint val="75000"/>
                  </a:srgbClr>
                </a:solidFill>
                <a:effectLst/>
                <a:uLnTx/>
                <a:uFillTx/>
                <a:latin typeface="Neue Haas Grotesk Text Pro"/>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54</a:t>
            </a:fld>
            <a:endParaRPr kumimoji="0" lang="en-US" sz="1200" b="0" i="0" u="none" strike="noStrike" kern="1200" cap="none" spc="0" normalizeH="0" baseline="0" noProof="0">
              <a:ln>
                <a:noFill/>
              </a:ln>
              <a:solidFill>
                <a:srgbClr val="000000">
                  <a:tint val="75000"/>
                </a:srgbClr>
              </a:solidFill>
              <a:effectLst/>
              <a:uLnTx/>
              <a:uFillTx/>
              <a:latin typeface="Neue Haas Grotesk Text Pro"/>
              <a:ea typeface="+mn-ea"/>
              <a:cs typeface="+mn-cs"/>
            </a:endParaRPr>
          </a:p>
        </p:txBody>
      </p:sp>
    </p:spTree>
    <p:extLst>
      <p:ext uri="{BB962C8B-B14F-4D97-AF65-F5344CB8AC3E}">
        <p14:creationId xmlns:p14="http://schemas.microsoft.com/office/powerpoint/2010/main" val="282495587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8668BD5-B028-1ACA-B17B-354FEEF51F27}"/>
            </a:ext>
          </a:extLst>
        </p:cNvPr>
        <p:cNvGrpSpPr/>
        <p:nvPr/>
      </p:nvGrpSpPr>
      <p:grpSpPr>
        <a:xfrm>
          <a:off x="0" y="0"/>
          <a:ext cx="0" cy="0"/>
          <a:chOff x="0" y="0"/>
          <a:chExt cx="0" cy="0"/>
        </a:xfrm>
      </p:grpSpPr>
      <p:sp useBgFill="1">
        <p:nvSpPr>
          <p:cNvPr id="21" name="Rectangle 12">
            <a:extLst>
              <a:ext uri="{FF2B5EF4-FFF2-40B4-BE49-F238E27FC236}">
                <a16:creationId xmlns:a16="http://schemas.microsoft.com/office/drawing/2014/main" id="{706A33AF-4B47-0B9B-BBC5-A7B6756987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Neue Haas Grotesk Text Pro"/>
              <a:ea typeface="+mn-ea"/>
              <a:cs typeface="+mn-cs"/>
            </a:endParaRPr>
          </a:p>
        </p:txBody>
      </p:sp>
      <p:sp useBgFill="1">
        <p:nvSpPr>
          <p:cNvPr id="22" name="Rectangle 14">
            <a:extLst>
              <a:ext uri="{FF2B5EF4-FFF2-40B4-BE49-F238E27FC236}">
                <a16:creationId xmlns:a16="http://schemas.microsoft.com/office/drawing/2014/main" id="{BB5E5F15-DEBF-0B50-E563-994827AC4D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3" name="Rectangle 16">
            <a:extLst>
              <a:ext uri="{FF2B5EF4-FFF2-40B4-BE49-F238E27FC236}">
                <a16:creationId xmlns:a16="http://schemas.microsoft.com/office/drawing/2014/main" id="{C2AD59EA-43BA-C35C-4A00-7236DB7BA4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itle 6">
            <a:extLst>
              <a:ext uri="{FF2B5EF4-FFF2-40B4-BE49-F238E27FC236}">
                <a16:creationId xmlns:a16="http://schemas.microsoft.com/office/drawing/2014/main" id="{FAD1406C-D097-7C36-0529-C217210C7C65}"/>
              </a:ext>
            </a:extLst>
          </p:cNvPr>
          <p:cNvSpPr>
            <a:spLocks noGrp="1"/>
          </p:cNvSpPr>
          <p:nvPr>
            <p:ph type="title"/>
          </p:nvPr>
        </p:nvSpPr>
        <p:spPr>
          <a:xfrm>
            <a:off x="1115568" y="548640"/>
            <a:ext cx="10168128" cy="1179576"/>
          </a:xfrm>
        </p:spPr>
        <p:txBody>
          <a:bodyPr>
            <a:normAutofit/>
          </a:bodyPr>
          <a:lstStyle/>
          <a:p>
            <a:r>
              <a:rPr lang="en-US" sz="3700" dirty="0"/>
              <a:t>Rethinking ACEs: Typologies of Adversity Using Latent Class Analysis (“LCA”)</a:t>
            </a:r>
          </a:p>
        </p:txBody>
      </p:sp>
      <p:sp>
        <p:nvSpPr>
          <p:cNvPr id="24" name="Rectangle 18">
            <a:extLst>
              <a:ext uri="{FF2B5EF4-FFF2-40B4-BE49-F238E27FC236}">
                <a16:creationId xmlns:a16="http://schemas.microsoft.com/office/drawing/2014/main" id="{BB85A017-1893-CC7D-CB0F-02E957EB0B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Content Placeholder 7">
            <a:extLst>
              <a:ext uri="{FF2B5EF4-FFF2-40B4-BE49-F238E27FC236}">
                <a16:creationId xmlns:a16="http://schemas.microsoft.com/office/drawing/2014/main" id="{0BC94067-BEBB-20C9-FB33-8FB927DE6C18}"/>
              </a:ext>
            </a:extLst>
          </p:cNvPr>
          <p:cNvSpPr>
            <a:spLocks noGrp="1"/>
          </p:cNvSpPr>
          <p:nvPr>
            <p:ph idx="1"/>
          </p:nvPr>
        </p:nvSpPr>
        <p:spPr>
          <a:xfrm>
            <a:off x="1115568" y="2481943"/>
            <a:ext cx="10168128" cy="3695020"/>
          </a:xfrm>
        </p:spPr>
        <p:txBody>
          <a:bodyPr>
            <a:normAutofit/>
          </a:bodyPr>
          <a:lstStyle/>
          <a:p>
            <a:r>
              <a:rPr lang="en-US" sz="2200" dirty="0"/>
              <a:t>LCA </a:t>
            </a:r>
          </a:p>
          <a:p>
            <a:pPr lvl="1"/>
            <a:r>
              <a:rPr lang="en-US" sz="2200" dirty="0"/>
              <a:t>Identifies homogenous population subgroups with similar constellations of ACE risk rather than relying </a:t>
            </a:r>
            <a:r>
              <a:rPr lang="en-US" sz="2200" i="1" dirty="0"/>
              <a:t>on a priori cut points of CR</a:t>
            </a:r>
          </a:p>
          <a:p>
            <a:pPr lvl="1"/>
            <a:r>
              <a:rPr lang="en-US" sz="2200" dirty="0"/>
              <a:t>Allows for the interpretation of nonadditive and higher order interactions among risk factors</a:t>
            </a:r>
          </a:p>
          <a:p>
            <a:pPr lvl="1"/>
            <a:r>
              <a:rPr lang="en-US" sz="2200" dirty="0"/>
              <a:t>Does not treat risk factors as interchangeable, and </a:t>
            </a:r>
          </a:p>
          <a:p>
            <a:pPr lvl="1"/>
            <a:r>
              <a:rPr lang="en-US" sz="2200" dirty="0"/>
              <a:t>Provides new insights into the multiplicative effects of risks at different ecological levels</a:t>
            </a:r>
          </a:p>
          <a:p>
            <a:endParaRPr lang="en-US" sz="2200" dirty="0"/>
          </a:p>
          <a:p>
            <a:endParaRPr lang="en-US" sz="2200" dirty="0"/>
          </a:p>
        </p:txBody>
      </p:sp>
    </p:spTree>
    <p:extLst>
      <p:ext uri="{BB962C8B-B14F-4D97-AF65-F5344CB8AC3E}">
        <p14:creationId xmlns:p14="http://schemas.microsoft.com/office/powerpoint/2010/main" val="100852206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DDC61A-76EC-B507-279A-0E4D4F806F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0CA7E82-77D1-44F5-0B9E-9F99EB82D2DF}"/>
              </a:ext>
            </a:extLst>
          </p:cNvPr>
          <p:cNvSpPr>
            <a:spLocks noGrp="1"/>
          </p:cNvSpPr>
          <p:nvPr>
            <p:ph type="title"/>
          </p:nvPr>
        </p:nvSpPr>
        <p:spPr>
          <a:xfrm>
            <a:off x="1051560" y="4444332"/>
            <a:ext cx="3538728" cy="1645920"/>
          </a:xfrm>
        </p:spPr>
        <p:txBody>
          <a:bodyPr>
            <a:normAutofit/>
          </a:bodyPr>
          <a:lstStyle/>
          <a:p>
            <a:r>
              <a:rPr lang="en-US" sz="3200" dirty="0"/>
              <a:t>RESEARCH GOALS</a:t>
            </a:r>
          </a:p>
        </p:txBody>
      </p:sp>
      <p:pic>
        <p:nvPicPr>
          <p:cNvPr id="4" name="Picture 3">
            <a:extLst>
              <a:ext uri="{FF2B5EF4-FFF2-40B4-BE49-F238E27FC236}">
                <a16:creationId xmlns:a16="http://schemas.microsoft.com/office/drawing/2014/main" id="{222DB287-BD12-EC1C-CDAA-2B8E2BFCD1E0}"/>
              </a:ext>
            </a:extLst>
          </p:cNvPr>
          <p:cNvPicPr>
            <a:picLocks noChangeAspect="1"/>
          </p:cNvPicPr>
          <p:nvPr/>
        </p:nvPicPr>
        <p:blipFill>
          <a:blip r:embed="rId3"/>
          <a:stretch>
            <a:fillRect/>
          </a:stretch>
        </p:blipFill>
        <p:spPr>
          <a:xfrm>
            <a:off x="557784" y="1007429"/>
            <a:ext cx="11164824" cy="2344613"/>
          </a:xfrm>
          <a:prstGeom prst="rect">
            <a:avLst/>
          </a:prstGeom>
        </p:spPr>
      </p:pic>
      <p:sp>
        <p:nvSpPr>
          <p:cNvPr id="3" name="Content Placeholder 2">
            <a:extLst>
              <a:ext uri="{FF2B5EF4-FFF2-40B4-BE49-F238E27FC236}">
                <a16:creationId xmlns:a16="http://schemas.microsoft.com/office/drawing/2014/main" id="{83AA0EC6-3F87-1902-DE2D-1A27E325A668}"/>
              </a:ext>
            </a:extLst>
          </p:cNvPr>
          <p:cNvSpPr>
            <a:spLocks noGrp="1"/>
          </p:cNvSpPr>
          <p:nvPr>
            <p:ph idx="1"/>
          </p:nvPr>
        </p:nvSpPr>
        <p:spPr>
          <a:xfrm>
            <a:off x="5349240" y="4440602"/>
            <a:ext cx="6007608" cy="1645920"/>
          </a:xfrm>
        </p:spPr>
        <p:txBody>
          <a:bodyPr anchor="ctr">
            <a:normAutofit fontScale="70000" lnSpcReduction="20000"/>
          </a:bodyPr>
          <a:lstStyle/>
          <a:p>
            <a:r>
              <a:rPr lang="en-US" dirty="0"/>
              <a:t>How do the ACEs group together and how many groups can be identified?</a:t>
            </a:r>
          </a:p>
          <a:p>
            <a:r>
              <a:rPr lang="en-US" dirty="0"/>
              <a:t>Are there differences in CR across groupings of ACEs?</a:t>
            </a:r>
          </a:p>
          <a:p>
            <a:r>
              <a:rPr lang="en-US" dirty="0"/>
              <a:t>Do the groups differentially predict behavioral and mental health outcomes in adulthood?</a:t>
            </a:r>
          </a:p>
          <a:p>
            <a:endParaRPr lang="en-US" sz="1800" dirty="0"/>
          </a:p>
        </p:txBody>
      </p:sp>
    </p:spTree>
    <p:extLst>
      <p:ext uri="{BB962C8B-B14F-4D97-AF65-F5344CB8AC3E}">
        <p14:creationId xmlns:p14="http://schemas.microsoft.com/office/powerpoint/2010/main" val="286454848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4141CB-78B1-5574-BF87-F1E438C2F5F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BFA734F-4691-9C19-7B6A-A1B26F8F722E}"/>
              </a:ext>
            </a:extLst>
          </p:cNvPr>
          <p:cNvSpPr>
            <a:spLocks noGrp="1"/>
          </p:cNvSpPr>
          <p:nvPr>
            <p:ph type="title"/>
          </p:nvPr>
        </p:nvSpPr>
        <p:spPr/>
        <p:txBody>
          <a:bodyPr>
            <a:normAutofit/>
          </a:bodyPr>
          <a:lstStyle/>
          <a:p>
            <a:r>
              <a:rPr lang="en-US" sz="2800" dirty="0"/>
              <a:t>Sample Characteristics of the BRFSS</a:t>
            </a:r>
          </a:p>
        </p:txBody>
      </p:sp>
      <p:sp>
        <p:nvSpPr>
          <p:cNvPr id="5" name="Text Placeholder 4">
            <a:extLst>
              <a:ext uri="{FF2B5EF4-FFF2-40B4-BE49-F238E27FC236}">
                <a16:creationId xmlns:a16="http://schemas.microsoft.com/office/drawing/2014/main" id="{655F348B-7F08-3808-FB76-C87511D18E96}"/>
              </a:ext>
            </a:extLst>
          </p:cNvPr>
          <p:cNvSpPr>
            <a:spLocks noGrp="1"/>
          </p:cNvSpPr>
          <p:nvPr>
            <p:ph type="body" sz="half" idx="2"/>
          </p:nvPr>
        </p:nvSpPr>
        <p:spPr/>
        <p:txBody>
          <a:bodyPr/>
          <a:lstStyle/>
          <a:p>
            <a:r>
              <a:rPr lang="en-US" dirty="0"/>
              <a:t>The sample is predominantly white, highly educated, wealthy and majority female</a:t>
            </a:r>
          </a:p>
        </p:txBody>
      </p:sp>
      <p:pic>
        <p:nvPicPr>
          <p:cNvPr id="6" name="Content Placeholder 5">
            <a:extLst>
              <a:ext uri="{FF2B5EF4-FFF2-40B4-BE49-F238E27FC236}">
                <a16:creationId xmlns:a16="http://schemas.microsoft.com/office/drawing/2014/main" id="{54645A00-08A3-983D-A72F-2CC261100FCC}"/>
              </a:ext>
            </a:extLst>
          </p:cNvPr>
          <p:cNvPicPr>
            <a:picLocks noGrp="1" noChangeAspect="1"/>
          </p:cNvPicPr>
          <p:nvPr>
            <p:ph idx="1"/>
          </p:nvPr>
        </p:nvPicPr>
        <p:blipFill>
          <a:blip r:embed="rId3"/>
          <a:stretch>
            <a:fillRect/>
          </a:stretch>
        </p:blipFill>
        <p:spPr>
          <a:xfrm>
            <a:off x="5856790" y="82534"/>
            <a:ext cx="3611301" cy="6650515"/>
          </a:xfrm>
          <a:prstGeom prst="rect">
            <a:avLst/>
          </a:prstGeom>
        </p:spPr>
      </p:pic>
      <p:sp>
        <p:nvSpPr>
          <p:cNvPr id="7" name="Rectangle 6">
            <a:extLst>
              <a:ext uri="{FF2B5EF4-FFF2-40B4-BE49-F238E27FC236}">
                <a16:creationId xmlns:a16="http://schemas.microsoft.com/office/drawing/2014/main" id="{7472276B-67B4-7B53-AECD-21F44DE9A331}"/>
              </a:ext>
            </a:extLst>
          </p:cNvPr>
          <p:cNvSpPr/>
          <p:nvPr/>
        </p:nvSpPr>
        <p:spPr>
          <a:xfrm>
            <a:off x="5972537" y="3429000"/>
            <a:ext cx="3264060" cy="21702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Neue Haas Grotesk Text Pro"/>
              <a:ea typeface="+mn-ea"/>
              <a:cs typeface="+mn-cs"/>
            </a:endParaRPr>
          </a:p>
        </p:txBody>
      </p:sp>
      <p:sp>
        <p:nvSpPr>
          <p:cNvPr id="8" name="Rectangle 7">
            <a:extLst>
              <a:ext uri="{FF2B5EF4-FFF2-40B4-BE49-F238E27FC236}">
                <a16:creationId xmlns:a16="http://schemas.microsoft.com/office/drawing/2014/main" id="{DE3B42B0-D958-DAF5-17A3-FB85A9D6D3BF}"/>
              </a:ext>
            </a:extLst>
          </p:cNvPr>
          <p:cNvSpPr/>
          <p:nvPr/>
        </p:nvSpPr>
        <p:spPr>
          <a:xfrm>
            <a:off x="5972536" y="4479403"/>
            <a:ext cx="3264060" cy="3240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Neue Haas Grotesk Text Pro"/>
              <a:ea typeface="+mn-ea"/>
              <a:cs typeface="+mn-cs"/>
            </a:endParaRPr>
          </a:p>
        </p:txBody>
      </p:sp>
      <p:sp>
        <p:nvSpPr>
          <p:cNvPr id="9" name="Rectangle 8">
            <a:extLst>
              <a:ext uri="{FF2B5EF4-FFF2-40B4-BE49-F238E27FC236}">
                <a16:creationId xmlns:a16="http://schemas.microsoft.com/office/drawing/2014/main" id="{E377E4EC-7A0B-9F6A-AB3C-F11C15159504}"/>
              </a:ext>
            </a:extLst>
          </p:cNvPr>
          <p:cNvSpPr/>
          <p:nvPr/>
        </p:nvSpPr>
        <p:spPr>
          <a:xfrm>
            <a:off x="5972536" y="6319777"/>
            <a:ext cx="3206186" cy="18712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Neue Haas Grotesk Text Pro"/>
              <a:ea typeface="+mn-ea"/>
              <a:cs typeface="+mn-cs"/>
            </a:endParaRPr>
          </a:p>
        </p:txBody>
      </p:sp>
      <p:sp>
        <p:nvSpPr>
          <p:cNvPr id="13" name="Rectangle 12">
            <a:extLst>
              <a:ext uri="{FF2B5EF4-FFF2-40B4-BE49-F238E27FC236}">
                <a16:creationId xmlns:a16="http://schemas.microsoft.com/office/drawing/2014/main" id="{C61AAA61-2E2A-61E7-D2EA-517EA1E860AD}"/>
              </a:ext>
            </a:extLst>
          </p:cNvPr>
          <p:cNvSpPr/>
          <p:nvPr/>
        </p:nvSpPr>
        <p:spPr>
          <a:xfrm>
            <a:off x="5972536" y="5906505"/>
            <a:ext cx="3206186" cy="18712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Neue Haas Grotesk Text Pro"/>
              <a:ea typeface="+mn-ea"/>
              <a:cs typeface="+mn-cs"/>
            </a:endParaRPr>
          </a:p>
        </p:txBody>
      </p:sp>
    </p:spTree>
    <p:extLst>
      <p:ext uri="{BB962C8B-B14F-4D97-AF65-F5344CB8AC3E}">
        <p14:creationId xmlns:p14="http://schemas.microsoft.com/office/powerpoint/2010/main" val="1529328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ppt_x"/>
                                          </p:val>
                                        </p:tav>
                                        <p:tav tm="100000">
                                          <p:val>
                                            <p:strVal val="#ppt_x"/>
                                          </p:val>
                                        </p:tav>
                                      </p:tavLst>
                                    </p:anim>
                                    <p:anim calcmode="lin" valueType="num">
                                      <p:cBhvr additive="base">
                                        <p:cTn id="12" dur="500" fill="hold"/>
                                        <p:tgtEl>
                                          <p:spTgt spid="13"/>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ppt_x"/>
                                          </p:val>
                                        </p:tav>
                                        <p:tav tm="100000">
                                          <p:val>
                                            <p:strVal val="#ppt_x"/>
                                          </p:val>
                                        </p:tav>
                                      </p:tavLst>
                                    </p:anim>
                                    <p:anim calcmode="lin" valueType="num">
                                      <p:cBhvr additive="base">
                                        <p:cTn id="16" dur="500" fill="hold"/>
                                        <p:tgtEl>
                                          <p:spTgt spid="8"/>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5">
                                            <p:txEl>
                                              <p:pRg st="0" end="0"/>
                                            </p:txEl>
                                          </p:spTgt>
                                        </p:tgtEl>
                                        <p:attrNameLst>
                                          <p:attrName>style.visibility</p:attrName>
                                        </p:attrNameLst>
                                      </p:cBhvr>
                                      <p:to>
                                        <p:strVal val="visible"/>
                                      </p:to>
                                    </p:set>
                                    <p:anim calcmode="lin" valueType="num">
                                      <p:cBhvr additive="base">
                                        <p:cTn id="25"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7" grpId="0" animBg="1"/>
      <p:bldP spid="8" grpId="0" animBg="1"/>
      <p:bldP spid="9" grpId="0" animBg="1"/>
      <p:bldP spid="13"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E65BF5-A91B-30AF-5DE1-56D597A62FB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FC79FA6-0B81-DB4E-D95C-4D3EA8F3EC78}"/>
              </a:ext>
            </a:extLst>
          </p:cNvPr>
          <p:cNvSpPr>
            <a:spLocks noGrp="1"/>
          </p:cNvSpPr>
          <p:nvPr>
            <p:ph type="title" idx="4294967295"/>
          </p:nvPr>
        </p:nvSpPr>
        <p:spPr>
          <a:xfrm>
            <a:off x="526073" y="4756638"/>
            <a:ext cx="11139854" cy="930447"/>
          </a:xfrm>
        </p:spPr>
        <p:txBody>
          <a:bodyPr vert="horz" lIns="91440" tIns="45720" rIns="91440" bIns="45720" rtlCol="0" anchor="b">
            <a:normAutofit/>
          </a:bodyPr>
          <a:lstStyle/>
          <a:p>
            <a:pPr algn="ctr"/>
            <a:r>
              <a:rPr lang="en-US" sz="5400" kern="1200" cap="all" spc="100" baseline="0">
                <a:solidFill>
                  <a:srgbClr val="FFFFFF"/>
                </a:solidFill>
                <a:latin typeface="+mj-lt"/>
                <a:ea typeface="+mj-ea"/>
                <a:cs typeface="+mj-cs"/>
              </a:rPr>
              <a:t>ACES</a:t>
            </a:r>
          </a:p>
        </p:txBody>
      </p:sp>
      <p:graphicFrame>
        <p:nvGraphicFramePr>
          <p:cNvPr id="4" name="Content Placeholder 3">
            <a:extLst>
              <a:ext uri="{FF2B5EF4-FFF2-40B4-BE49-F238E27FC236}">
                <a16:creationId xmlns:a16="http://schemas.microsoft.com/office/drawing/2014/main" id="{36090F39-774D-026D-A988-43B5F29DF136}"/>
              </a:ext>
            </a:extLst>
          </p:cNvPr>
          <p:cNvGraphicFramePr>
            <a:graphicFrameLocks noGrp="1"/>
          </p:cNvGraphicFramePr>
          <p:nvPr>
            <p:ph idx="4294967295"/>
          </p:nvPr>
        </p:nvGraphicFramePr>
        <p:xfrm>
          <a:off x="381837" y="291401"/>
          <a:ext cx="11565654" cy="5978772"/>
        </p:xfrm>
        <a:graphic>
          <a:graphicData uri="http://schemas.openxmlformats.org/drawingml/2006/table">
            <a:tbl>
              <a:tblPr firstRow="1" bandRow="1">
                <a:tableStyleId>{F2DE63D5-997A-4646-A377-4702673A728D}</a:tableStyleId>
              </a:tblPr>
              <a:tblGrid>
                <a:gridCol w="5245822">
                  <a:extLst>
                    <a:ext uri="{9D8B030D-6E8A-4147-A177-3AD203B41FA5}">
                      <a16:colId xmlns:a16="http://schemas.microsoft.com/office/drawing/2014/main" val="3309521709"/>
                    </a:ext>
                  </a:extLst>
                </a:gridCol>
                <a:gridCol w="1027598">
                  <a:extLst>
                    <a:ext uri="{9D8B030D-6E8A-4147-A177-3AD203B41FA5}">
                      <a16:colId xmlns:a16="http://schemas.microsoft.com/office/drawing/2014/main" val="283636413"/>
                    </a:ext>
                  </a:extLst>
                </a:gridCol>
                <a:gridCol w="2235512">
                  <a:extLst>
                    <a:ext uri="{9D8B030D-6E8A-4147-A177-3AD203B41FA5}">
                      <a16:colId xmlns:a16="http://schemas.microsoft.com/office/drawing/2014/main" val="1823899121"/>
                    </a:ext>
                  </a:extLst>
                </a:gridCol>
                <a:gridCol w="3056722">
                  <a:extLst>
                    <a:ext uri="{9D8B030D-6E8A-4147-A177-3AD203B41FA5}">
                      <a16:colId xmlns:a16="http://schemas.microsoft.com/office/drawing/2014/main" val="1809191520"/>
                    </a:ext>
                  </a:extLst>
                </a:gridCol>
              </a:tblGrid>
              <a:tr h="934771">
                <a:tc gridSpan="4">
                  <a:txBody>
                    <a:bodyPr/>
                    <a:lstStyle/>
                    <a:p>
                      <a:pPr marL="0" marR="0">
                        <a:lnSpc>
                          <a:spcPct val="107000"/>
                        </a:lnSpc>
                        <a:spcBef>
                          <a:spcPts val="0"/>
                        </a:spcBef>
                        <a:spcAft>
                          <a:spcPts val="0"/>
                        </a:spcAft>
                      </a:pPr>
                      <a:r>
                        <a:rPr lang="en-US" sz="2800" dirty="0">
                          <a:effectLst/>
                        </a:rPr>
                        <a:t>BRFSS Adverse Childhood Experience (ACE) Module</a:t>
                      </a:r>
                    </a:p>
                    <a:p>
                      <a:pPr marL="0" marR="0">
                        <a:lnSpc>
                          <a:spcPct val="107000"/>
                        </a:lnSpc>
                        <a:spcBef>
                          <a:spcPts val="0"/>
                        </a:spcBef>
                        <a:spcAft>
                          <a:spcPts val="0"/>
                        </a:spcAft>
                      </a:pPr>
                      <a:r>
                        <a:rPr lang="en-US" sz="1100" dirty="0">
                          <a:effectLst/>
                        </a:rPr>
                        <a:t>All questions refer to the time period before you were 18 years of age.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21481" marR="21481" marT="0" marB="0"/>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70513662"/>
                  </a:ext>
                </a:extLst>
              </a:tr>
              <a:tr h="479266">
                <a:tc>
                  <a:txBody>
                    <a:bodyPr/>
                    <a:lstStyle/>
                    <a:p>
                      <a:pPr marL="0" marR="0">
                        <a:lnSpc>
                          <a:spcPct val="107000"/>
                        </a:lnSpc>
                        <a:spcBef>
                          <a:spcPts val="0"/>
                        </a:spcBef>
                        <a:spcAft>
                          <a:spcPts val="0"/>
                        </a:spcAft>
                      </a:pPr>
                      <a:r>
                        <a:rPr lang="en-US" sz="2000">
                          <a:effectLst/>
                        </a:rPr>
                        <a:t>Question Wording</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a:txBody>
                  <a:tcPr marL="21481" marR="21481" marT="0" marB="0"/>
                </a:tc>
                <a:tc>
                  <a:txBody>
                    <a:bodyPr/>
                    <a:lstStyle/>
                    <a:p>
                      <a:pPr marL="0" marR="0" algn="ctr">
                        <a:lnSpc>
                          <a:spcPct val="107000"/>
                        </a:lnSpc>
                        <a:spcBef>
                          <a:spcPts val="0"/>
                        </a:spcBef>
                        <a:spcAft>
                          <a:spcPts val="0"/>
                        </a:spcAft>
                      </a:pPr>
                      <a:r>
                        <a:rPr lang="en-US" sz="2000" dirty="0">
                          <a:effectLst/>
                        </a:rPr>
                        <a:t>n (%)</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txBody>
                  <a:tcPr marL="21481" marR="21481" marT="0" marB="0" anchor="ctr"/>
                </a:tc>
                <a:tc>
                  <a:txBody>
                    <a:bodyPr/>
                    <a:lstStyle/>
                    <a:p>
                      <a:pPr marL="0" marR="0">
                        <a:lnSpc>
                          <a:spcPct val="107000"/>
                        </a:lnSpc>
                        <a:spcBef>
                          <a:spcPts val="0"/>
                        </a:spcBef>
                        <a:spcAft>
                          <a:spcPts val="0"/>
                        </a:spcAft>
                      </a:pPr>
                      <a:r>
                        <a:rPr lang="en-US" sz="2000" dirty="0">
                          <a:effectLst/>
                        </a:rPr>
                        <a:t>Response</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txBody>
                  <a:tcPr marL="21481" marR="21481" marT="0" marB="0" anchor="ctr"/>
                </a:tc>
                <a:tc>
                  <a:txBody>
                    <a:bodyPr/>
                    <a:lstStyle/>
                    <a:p>
                      <a:pPr marL="0" marR="0">
                        <a:lnSpc>
                          <a:spcPct val="107000"/>
                        </a:lnSpc>
                        <a:spcBef>
                          <a:spcPts val="0"/>
                        </a:spcBef>
                        <a:spcAft>
                          <a:spcPts val="0"/>
                        </a:spcAft>
                      </a:pPr>
                      <a:r>
                        <a:rPr lang="en-US" sz="2000">
                          <a:effectLst/>
                        </a:rPr>
                        <a:t>Coding </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a:txBody>
                  <a:tcPr marL="21481" marR="21481" marT="0" marB="0" anchor="ctr"/>
                </a:tc>
                <a:extLst>
                  <a:ext uri="{0D108BD9-81ED-4DB2-BD59-A6C34878D82A}">
                    <a16:rowId xmlns:a16="http://schemas.microsoft.com/office/drawing/2014/main" val="2304478772"/>
                  </a:ext>
                </a:extLst>
              </a:tr>
              <a:tr h="217334">
                <a:tc>
                  <a:txBody>
                    <a:bodyPr/>
                    <a:lstStyle/>
                    <a:p>
                      <a:pPr marL="0" marR="0">
                        <a:lnSpc>
                          <a:spcPct val="107000"/>
                        </a:lnSpc>
                        <a:spcBef>
                          <a:spcPts val="0"/>
                        </a:spcBef>
                        <a:spcAft>
                          <a:spcPts val="0"/>
                        </a:spcAft>
                      </a:pPr>
                      <a:r>
                        <a:rPr lang="en-US" sz="1050">
                          <a:effectLst/>
                        </a:rPr>
                        <a:t>Did you live with anyone who</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21481" marR="21481" marT="0" marB="0"/>
                </a:tc>
                <a:tc>
                  <a:txBody>
                    <a:bodyPr/>
                    <a:lstStyle/>
                    <a:p>
                      <a:pPr marL="0" marR="0" algn="ctr">
                        <a:lnSpc>
                          <a:spcPct val="107000"/>
                        </a:lnSpc>
                        <a:spcBef>
                          <a:spcPts val="0"/>
                        </a:spcBef>
                        <a:spcAft>
                          <a:spcPts val="0"/>
                        </a:spcAft>
                      </a:pPr>
                      <a:r>
                        <a:rPr lang="en-US" sz="1050" dirty="0">
                          <a:effectLst/>
                        </a:rPr>
                        <a:t> </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21481" marR="21481" marT="0" marB="0"/>
                </a:tc>
                <a:tc>
                  <a:txBody>
                    <a:bodyPr/>
                    <a:lstStyle/>
                    <a:p>
                      <a:pPr marL="0" marR="0">
                        <a:lnSpc>
                          <a:spcPct val="107000"/>
                        </a:lnSpc>
                        <a:spcBef>
                          <a:spcPts val="0"/>
                        </a:spcBef>
                        <a:spcAft>
                          <a:spcPts val="0"/>
                        </a:spcAft>
                      </a:pPr>
                      <a:r>
                        <a:rPr lang="en-US" sz="1050">
                          <a:effectLst/>
                        </a:rPr>
                        <a:t> </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21481" marR="21481" marT="0" marB="0"/>
                </a:tc>
                <a:tc>
                  <a:txBody>
                    <a:bodyPr/>
                    <a:lstStyle/>
                    <a:p>
                      <a:pPr marL="0" marR="0">
                        <a:lnSpc>
                          <a:spcPct val="107000"/>
                        </a:lnSpc>
                        <a:spcBef>
                          <a:spcPts val="0"/>
                        </a:spcBef>
                        <a:spcAft>
                          <a:spcPts val="0"/>
                        </a:spcAft>
                      </a:pPr>
                      <a:r>
                        <a:rPr lang="en-US" sz="1050">
                          <a:effectLst/>
                        </a:rPr>
                        <a:t> </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21481" marR="21481" marT="0" marB="0"/>
                </a:tc>
                <a:extLst>
                  <a:ext uri="{0D108BD9-81ED-4DB2-BD59-A6C34878D82A}">
                    <a16:rowId xmlns:a16="http://schemas.microsoft.com/office/drawing/2014/main" val="2993117449"/>
                  </a:ext>
                </a:extLst>
              </a:tr>
              <a:tr h="271133">
                <a:tc>
                  <a:txBody>
                    <a:bodyPr/>
                    <a:lstStyle/>
                    <a:p>
                      <a:pPr marL="0" marR="0">
                        <a:lnSpc>
                          <a:spcPct val="107000"/>
                        </a:lnSpc>
                        <a:spcBef>
                          <a:spcPts val="0"/>
                        </a:spcBef>
                        <a:spcAft>
                          <a:spcPts val="0"/>
                        </a:spcAft>
                      </a:pPr>
                      <a:r>
                        <a:rPr lang="en-US" sz="1050">
                          <a:effectLst/>
                        </a:rPr>
                        <a:t>1. was depressed, mentally ill, or suicidal?</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21481" marR="21481" marT="0" marB="0" anchor="ctr"/>
                </a:tc>
                <a:tc>
                  <a:txBody>
                    <a:bodyPr/>
                    <a:lstStyle/>
                    <a:p>
                      <a:pPr marL="0" marR="0" algn="ctr">
                        <a:lnSpc>
                          <a:spcPct val="107000"/>
                        </a:lnSpc>
                        <a:spcBef>
                          <a:spcPts val="0"/>
                        </a:spcBef>
                        <a:spcAft>
                          <a:spcPts val="0"/>
                        </a:spcAft>
                      </a:pPr>
                      <a:r>
                        <a:rPr lang="en-US" sz="1050" dirty="0">
                          <a:effectLst/>
                        </a:rPr>
                        <a:t>57,437 (15.7)</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21481" marR="21481" marT="0" marB="0" anchor="ctr"/>
                </a:tc>
                <a:tc rowSpan="4">
                  <a:txBody>
                    <a:bodyPr/>
                    <a:lstStyle/>
                    <a:p>
                      <a:pPr marL="0" marR="0">
                        <a:lnSpc>
                          <a:spcPct val="107000"/>
                        </a:lnSpc>
                        <a:spcBef>
                          <a:spcPts val="0"/>
                        </a:spcBef>
                        <a:spcAft>
                          <a:spcPts val="0"/>
                        </a:spcAft>
                      </a:pPr>
                      <a:r>
                        <a:rPr lang="en-US" sz="1050" dirty="0">
                          <a:effectLst/>
                        </a:rPr>
                        <a:t>1=Yes </a:t>
                      </a:r>
                      <a:endParaRPr lang="en-US" sz="2000" dirty="0">
                        <a:effectLst/>
                      </a:endParaRPr>
                    </a:p>
                    <a:p>
                      <a:pPr marL="0" marR="0">
                        <a:lnSpc>
                          <a:spcPct val="107000"/>
                        </a:lnSpc>
                        <a:spcBef>
                          <a:spcPts val="0"/>
                        </a:spcBef>
                        <a:spcAft>
                          <a:spcPts val="0"/>
                        </a:spcAft>
                      </a:pPr>
                      <a:r>
                        <a:rPr lang="en-US" sz="1050" dirty="0">
                          <a:effectLst/>
                        </a:rPr>
                        <a:t>2=No </a:t>
                      </a:r>
                      <a:endParaRPr lang="en-US" sz="2000" dirty="0">
                        <a:effectLst/>
                      </a:endParaRPr>
                    </a:p>
                    <a:p>
                      <a:pPr marL="0" marR="0">
                        <a:lnSpc>
                          <a:spcPct val="107000"/>
                        </a:lnSpc>
                        <a:spcBef>
                          <a:spcPts val="0"/>
                        </a:spcBef>
                        <a:spcAft>
                          <a:spcPts val="0"/>
                        </a:spcAft>
                      </a:pPr>
                      <a:r>
                        <a:rPr lang="en-US" sz="1050" dirty="0">
                          <a:effectLst/>
                        </a:rPr>
                        <a:t>7=DK/NS </a:t>
                      </a:r>
                      <a:endParaRPr lang="en-US" sz="2000" dirty="0">
                        <a:effectLst/>
                      </a:endParaRPr>
                    </a:p>
                    <a:p>
                      <a:pPr marL="0" marR="0">
                        <a:lnSpc>
                          <a:spcPct val="107000"/>
                        </a:lnSpc>
                        <a:spcBef>
                          <a:spcPts val="0"/>
                        </a:spcBef>
                        <a:spcAft>
                          <a:spcPts val="0"/>
                        </a:spcAft>
                      </a:pPr>
                      <a:r>
                        <a:rPr lang="en-US" sz="1050" dirty="0">
                          <a:effectLst/>
                        </a:rPr>
                        <a:t>9=Refused</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21481" marR="21481" marT="0" marB="0" anchor="ctr"/>
                </a:tc>
                <a:tc rowSpan="4">
                  <a:txBody>
                    <a:bodyPr/>
                    <a:lstStyle/>
                    <a:p>
                      <a:pPr marL="0" marR="0">
                        <a:lnSpc>
                          <a:spcPct val="107000"/>
                        </a:lnSpc>
                        <a:spcBef>
                          <a:spcPts val="0"/>
                        </a:spcBef>
                        <a:spcAft>
                          <a:spcPts val="0"/>
                        </a:spcAft>
                      </a:pPr>
                      <a:r>
                        <a:rPr lang="en-US" sz="1050">
                          <a:effectLst/>
                        </a:rPr>
                        <a:t>0 = No</a:t>
                      </a:r>
                      <a:endParaRPr lang="en-US" sz="2000">
                        <a:effectLst/>
                      </a:endParaRPr>
                    </a:p>
                    <a:p>
                      <a:pPr marL="0" marR="0">
                        <a:lnSpc>
                          <a:spcPct val="107000"/>
                        </a:lnSpc>
                        <a:spcBef>
                          <a:spcPts val="0"/>
                        </a:spcBef>
                        <a:spcAft>
                          <a:spcPts val="0"/>
                        </a:spcAft>
                      </a:pPr>
                      <a:r>
                        <a:rPr lang="en-US" sz="1050">
                          <a:effectLst/>
                        </a:rPr>
                        <a:t>1  = Yes</a:t>
                      </a:r>
                      <a:endParaRPr lang="en-US" sz="2000">
                        <a:effectLst/>
                      </a:endParaRPr>
                    </a:p>
                    <a:p>
                      <a:pPr marL="0" marR="0">
                        <a:lnSpc>
                          <a:spcPct val="107000"/>
                        </a:lnSpc>
                        <a:spcBef>
                          <a:spcPts val="0"/>
                        </a:spcBef>
                        <a:spcAft>
                          <a:spcPts val="0"/>
                        </a:spcAft>
                      </a:pPr>
                      <a:r>
                        <a:rPr lang="en-US" sz="1050">
                          <a:effectLst/>
                        </a:rPr>
                        <a:t>7, 9 = missing</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21481" marR="21481" marT="0" marB="0" anchor="ctr"/>
                </a:tc>
                <a:extLst>
                  <a:ext uri="{0D108BD9-81ED-4DB2-BD59-A6C34878D82A}">
                    <a16:rowId xmlns:a16="http://schemas.microsoft.com/office/drawing/2014/main" val="4064496026"/>
                  </a:ext>
                </a:extLst>
              </a:tr>
              <a:tr h="277469">
                <a:tc>
                  <a:txBody>
                    <a:bodyPr/>
                    <a:lstStyle/>
                    <a:p>
                      <a:pPr marL="0" marR="0">
                        <a:lnSpc>
                          <a:spcPct val="107000"/>
                        </a:lnSpc>
                        <a:spcBef>
                          <a:spcPts val="0"/>
                        </a:spcBef>
                        <a:spcAft>
                          <a:spcPts val="0"/>
                        </a:spcAft>
                      </a:pPr>
                      <a:r>
                        <a:rPr lang="en-US" sz="1050">
                          <a:effectLst/>
                        </a:rPr>
                        <a:t>2. was a problem drinker or alcoholic?</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21481" marR="21481" marT="0" marB="0" anchor="ctr"/>
                </a:tc>
                <a:tc>
                  <a:txBody>
                    <a:bodyPr/>
                    <a:lstStyle/>
                    <a:p>
                      <a:pPr marL="0" marR="0" algn="ctr">
                        <a:lnSpc>
                          <a:spcPct val="107000"/>
                        </a:lnSpc>
                        <a:spcBef>
                          <a:spcPts val="0"/>
                        </a:spcBef>
                        <a:spcAft>
                          <a:spcPts val="0"/>
                        </a:spcAft>
                      </a:pPr>
                      <a:r>
                        <a:rPr lang="en-US" sz="1050" dirty="0">
                          <a:effectLst/>
                        </a:rPr>
                        <a:t>57,646 (23.6)</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21481" marR="21481" marT="0" marB="0" anchor="ct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109247592"/>
                  </a:ext>
                </a:extLst>
              </a:tr>
              <a:tr h="290319">
                <a:tc>
                  <a:txBody>
                    <a:bodyPr/>
                    <a:lstStyle/>
                    <a:p>
                      <a:pPr marL="0" marR="0">
                        <a:lnSpc>
                          <a:spcPct val="107000"/>
                        </a:lnSpc>
                        <a:spcBef>
                          <a:spcPts val="0"/>
                        </a:spcBef>
                        <a:spcAft>
                          <a:spcPts val="0"/>
                        </a:spcAft>
                      </a:pPr>
                      <a:r>
                        <a:rPr lang="en-US" sz="1050">
                          <a:effectLst/>
                        </a:rPr>
                        <a:t>3. abused prescription medications?</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21481" marR="21481" marT="0" marB="0" anchor="ctr"/>
                </a:tc>
                <a:tc>
                  <a:txBody>
                    <a:bodyPr/>
                    <a:lstStyle/>
                    <a:p>
                      <a:pPr marL="0" marR="0" algn="ctr">
                        <a:lnSpc>
                          <a:spcPct val="107000"/>
                        </a:lnSpc>
                        <a:spcBef>
                          <a:spcPts val="0"/>
                        </a:spcBef>
                        <a:spcAft>
                          <a:spcPts val="0"/>
                        </a:spcAft>
                      </a:pPr>
                      <a:r>
                        <a:rPr lang="en-US" sz="1050" dirty="0">
                          <a:effectLst/>
                        </a:rPr>
                        <a:t>57,665 (7.7)</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21481" marR="21481" marT="0" marB="0" anchor="ct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4238677377"/>
                  </a:ext>
                </a:extLst>
              </a:tr>
              <a:tr h="423731">
                <a:tc>
                  <a:txBody>
                    <a:bodyPr/>
                    <a:lstStyle/>
                    <a:p>
                      <a:pPr marL="0" marR="0">
                        <a:lnSpc>
                          <a:spcPct val="107000"/>
                        </a:lnSpc>
                        <a:spcBef>
                          <a:spcPts val="0"/>
                        </a:spcBef>
                        <a:spcAft>
                          <a:spcPts val="0"/>
                        </a:spcAft>
                      </a:pPr>
                      <a:r>
                        <a:rPr lang="en-US" sz="1050">
                          <a:effectLst/>
                        </a:rPr>
                        <a:t>4. served time or was sentenced to serve time in a prison, jail, or other correctional facility?</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21481" marR="21481" marT="0" marB="0" anchor="ctr"/>
                </a:tc>
                <a:tc>
                  <a:txBody>
                    <a:bodyPr/>
                    <a:lstStyle/>
                    <a:p>
                      <a:pPr marL="0" marR="0" algn="ctr">
                        <a:lnSpc>
                          <a:spcPct val="107000"/>
                        </a:lnSpc>
                        <a:spcBef>
                          <a:spcPts val="0"/>
                        </a:spcBef>
                        <a:spcAft>
                          <a:spcPts val="0"/>
                        </a:spcAft>
                      </a:pPr>
                      <a:r>
                        <a:rPr lang="en-US" sz="1050" dirty="0">
                          <a:effectLst/>
                        </a:rPr>
                        <a:t>57,788 (4.9)</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21481" marR="21481" marT="0" marB="0" anchor="ct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4163809570"/>
                  </a:ext>
                </a:extLst>
              </a:tr>
              <a:tr h="865040">
                <a:tc>
                  <a:txBody>
                    <a:bodyPr/>
                    <a:lstStyle/>
                    <a:p>
                      <a:pPr marL="0" marR="0">
                        <a:lnSpc>
                          <a:spcPct val="107000"/>
                        </a:lnSpc>
                        <a:spcBef>
                          <a:spcPts val="0"/>
                        </a:spcBef>
                        <a:spcAft>
                          <a:spcPts val="0"/>
                        </a:spcAft>
                      </a:pPr>
                      <a:r>
                        <a:rPr lang="en-US" sz="1050" dirty="0">
                          <a:effectLst/>
                        </a:rPr>
                        <a:t>5. Were your parents never married, separated or divorced?</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21481" marR="21481" marT="0" marB="0" anchor="ctr"/>
                </a:tc>
                <a:tc>
                  <a:txBody>
                    <a:bodyPr/>
                    <a:lstStyle/>
                    <a:p>
                      <a:pPr marL="0" marR="0" algn="ctr">
                        <a:lnSpc>
                          <a:spcPct val="107000"/>
                        </a:lnSpc>
                        <a:spcBef>
                          <a:spcPts val="0"/>
                        </a:spcBef>
                        <a:spcAft>
                          <a:spcPts val="0"/>
                        </a:spcAft>
                      </a:pPr>
                      <a:r>
                        <a:rPr lang="en-US" sz="1050" dirty="0">
                          <a:effectLst/>
                        </a:rPr>
                        <a:t>57,219 (21.0)</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21481" marR="21481" marT="0" marB="0" anchor="ctr"/>
                </a:tc>
                <a:tc>
                  <a:txBody>
                    <a:bodyPr/>
                    <a:lstStyle/>
                    <a:p>
                      <a:pPr marL="0" marR="0">
                        <a:lnSpc>
                          <a:spcPct val="107000"/>
                        </a:lnSpc>
                        <a:spcBef>
                          <a:spcPts val="0"/>
                        </a:spcBef>
                        <a:spcAft>
                          <a:spcPts val="0"/>
                        </a:spcAft>
                      </a:pPr>
                      <a:r>
                        <a:rPr lang="en-US" sz="1050">
                          <a:effectLst/>
                        </a:rPr>
                        <a:t>1=Yes </a:t>
                      </a:r>
                      <a:endParaRPr lang="en-US" sz="2000">
                        <a:effectLst/>
                      </a:endParaRPr>
                    </a:p>
                    <a:p>
                      <a:pPr marL="0" marR="0">
                        <a:lnSpc>
                          <a:spcPct val="107000"/>
                        </a:lnSpc>
                        <a:spcBef>
                          <a:spcPts val="0"/>
                        </a:spcBef>
                        <a:spcAft>
                          <a:spcPts val="0"/>
                        </a:spcAft>
                      </a:pPr>
                      <a:r>
                        <a:rPr lang="en-US" sz="1050">
                          <a:effectLst/>
                        </a:rPr>
                        <a:t>2=No </a:t>
                      </a:r>
                      <a:endParaRPr lang="en-US" sz="2000">
                        <a:effectLst/>
                      </a:endParaRPr>
                    </a:p>
                    <a:p>
                      <a:pPr marL="0" marR="0">
                        <a:lnSpc>
                          <a:spcPct val="107000"/>
                        </a:lnSpc>
                        <a:spcBef>
                          <a:spcPts val="0"/>
                        </a:spcBef>
                        <a:spcAft>
                          <a:spcPts val="0"/>
                        </a:spcAft>
                      </a:pPr>
                      <a:r>
                        <a:rPr lang="en-US" sz="1050">
                          <a:effectLst/>
                        </a:rPr>
                        <a:t>8=Parents not married </a:t>
                      </a:r>
                      <a:endParaRPr lang="en-US" sz="2000">
                        <a:effectLst/>
                      </a:endParaRPr>
                    </a:p>
                    <a:p>
                      <a:pPr marL="0" marR="0">
                        <a:lnSpc>
                          <a:spcPct val="107000"/>
                        </a:lnSpc>
                        <a:spcBef>
                          <a:spcPts val="0"/>
                        </a:spcBef>
                        <a:spcAft>
                          <a:spcPts val="0"/>
                        </a:spcAft>
                      </a:pPr>
                      <a:r>
                        <a:rPr lang="en-US" sz="1050">
                          <a:effectLst/>
                        </a:rPr>
                        <a:t>7=DK/NS 9=Refused</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21481" marR="21481" marT="0" marB="0" anchor="ctr"/>
                </a:tc>
                <a:tc>
                  <a:txBody>
                    <a:bodyPr/>
                    <a:lstStyle/>
                    <a:p>
                      <a:pPr marL="0" marR="0">
                        <a:lnSpc>
                          <a:spcPct val="107000"/>
                        </a:lnSpc>
                        <a:spcBef>
                          <a:spcPts val="0"/>
                        </a:spcBef>
                        <a:spcAft>
                          <a:spcPts val="0"/>
                        </a:spcAft>
                      </a:pPr>
                      <a:r>
                        <a:rPr lang="en-US" sz="1050" dirty="0">
                          <a:effectLst/>
                        </a:rPr>
                        <a:t>1 = divorced, separated, never married</a:t>
                      </a:r>
                      <a:endParaRPr lang="en-US" sz="2000" dirty="0">
                        <a:effectLst/>
                      </a:endParaRPr>
                    </a:p>
                    <a:p>
                      <a:pPr marL="0" marR="0">
                        <a:lnSpc>
                          <a:spcPct val="107000"/>
                        </a:lnSpc>
                        <a:spcBef>
                          <a:spcPts val="0"/>
                        </a:spcBef>
                        <a:spcAft>
                          <a:spcPts val="0"/>
                        </a:spcAft>
                      </a:pPr>
                      <a:r>
                        <a:rPr lang="en-US" sz="1050" dirty="0">
                          <a:effectLst/>
                        </a:rPr>
                        <a:t>0 = not divorced, separated or married</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21481" marR="21481" marT="0" marB="0" anchor="ctr"/>
                </a:tc>
                <a:extLst>
                  <a:ext uri="{0D108BD9-81ED-4DB2-BD59-A6C34878D82A}">
                    <a16:rowId xmlns:a16="http://schemas.microsoft.com/office/drawing/2014/main" val="3360240817"/>
                  </a:ext>
                </a:extLst>
              </a:tr>
              <a:tr h="290319">
                <a:tc>
                  <a:txBody>
                    <a:bodyPr/>
                    <a:lstStyle/>
                    <a:p>
                      <a:pPr marL="0" marR="0">
                        <a:lnSpc>
                          <a:spcPct val="107000"/>
                        </a:lnSpc>
                        <a:spcBef>
                          <a:spcPts val="0"/>
                        </a:spcBef>
                        <a:spcAft>
                          <a:spcPts val="0"/>
                        </a:spcAft>
                      </a:pPr>
                      <a:r>
                        <a:rPr lang="en-US" sz="1050">
                          <a:effectLst/>
                        </a:rPr>
                        <a:t>How often did your parents or adults in your home ever: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21481" marR="21481" marT="0" marB="0" anchor="ctr"/>
                </a:tc>
                <a:tc>
                  <a:txBody>
                    <a:bodyPr/>
                    <a:lstStyle/>
                    <a:p>
                      <a:pPr marL="0" marR="0" algn="ctr">
                        <a:lnSpc>
                          <a:spcPct val="107000"/>
                        </a:lnSpc>
                        <a:spcBef>
                          <a:spcPts val="0"/>
                        </a:spcBef>
                        <a:spcAft>
                          <a:spcPts val="0"/>
                        </a:spcAft>
                      </a:pPr>
                      <a:r>
                        <a:rPr lang="en-US" sz="1050" dirty="0">
                          <a:effectLst/>
                        </a:rPr>
                        <a:t> </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21481" marR="21481" marT="0" marB="0" anchor="ctr"/>
                </a:tc>
                <a:tc rowSpan="8">
                  <a:txBody>
                    <a:bodyPr/>
                    <a:lstStyle/>
                    <a:p>
                      <a:pPr marL="0" marR="0">
                        <a:lnSpc>
                          <a:spcPct val="107000"/>
                        </a:lnSpc>
                        <a:spcBef>
                          <a:spcPts val="0"/>
                        </a:spcBef>
                        <a:spcAft>
                          <a:spcPts val="0"/>
                        </a:spcAft>
                      </a:pPr>
                      <a:r>
                        <a:rPr lang="en-US" sz="1050" dirty="0">
                          <a:effectLst/>
                        </a:rPr>
                        <a:t>1=Never </a:t>
                      </a:r>
                    </a:p>
                    <a:p>
                      <a:pPr marL="0" marR="0">
                        <a:lnSpc>
                          <a:spcPct val="107000"/>
                        </a:lnSpc>
                        <a:spcBef>
                          <a:spcPts val="0"/>
                        </a:spcBef>
                        <a:spcAft>
                          <a:spcPts val="0"/>
                        </a:spcAft>
                      </a:pPr>
                      <a:r>
                        <a:rPr lang="en-US" sz="1050" dirty="0">
                          <a:effectLst/>
                        </a:rPr>
                        <a:t>2=Once </a:t>
                      </a:r>
                    </a:p>
                    <a:p>
                      <a:pPr marL="0" marR="0">
                        <a:lnSpc>
                          <a:spcPct val="107000"/>
                        </a:lnSpc>
                        <a:spcBef>
                          <a:spcPts val="0"/>
                        </a:spcBef>
                        <a:spcAft>
                          <a:spcPts val="0"/>
                        </a:spcAft>
                      </a:pPr>
                      <a:r>
                        <a:rPr lang="en-US" sz="1050" dirty="0">
                          <a:effectLst/>
                        </a:rPr>
                        <a:t>3=More than once </a:t>
                      </a:r>
                    </a:p>
                    <a:p>
                      <a:pPr marL="0" marR="0">
                        <a:lnSpc>
                          <a:spcPct val="107000"/>
                        </a:lnSpc>
                        <a:spcBef>
                          <a:spcPts val="0"/>
                        </a:spcBef>
                        <a:spcAft>
                          <a:spcPts val="0"/>
                        </a:spcAft>
                      </a:pPr>
                      <a:r>
                        <a:rPr lang="en-US" sz="1050" dirty="0">
                          <a:effectLst/>
                        </a:rPr>
                        <a:t>7=DK/NS </a:t>
                      </a:r>
                    </a:p>
                    <a:p>
                      <a:pPr marL="0" marR="0">
                        <a:lnSpc>
                          <a:spcPct val="107000"/>
                        </a:lnSpc>
                        <a:spcBef>
                          <a:spcPts val="0"/>
                        </a:spcBef>
                        <a:spcAft>
                          <a:spcPts val="0"/>
                        </a:spcAft>
                      </a:pPr>
                      <a:r>
                        <a:rPr lang="en-US" sz="1050" dirty="0">
                          <a:effectLst/>
                        </a:rPr>
                        <a:t>9=Refused</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21481" marR="21481" marT="0" marB="0" anchor="ctr"/>
                </a:tc>
                <a:tc rowSpan="8">
                  <a:txBody>
                    <a:bodyPr/>
                    <a:lstStyle/>
                    <a:p>
                      <a:pPr marL="0" marR="0">
                        <a:lnSpc>
                          <a:spcPct val="107000"/>
                        </a:lnSpc>
                        <a:spcBef>
                          <a:spcPts val="0"/>
                        </a:spcBef>
                        <a:spcAft>
                          <a:spcPts val="0"/>
                        </a:spcAft>
                      </a:pPr>
                      <a:r>
                        <a:rPr lang="en-US" sz="1050" dirty="0">
                          <a:effectLst/>
                        </a:rPr>
                        <a:t>0 = never</a:t>
                      </a:r>
                    </a:p>
                    <a:p>
                      <a:pPr marL="0" marR="0">
                        <a:lnSpc>
                          <a:spcPct val="107000"/>
                        </a:lnSpc>
                        <a:spcBef>
                          <a:spcPts val="0"/>
                        </a:spcBef>
                        <a:spcAft>
                          <a:spcPts val="0"/>
                        </a:spcAft>
                      </a:pPr>
                      <a:r>
                        <a:rPr lang="en-US" sz="1050" dirty="0">
                          <a:effectLst/>
                        </a:rPr>
                        <a:t>1 = one or more times</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21481" marR="21481" marT="0" marB="0" anchor="ctr"/>
                </a:tc>
                <a:extLst>
                  <a:ext uri="{0D108BD9-81ED-4DB2-BD59-A6C34878D82A}">
                    <a16:rowId xmlns:a16="http://schemas.microsoft.com/office/drawing/2014/main" val="2981688603"/>
                  </a:ext>
                </a:extLst>
              </a:tr>
              <a:tr h="262148">
                <a:tc>
                  <a:txBody>
                    <a:bodyPr/>
                    <a:lstStyle/>
                    <a:p>
                      <a:pPr marL="0" marR="0">
                        <a:lnSpc>
                          <a:spcPct val="107000"/>
                        </a:lnSpc>
                        <a:spcBef>
                          <a:spcPts val="0"/>
                        </a:spcBef>
                        <a:spcAft>
                          <a:spcPts val="0"/>
                        </a:spcAft>
                      </a:pPr>
                      <a:r>
                        <a:rPr lang="en-US" sz="1050">
                          <a:effectLst/>
                        </a:rPr>
                        <a:t>6. slap, hit, kick, punch or beat each other up?</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21481" marR="21481" marT="0" marB="0" anchor="ctr"/>
                </a:tc>
                <a:tc>
                  <a:txBody>
                    <a:bodyPr/>
                    <a:lstStyle/>
                    <a:p>
                      <a:pPr marL="0" marR="0" algn="ctr">
                        <a:lnSpc>
                          <a:spcPct val="107000"/>
                        </a:lnSpc>
                        <a:spcBef>
                          <a:spcPts val="0"/>
                        </a:spcBef>
                        <a:spcAft>
                          <a:spcPts val="0"/>
                        </a:spcAft>
                      </a:pPr>
                      <a:r>
                        <a:rPr lang="en-US" sz="1050" dirty="0">
                          <a:effectLst/>
                        </a:rPr>
                        <a:t>57,019 (14.9)</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21481" marR="21481" marT="0" marB="0" anchor="ct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833054587"/>
                  </a:ext>
                </a:extLst>
              </a:tr>
              <a:tr h="305882">
                <a:tc>
                  <a:txBody>
                    <a:bodyPr/>
                    <a:lstStyle/>
                    <a:p>
                      <a:pPr marL="0" marR="0">
                        <a:lnSpc>
                          <a:spcPct val="107000"/>
                        </a:lnSpc>
                        <a:spcBef>
                          <a:spcPts val="0"/>
                        </a:spcBef>
                        <a:spcAft>
                          <a:spcPts val="0"/>
                        </a:spcAft>
                      </a:pPr>
                      <a:r>
                        <a:rPr lang="en-US" sz="1050">
                          <a:effectLst/>
                        </a:rPr>
                        <a:t>7. hit, beat, kick, or physically hurt you in any way? Do not include spanking</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21481" marR="21481" marT="0" marB="0" anchor="ctr"/>
                </a:tc>
                <a:tc>
                  <a:txBody>
                    <a:bodyPr/>
                    <a:lstStyle/>
                    <a:p>
                      <a:pPr marL="0" marR="0" algn="ctr">
                        <a:lnSpc>
                          <a:spcPct val="107000"/>
                        </a:lnSpc>
                        <a:spcBef>
                          <a:spcPts val="0"/>
                        </a:spcBef>
                        <a:spcAft>
                          <a:spcPts val="0"/>
                        </a:spcAft>
                      </a:pPr>
                      <a:r>
                        <a:rPr lang="en-US" sz="1050" dirty="0">
                          <a:effectLst/>
                        </a:rPr>
                        <a:t>57,468 (15.3)</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21481" marR="21481" marT="0" marB="0" anchor="ct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886999125"/>
                  </a:ext>
                </a:extLst>
              </a:tr>
              <a:tr h="267648">
                <a:tc>
                  <a:txBody>
                    <a:bodyPr/>
                    <a:lstStyle/>
                    <a:p>
                      <a:pPr marL="0" marR="0">
                        <a:lnSpc>
                          <a:spcPct val="107000"/>
                        </a:lnSpc>
                        <a:spcBef>
                          <a:spcPts val="0"/>
                        </a:spcBef>
                        <a:spcAft>
                          <a:spcPts val="0"/>
                        </a:spcAft>
                      </a:pPr>
                      <a:r>
                        <a:rPr lang="en-US" sz="1050" dirty="0">
                          <a:effectLst/>
                        </a:rPr>
                        <a:t>8. swore at you, insulted you, or put you down?</a:t>
                      </a:r>
                      <a:endParaRPr lang="en-US" sz="105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21481" marR="21481" marT="0" marB="0" anchor="ctr"/>
                </a:tc>
                <a:tc>
                  <a:txBody>
                    <a:bodyPr/>
                    <a:lstStyle/>
                    <a:p>
                      <a:pPr marL="0" marR="0" algn="ctr">
                        <a:lnSpc>
                          <a:spcPct val="107000"/>
                        </a:lnSpc>
                        <a:spcBef>
                          <a:spcPts val="0"/>
                        </a:spcBef>
                        <a:spcAft>
                          <a:spcPts val="0"/>
                        </a:spcAft>
                      </a:pPr>
                      <a:r>
                        <a:rPr lang="en-US" sz="1050" dirty="0">
                          <a:effectLst/>
                        </a:rPr>
                        <a:t>57,103 (31.5)</a:t>
                      </a:r>
                      <a:endParaRPr lang="en-US" sz="105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21481" marR="21481" marT="0" marB="0" anchor="ct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2277309108"/>
                  </a:ext>
                </a:extLst>
              </a:tr>
              <a:tr h="290319">
                <a:tc>
                  <a:txBody>
                    <a:bodyPr/>
                    <a:lstStyle/>
                    <a:p>
                      <a:pPr marL="0" marR="0">
                        <a:lnSpc>
                          <a:spcPct val="107000"/>
                        </a:lnSpc>
                        <a:spcBef>
                          <a:spcPts val="0"/>
                        </a:spcBef>
                        <a:spcAft>
                          <a:spcPts val="0"/>
                        </a:spcAft>
                      </a:pPr>
                      <a:r>
                        <a:rPr lang="en-US" sz="1050">
                          <a:effectLst/>
                        </a:rPr>
                        <a:t>How often did anyone at least 5 years older than you or an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21481" marR="21481" marT="0" marB="0" anchor="ctr"/>
                </a:tc>
                <a:tc>
                  <a:txBody>
                    <a:bodyPr/>
                    <a:lstStyle/>
                    <a:p>
                      <a:pPr marL="0" marR="0" algn="ctr">
                        <a:lnSpc>
                          <a:spcPct val="107000"/>
                        </a:lnSpc>
                        <a:spcBef>
                          <a:spcPts val="0"/>
                        </a:spcBef>
                        <a:spcAft>
                          <a:spcPts val="0"/>
                        </a:spcAft>
                      </a:pPr>
                      <a:r>
                        <a:rPr lang="en-US" sz="1050" dirty="0">
                          <a:effectLst/>
                        </a:rPr>
                        <a:t> </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21481" marR="21481" marT="0" marB="0" anchor="ct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2355177431"/>
                  </a:ext>
                </a:extLst>
              </a:tr>
              <a:tr h="270465">
                <a:tc>
                  <a:txBody>
                    <a:bodyPr/>
                    <a:lstStyle/>
                    <a:p>
                      <a:pPr marL="0" marR="0">
                        <a:lnSpc>
                          <a:spcPct val="107000"/>
                        </a:lnSpc>
                        <a:spcBef>
                          <a:spcPts val="0"/>
                        </a:spcBef>
                        <a:spcAft>
                          <a:spcPts val="0"/>
                        </a:spcAft>
                      </a:pPr>
                      <a:r>
                        <a:rPr lang="en-US" sz="1050">
                          <a:effectLst/>
                        </a:rPr>
                        <a:t>9. adult, ever touch you sexually?</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21481" marR="21481" marT="0" marB="0" anchor="ctr"/>
                </a:tc>
                <a:tc>
                  <a:txBody>
                    <a:bodyPr/>
                    <a:lstStyle/>
                    <a:p>
                      <a:pPr marL="0" marR="0" algn="ctr">
                        <a:lnSpc>
                          <a:spcPct val="107000"/>
                        </a:lnSpc>
                        <a:spcBef>
                          <a:spcPts val="0"/>
                        </a:spcBef>
                        <a:spcAft>
                          <a:spcPts val="0"/>
                        </a:spcAft>
                      </a:pPr>
                      <a:r>
                        <a:rPr lang="en-US" sz="1050" dirty="0">
                          <a:effectLst/>
                        </a:rPr>
                        <a:t>57,272 (10.3)</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21481" marR="21481" marT="0" marB="0" anchor="ct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2355878061"/>
                  </a:ext>
                </a:extLst>
              </a:tr>
              <a:tr h="290319">
                <a:tc>
                  <a:txBody>
                    <a:bodyPr/>
                    <a:lstStyle/>
                    <a:p>
                      <a:pPr marL="0" marR="0">
                        <a:lnSpc>
                          <a:spcPct val="107000"/>
                        </a:lnSpc>
                        <a:spcBef>
                          <a:spcPts val="0"/>
                        </a:spcBef>
                        <a:spcAft>
                          <a:spcPts val="0"/>
                        </a:spcAft>
                      </a:pPr>
                      <a:r>
                        <a:rPr lang="en-US" sz="1050" dirty="0">
                          <a:effectLst/>
                        </a:rPr>
                        <a:t>10. try to make you touch them sexually?</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21481" marR="21481" marT="0" marB="0" anchor="ctr"/>
                </a:tc>
                <a:tc>
                  <a:txBody>
                    <a:bodyPr/>
                    <a:lstStyle/>
                    <a:p>
                      <a:pPr marL="0" marR="0" algn="ctr">
                        <a:lnSpc>
                          <a:spcPct val="107000"/>
                        </a:lnSpc>
                        <a:spcBef>
                          <a:spcPts val="0"/>
                        </a:spcBef>
                        <a:spcAft>
                          <a:spcPts val="0"/>
                        </a:spcAft>
                      </a:pPr>
                      <a:r>
                        <a:rPr lang="en-US" sz="1050" dirty="0">
                          <a:effectLst/>
                        </a:rPr>
                        <a:t>57,320 (7.1)</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21481" marR="21481" marT="0" marB="0" anchor="ct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877747024"/>
                  </a:ext>
                </a:extLst>
              </a:tr>
              <a:tr h="242609">
                <a:tc>
                  <a:txBody>
                    <a:bodyPr/>
                    <a:lstStyle/>
                    <a:p>
                      <a:pPr marL="0" marR="0">
                        <a:lnSpc>
                          <a:spcPct val="107000"/>
                        </a:lnSpc>
                        <a:spcBef>
                          <a:spcPts val="0"/>
                        </a:spcBef>
                        <a:spcAft>
                          <a:spcPts val="0"/>
                        </a:spcAft>
                      </a:pPr>
                      <a:r>
                        <a:rPr lang="en-US" sz="1050">
                          <a:effectLst/>
                        </a:rPr>
                        <a:t>11. force you to have sex?</a:t>
                      </a:r>
                      <a:endParaRPr lang="en-US" sz="20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21481" marR="21481" marT="0" marB="0" anchor="ctr"/>
                </a:tc>
                <a:tc>
                  <a:txBody>
                    <a:bodyPr/>
                    <a:lstStyle/>
                    <a:p>
                      <a:pPr marL="0" marR="0" algn="ctr">
                        <a:lnSpc>
                          <a:spcPct val="107000"/>
                        </a:lnSpc>
                        <a:spcBef>
                          <a:spcPts val="0"/>
                        </a:spcBef>
                        <a:spcAft>
                          <a:spcPts val="0"/>
                        </a:spcAft>
                      </a:pPr>
                      <a:r>
                        <a:rPr lang="en-US" sz="1050" dirty="0">
                          <a:effectLst/>
                        </a:rPr>
                        <a:t>57,329 (4.0)</a:t>
                      </a:r>
                      <a:endParaRPr lang="en-US" sz="2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21481" marR="21481" marT="0" marB="0" anchor="ct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3385017774"/>
                  </a:ext>
                </a:extLst>
              </a:tr>
            </a:tbl>
          </a:graphicData>
        </a:graphic>
      </p:graphicFrame>
      <p:sp>
        <p:nvSpPr>
          <p:cNvPr id="3" name="Slide Number Placeholder 2">
            <a:extLst>
              <a:ext uri="{FF2B5EF4-FFF2-40B4-BE49-F238E27FC236}">
                <a16:creationId xmlns:a16="http://schemas.microsoft.com/office/drawing/2014/main" id="{47241063-7714-2E3A-77D0-772B02B4BEB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40E77E-47D6-4376-A2CE-31FD93B84F0E}" type="slidenum">
              <a:rPr kumimoji="0" lang="en-US" sz="1200" b="0" i="0" u="none" strike="noStrike" kern="1200" cap="none" spc="0" normalizeH="0" baseline="0" noProof="0" smtClean="0">
                <a:ln>
                  <a:noFill/>
                </a:ln>
                <a:solidFill>
                  <a:srgbClr val="000000">
                    <a:tint val="75000"/>
                  </a:srgbClr>
                </a:solidFill>
                <a:effectLst/>
                <a:uLnTx/>
                <a:uFillTx/>
                <a:latin typeface="Neue Haas Grotesk Tex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a:ln>
                <a:noFill/>
              </a:ln>
              <a:solidFill>
                <a:srgbClr val="000000">
                  <a:tint val="75000"/>
                </a:srgbClr>
              </a:solidFill>
              <a:effectLst/>
              <a:uLnTx/>
              <a:uFillTx/>
              <a:latin typeface="Neue Haas Grotesk Text Pro"/>
              <a:ea typeface="+mn-ea"/>
              <a:cs typeface="+mn-cs"/>
            </a:endParaRPr>
          </a:p>
        </p:txBody>
      </p:sp>
    </p:spTree>
    <p:extLst>
      <p:ext uri="{BB962C8B-B14F-4D97-AF65-F5344CB8AC3E}">
        <p14:creationId xmlns:p14="http://schemas.microsoft.com/office/powerpoint/2010/main" val="101976761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E723BB-30C1-6DD1-015D-F2CB86E75380}"/>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C82E1AF-70B2-E48E-F6B3-E55D9BEA23AB}"/>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F340E77E-47D6-4376-A2CE-31FD93B84F0E}" type="slidenum">
              <a:rPr kumimoji="0" lang="en-US" sz="1200" b="0" i="0" u="none" strike="noStrike" kern="1200" cap="none" spc="0" normalizeH="0" baseline="0" noProof="0" smtClean="0">
                <a:ln>
                  <a:noFill/>
                </a:ln>
                <a:solidFill>
                  <a:srgbClr val="000000">
                    <a:tint val="75000"/>
                  </a:srgbClr>
                </a:solidFill>
                <a:effectLst/>
                <a:uLnTx/>
                <a:uFillTx/>
                <a:latin typeface="Neue Haas Grotesk Text Pro"/>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59</a:t>
            </a:fld>
            <a:endParaRPr kumimoji="0" lang="en-US" sz="1200" b="0" i="0" u="none" strike="noStrike" kern="1200" cap="none" spc="0" normalizeH="0" baseline="0" noProof="0">
              <a:ln>
                <a:noFill/>
              </a:ln>
              <a:solidFill>
                <a:srgbClr val="000000">
                  <a:tint val="75000"/>
                </a:srgbClr>
              </a:solidFill>
              <a:effectLst/>
              <a:uLnTx/>
              <a:uFillTx/>
              <a:latin typeface="Neue Haas Grotesk Text Pro"/>
              <a:ea typeface="+mn-ea"/>
              <a:cs typeface="+mn-cs"/>
            </a:endParaRPr>
          </a:p>
        </p:txBody>
      </p:sp>
      <p:graphicFrame>
        <p:nvGraphicFramePr>
          <p:cNvPr id="4" name="Content Placeholder 3">
            <a:extLst>
              <a:ext uri="{FF2B5EF4-FFF2-40B4-BE49-F238E27FC236}">
                <a16:creationId xmlns:a16="http://schemas.microsoft.com/office/drawing/2014/main" id="{1E043646-7ED1-B27C-2FE7-1EFBCD554427}"/>
              </a:ext>
            </a:extLst>
          </p:cNvPr>
          <p:cNvGraphicFramePr>
            <a:graphicFrameLocks noGrp="1"/>
          </p:cNvGraphicFramePr>
          <p:nvPr>
            <p:ph idx="4294967295"/>
          </p:nvPr>
        </p:nvGraphicFramePr>
        <p:xfrm>
          <a:off x="336884" y="411983"/>
          <a:ext cx="11379494" cy="6203306"/>
        </p:xfrm>
        <a:graphic>
          <a:graphicData uri="http://schemas.openxmlformats.org/drawingml/2006/table">
            <a:tbl>
              <a:tblPr firstRow="1" bandRow="1">
                <a:tableStyleId>{EB344D84-9AFB-497E-A393-DC336BA19D2E}</a:tableStyleId>
              </a:tblPr>
              <a:tblGrid>
                <a:gridCol w="6015905">
                  <a:extLst>
                    <a:ext uri="{9D8B030D-6E8A-4147-A177-3AD203B41FA5}">
                      <a16:colId xmlns:a16="http://schemas.microsoft.com/office/drawing/2014/main" val="3032214581"/>
                    </a:ext>
                  </a:extLst>
                </a:gridCol>
                <a:gridCol w="999709">
                  <a:extLst>
                    <a:ext uri="{9D8B030D-6E8A-4147-A177-3AD203B41FA5}">
                      <a16:colId xmlns:a16="http://schemas.microsoft.com/office/drawing/2014/main" val="3329370911"/>
                    </a:ext>
                  </a:extLst>
                </a:gridCol>
                <a:gridCol w="950031">
                  <a:extLst>
                    <a:ext uri="{9D8B030D-6E8A-4147-A177-3AD203B41FA5}">
                      <a16:colId xmlns:a16="http://schemas.microsoft.com/office/drawing/2014/main" val="1241570361"/>
                    </a:ext>
                  </a:extLst>
                </a:gridCol>
                <a:gridCol w="950031">
                  <a:extLst>
                    <a:ext uri="{9D8B030D-6E8A-4147-A177-3AD203B41FA5}">
                      <a16:colId xmlns:a16="http://schemas.microsoft.com/office/drawing/2014/main" val="1716865963"/>
                    </a:ext>
                  </a:extLst>
                </a:gridCol>
                <a:gridCol w="782993">
                  <a:extLst>
                    <a:ext uri="{9D8B030D-6E8A-4147-A177-3AD203B41FA5}">
                      <a16:colId xmlns:a16="http://schemas.microsoft.com/office/drawing/2014/main" val="360944707"/>
                    </a:ext>
                  </a:extLst>
                </a:gridCol>
                <a:gridCol w="908272">
                  <a:extLst>
                    <a:ext uri="{9D8B030D-6E8A-4147-A177-3AD203B41FA5}">
                      <a16:colId xmlns:a16="http://schemas.microsoft.com/office/drawing/2014/main" val="759140099"/>
                    </a:ext>
                  </a:extLst>
                </a:gridCol>
                <a:gridCol w="772553">
                  <a:extLst>
                    <a:ext uri="{9D8B030D-6E8A-4147-A177-3AD203B41FA5}">
                      <a16:colId xmlns:a16="http://schemas.microsoft.com/office/drawing/2014/main" val="3286620710"/>
                    </a:ext>
                  </a:extLst>
                </a:gridCol>
              </a:tblGrid>
              <a:tr h="740894">
                <a:tc gridSpan="7">
                  <a:txBody>
                    <a:bodyPr/>
                    <a:lstStyle/>
                    <a:p>
                      <a:pPr marL="0" marR="0" algn="l">
                        <a:lnSpc>
                          <a:spcPct val="200000"/>
                        </a:lnSpc>
                        <a:spcBef>
                          <a:spcPts val="0"/>
                        </a:spcBef>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2400" b="1" dirty="0">
                          <a:solidFill>
                            <a:schemeClr val="bg1"/>
                          </a:solidFill>
                          <a:effectLst/>
                        </a:rPr>
                        <a:t>Multiple Exposure and Cumulative Impact</a:t>
                      </a:r>
                      <a:endParaRPr lang="en-US" sz="2400" b="1" dirty="0">
                        <a:solidFill>
                          <a:schemeClr val="bg1"/>
                        </a:solidFill>
                        <a:effectLst/>
                        <a:latin typeface="+mj-lt"/>
                        <a:ea typeface="Calibri" panose="020F0502020204030204" pitchFamily="34" charset="0"/>
                        <a:cs typeface="Times New Roman" panose="02020603050405020304" pitchFamily="18" charset="0"/>
                      </a:endParaRPr>
                    </a:p>
                  </a:txBody>
                  <a:tcPr marL="58228" marR="17069" marT="29114" marB="29114"/>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277256257"/>
                  </a:ext>
                </a:extLst>
              </a:tr>
              <a:tr h="571492">
                <a:tc>
                  <a:txBody>
                    <a:bodyPr/>
                    <a:lstStyle/>
                    <a:p>
                      <a:pPr marL="0" marR="0">
                        <a:lnSpc>
                          <a:spcPct val="200000"/>
                        </a:lnSpc>
                        <a:spcBef>
                          <a:spcPts val="0"/>
                        </a:spcBef>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800" b="1" dirty="0">
                          <a:solidFill>
                            <a:schemeClr val="tx1">
                              <a:lumMod val="75000"/>
                              <a:lumOff val="25000"/>
                            </a:schemeClr>
                          </a:solidFill>
                          <a:effectLst/>
                        </a:rPr>
                        <a:t>ACE Category</a:t>
                      </a:r>
                      <a:endParaRPr lang="en-US" sz="1800" b="1" dirty="0">
                        <a:solidFill>
                          <a:schemeClr val="tx1">
                            <a:lumMod val="75000"/>
                            <a:lumOff val="25000"/>
                          </a:schemeClr>
                        </a:solidFill>
                        <a:effectLst/>
                        <a:latin typeface="+mj-lt"/>
                        <a:ea typeface="Calibri" panose="020F0502020204030204" pitchFamily="34" charset="0"/>
                        <a:cs typeface="Times New Roman" panose="02020603050405020304" pitchFamily="18" charset="0"/>
                      </a:endParaRPr>
                    </a:p>
                  </a:txBody>
                  <a:tcPr marL="58228" marR="17069" marT="29114" marB="29114"/>
                </a:tc>
                <a:tc>
                  <a:txBody>
                    <a:bodyPr/>
                    <a:lstStyle/>
                    <a:p>
                      <a:pPr marL="0" marR="0" algn="r">
                        <a:lnSpc>
                          <a:spcPct val="200000"/>
                        </a:lnSpc>
                        <a:spcBef>
                          <a:spcPts val="0"/>
                        </a:spcBef>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800" b="1" dirty="0">
                          <a:solidFill>
                            <a:schemeClr val="tx1">
                              <a:lumMod val="75000"/>
                              <a:lumOff val="25000"/>
                            </a:schemeClr>
                          </a:solidFill>
                          <a:effectLst/>
                        </a:rPr>
                        <a:t>NONE</a:t>
                      </a:r>
                      <a:endParaRPr lang="en-US" sz="1800" b="1" dirty="0">
                        <a:solidFill>
                          <a:schemeClr val="tx1">
                            <a:lumMod val="75000"/>
                            <a:lumOff val="25000"/>
                          </a:schemeClr>
                        </a:solidFill>
                        <a:effectLst/>
                        <a:latin typeface="+mj-lt"/>
                        <a:ea typeface="Calibri" panose="020F0502020204030204" pitchFamily="34" charset="0"/>
                        <a:cs typeface="Times New Roman" panose="02020603050405020304" pitchFamily="18" charset="0"/>
                      </a:endParaRPr>
                    </a:p>
                  </a:txBody>
                  <a:tcPr marL="58228" marR="17069" marT="29114" marB="29114"/>
                </a:tc>
                <a:tc>
                  <a:txBody>
                    <a:bodyPr/>
                    <a:lstStyle/>
                    <a:p>
                      <a:pPr marL="0" marR="0" algn="r">
                        <a:lnSpc>
                          <a:spcPct val="200000"/>
                        </a:lnSpc>
                        <a:spcBef>
                          <a:spcPts val="0"/>
                        </a:spcBef>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800" b="0" dirty="0">
                          <a:solidFill>
                            <a:schemeClr val="tx1"/>
                          </a:solidFill>
                          <a:effectLst/>
                        </a:rPr>
                        <a:t>≥1</a:t>
                      </a:r>
                      <a:endParaRPr lang="en-US" sz="1800" b="0" dirty="0">
                        <a:solidFill>
                          <a:schemeClr val="tx1"/>
                        </a:solidFill>
                        <a:effectLst/>
                        <a:latin typeface="+mj-lt"/>
                        <a:ea typeface="Calibri" panose="020F0502020204030204" pitchFamily="34" charset="0"/>
                        <a:cs typeface="Times New Roman" panose="02020603050405020304" pitchFamily="18" charset="0"/>
                      </a:endParaRPr>
                    </a:p>
                  </a:txBody>
                  <a:tcPr marL="58228" marR="17069" marT="29114" marB="29114"/>
                </a:tc>
                <a:tc>
                  <a:txBody>
                    <a:bodyPr/>
                    <a:lstStyle/>
                    <a:p>
                      <a:pPr marL="0" marR="0" algn="r">
                        <a:lnSpc>
                          <a:spcPct val="200000"/>
                        </a:lnSpc>
                        <a:spcBef>
                          <a:spcPts val="0"/>
                        </a:spcBef>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800" b="1" dirty="0">
                          <a:solidFill>
                            <a:schemeClr val="tx1">
                              <a:lumMod val="75000"/>
                              <a:lumOff val="25000"/>
                            </a:schemeClr>
                          </a:solidFill>
                          <a:effectLst/>
                        </a:rPr>
                        <a:t>≥2</a:t>
                      </a:r>
                      <a:endParaRPr lang="en-US" sz="1800" b="1" dirty="0">
                        <a:solidFill>
                          <a:schemeClr val="tx1">
                            <a:lumMod val="75000"/>
                            <a:lumOff val="25000"/>
                          </a:schemeClr>
                        </a:solidFill>
                        <a:effectLst/>
                        <a:latin typeface="+mj-lt"/>
                        <a:ea typeface="Calibri" panose="020F0502020204030204" pitchFamily="34" charset="0"/>
                        <a:cs typeface="Times New Roman" panose="02020603050405020304" pitchFamily="18" charset="0"/>
                      </a:endParaRPr>
                    </a:p>
                  </a:txBody>
                  <a:tcPr marL="58228" marR="17069" marT="29114" marB="29114"/>
                </a:tc>
                <a:tc>
                  <a:txBody>
                    <a:bodyPr/>
                    <a:lstStyle/>
                    <a:p>
                      <a:pPr marL="0" marR="0" algn="r">
                        <a:lnSpc>
                          <a:spcPct val="200000"/>
                        </a:lnSpc>
                        <a:spcBef>
                          <a:spcPts val="0"/>
                        </a:spcBef>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800" b="1" dirty="0">
                          <a:solidFill>
                            <a:schemeClr val="tx1">
                              <a:lumMod val="75000"/>
                              <a:lumOff val="25000"/>
                            </a:schemeClr>
                          </a:solidFill>
                          <a:effectLst/>
                        </a:rPr>
                        <a:t>≥3</a:t>
                      </a:r>
                      <a:endParaRPr lang="en-US" sz="1800" b="1" dirty="0">
                        <a:solidFill>
                          <a:schemeClr val="tx1">
                            <a:lumMod val="75000"/>
                            <a:lumOff val="25000"/>
                          </a:schemeClr>
                        </a:solidFill>
                        <a:effectLst/>
                        <a:latin typeface="+mj-lt"/>
                        <a:ea typeface="Calibri" panose="020F0502020204030204" pitchFamily="34" charset="0"/>
                        <a:cs typeface="Times New Roman" panose="02020603050405020304" pitchFamily="18" charset="0"/>
                      </a:endParaRPr>
                    </a:p>
                  </a:txBody>
                  <a:tcPr marL="58228" marR="17069" marT="29114" marB="29114"/>
                </a:tc>
                <a:tc>
                  <a:txBody>
                    <a:bodyPr/>
                    <a:lstStyle/>
                    <a:p>
                      <a:pPr marL="0" marR="0" algn="r">
                        <a:lnSpc>
                          <a:spcPct val="200000"/>
                        </a:lnSpc>
                        <a:spcBef>
                          <a:spcPts val="0"/>
                        </a:spcBef>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800" b="1" dirty="0">
                          <a:solidFill>
                            <a:schemeClr val="tx1">
                              <a:lumMod val="75000"/>
                              <a:lumOff val="25000"/>
                            </a:schemeClr>
                          </a:solidFill>
                          <a:effectLst/>
                        </a:rPr>
                        <a:t>≥4</a:t>
                      </a:r>
                      <a:endParaRPr lang="en-US" sz="1800" b="1" dirty="0">
                        <a:solidFill>
                          <a:schemeClr val="tx1">
                            <a:lumMod val="75000"/>
                            <a:lumOff val="25000"/>
                          </a:schemeClr>
                        </a:solidFill>
                        <a:effectLst/>
                        <a:latin typeface="+mj-lt"/>
                        <a:ea typeface="Calibri" panose="020F0502020204030204" pitchFamily="34" charset="0"/>
                        <a:cs typeface="Times New Roman" panose="02020603050405020304" pitchFamily="18" charset="0"/>
                      </a:endParaRPr>
                    </a:p>
                  </a:txBody>
                  <a:tcPr marL="58228" marR="17069" marT="29114" marB="29114"/>
                </a:tc>
                <a:tc>
                  <a:txBody>
                    <a:bodyPr/>
                    <a:lstStyle/>
                    <a:p>
                      <a:pPr marL="0" marR="0" algn="r">
                        <a:lnSpc>
                          <a:spcPct val="200000"/>
                        </a:lnSpc>
                        <a:spcBef>
                          <a:spcPts val="0"/>
                        </a:spcBef>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800" b="1" dirty="0">
                          <a:solidFill>
                            <a:schemeClr val="tx1">
                              <a:lumMod val="75000"/>
                              <a:lumOff val="25000"/>
                            </a:schemeClr>
                          </a:solidFill>
                          <a:effectLst/>
                        </a:rPr>
                        <a:t>≥5</a:t>
                      </a:r>
                      <a:endParaRPr lang="en-US" sz="1800" b="1" dirty="0">
                        <a:solidFill>
                          <a:schemeClr val="tx1">
                            <a:lumMod val="75000"/>
                            <a:lumOff val="25000"/>
                          </a:schemeClr>
                        </a:solidFill>
                        <a:effectLst/>
                        <a:latin typeface="+mj-lt"/>
                        <a:ea typeface="Calibri" panose="020F0502020204030204" pitchFamily="34" charset="0"/>
                        <a:cs typeface="Times New Roman" panose="02020603050405020304" pitchFamily="18" charset="0"/>
                      </a:endParaRPr>
                    </a:p>
                  </a:txBody>
                  <a:tcPr marL="58228" marR="17069" marT="29114" marB="29114"/>
                </a:tc>
                <a:extLst>
                  <a:ext uri="{0D108BD9-81ED-4DB2-BD59-A6C34878D82A}">
                    <a16:rowId xmlns:a16="http://schemas.microsoft.com/office/drawing/2014/main" val="2023861412"/>
                  </a:ext>
                </a:extLst>
              </a:tr>
              <a:tr h="294525">
                <a:tc>
                  <a:txBody>
                    <a:bodyPr/>
                    <a:lstStyle/>
                    <a:p>
                      <a:pPr marL="0" marR="0">
                        <a:lnSpc>
                          <a:spcPct val="100000"/>
                        </a:lnSpc>
                        <a:spcBef>
                          <a:spcPts val="0"/>
                        </a:spcBef>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800" b="1" dirty="0">
                          <a:solidFill>
                            <a:schemeClr val="tx1">
                              <a:lumMod val="75000"/>
                              <a:lumOff val="25000"/>
                            </a:schemeClr>
                          </a:solidFill>
                          <a:effectLst/>
                        </a:rPr>
                        <a:t>Child Victimization</a:t>
                      </a:r>
                      <a:endParaRPr lang="en-US" sz="1100" b="1" dirty="0">
                        <a:solidFill>
                          <a:schemeClr val="tx1">
                            <a:lumMod val="75000"/>
                            <a:lumOff val="25000"/>
                          </a:schemeClr>
                        </a:solidFill>
                        <a:effectLst/>
                        <a:latin typeface="+mj-lt"/>
                        <a:ea typeface="Calibri" panose="020F0502020204030204" pitchFamily="34" charset="0"/>
                        <a:cs typeface="Times New Roman" panose="02020603050405020304" pitchFamily="18" charset="0"/>
                      </a:endParaRPr>
                    </a:p>
                  </a:txBody>
                  <a:tcPr marL="58228" marR="17069" marT="29114" marB="29114"/>
                </a:tc>
                <a:tc>
                  <a:txBody>
                    <a:bodyPr/>
                    <a:lstStyle/>
                    <a:p>
                      <a:pPr marL="0" marR="0">
                        <a:lnSpc>
                          <a:spcPct val="100000"/>
                        </a:lnSpc>
                        <a:spcBef>
                          <a:spcPts val="0"/>
                        </a:spcBef>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100" kern="50">
                          <a:solidFill>
                            <a:schemeClr val="tx1">
                              <a:lumMod val="75000"/>
                              <a:lumOff val="25000"/>
                            </a:schemeClr>
                          </a:solidFill>
                          <a:effectLst/>
                        </a:rPr>
                        <a:t> </a:t>
                      </a:r>
                      <a:endParaRPr lang="en-US" sz="1100">
                        <a:solidFill>
                          <a:schemeClr val="tx1">
                            <a:lumMod val="75000"/>
                            <a:lumOff val="25000"/>
                          </a:schemeClr>
                        </a:solidFill>
                        <a:effectLst/>
                        <a:latin typeface="+mj-lt"/>
                        <a:ea typeface="Calibri" panose="020F0502020204030204" pitchFamily="34" charset="0"/>
                        <a:cs typeface="Times New Roman" panose="02020603050405020304" pitchFamily="18" charset="0"/>
                      </a:endParaRPr>
                    </a:p>
                  </a:txBody>
                  <a:tcPr marL="58228" marR="17069" marT="29114" marB="29114"/>
                </a:tc>
                <a:tc>
                  <a:txBody>
                    <a:bodyPr/>
                    <a:lstStyle/>
                    <a:p>
                      <a:pPr marL="0" marR="0">
                        <a:lnSpc>
                          <a:spcPct val="100000"/>
                        </a:lnSpc>
                        <a:spcBef>
                          <a:spcPts val="0"/>
                        </a:spcBef>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100" b="0" kern="50" dirty="0">
                          <a:solidFill>
                            <a:schemeClr val="tx1"/>
                          </a:solidFill>
                          <a:effectLst/>
                        </a:rPr>
                        <a:t> </a:t>
                      </a:r>
                      <a:endParaRPr lang="en-US" sz="1100" b="0" dirty="0">
                        <a:solidFill>
                          <a:schemeClr val="tx1"/>
                        </a:solidFill>
                        <a:effectLst/>
                        <a:latin typeface="+mj-lt"/>
                        <a:ea typeface="Calibri" panose="020F0502020204030204" pitchFamily="34" charset="0"/>
                        <a:cs typeface="Times New Roman" panose="02020603050405020304" pitchFamily="18" charset="0"/>
                      </a:endParaRPr>
                    </a:p>
                  </a:txBody>
                  <a:tcPr marL="58228" marR="17069" marT="29114" marB="29114"/>
                </a:tc>
                <a:tc>
                  <a:txBody>
                    <a:bodyPr/>
                    <a:lstStyle/>
                    <a:p>
                      <a:pPr marL="0" marR="0">
                        <a:lnSpc>
                          <a:spcPct val="100000"/>
                        </a:lnSpc>
                        <a:spcBef>
                          <a:spcPts val="0"/>
                        </a:spcBef>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100" kern="50">
                          <a:solidFill>
                            <a:schemeClr val="tx1">
                              <a:lumMod val="75000"/>
                              <a:lumOff val="25000"/>
                            </a:schemeClr>
                          </a:solidFill>
                          <a:effectLst/>
                        </a:rPr>
                        <a:t> </a:t>
                      </a:r>
                      <a:endParaRPr lang="en-US" sz="1100">
                        <a:solidFill>
                          <a:schemeClr val="tx1">
                            <a:lumMod val="75000"/>
                            <a:lumOff val="25000"/>
                          </a:schemeClr>
                        </a:solidFill>
                        <a:effectLst/>
                        <a:latin typeface="+mj-lt"/>
                        <a:ea typeface="Calibri" panose="020F0502020204030204" pitchFamily="34" charset="0"/>
                        <a:cs typeface="Times New Roman" panose="02020603050405020304" pitchFamily="18" charset="0"/>
                      </a:endParaRPr>
                    </a:p>
                  </a:txBody>
                  <a:tcPr marL="58228" marR="17069" marT="29114" marB="29114"/>
                </a:tc>
                <a:tc>
                  <a:txBody>
                    <a:bodyPr/>
                    <a:lstStyle/>
                    <a:p>
                      <a:pPr marL="0" marR="0">
                        <a:lnSpc>
                          <a:spcPct val="100000"/>
                        </a:lnSpc>
                        <a:spcBef>
                          <a:spcPts val="0"/>
                        </a:spcBef>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100" kern="50">
                          <a:solidFill>
                            <a:schemeClr val="tx1">
                              <a:lumMod val="75000"/>
                              <a:lumOff val="25000"/>
                            </a:schemeClr>
                          </a:solidFill>
                          <a:effectLst/>
                        </a:rPr>
                        <a:t> </a:t>
                      </a:r>
                      <a:endParaRPr lang="en-US" sz="1100">
                        <a:solidFill>
                          <a:schemeClr val="tx1">
                            <a:lumMod val="75000"/>
                            <a:lumOff val="25000"/>
                          </a:schemeClr>
                        </a:solidFill>
                        <a:effectLst/>
                        <a:latin typeface="+mj-lt"/>
                        <a:ea typeface="Calibri" panose="020F0502020204030204" pitchFamily="34" charset="0"/>
                        <a:cs typeface="Times New Roman" panose="02020603050405020304" pitchFamily="18" charset="0"/>
                      </a:endParaRPr>
                    </a:p>
                  </a:txBody>
                  <a:tcPr marL="58228" marR="17069" marT="29114" marB="29114"/>
                </a:tc>
                <a:tc>
                  <a:txBody>
                    <a:bodyPr/>
                    <a:lstStyle/>
                    <a:p>
                      <a:pPr marL="0" marR="0">
                        <a:lnSpc>
                          <a:spcPct val="100000"/>
                        </a:lnSpc>
                        <a:spcBef>
                          <a:spcPts val="0"/>
                        </a:spcBef>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100" kern="50">
                          <a:solidFill>
                            <a:schemeClr val="tx1">
                              <a:lumMod val="75000"/>
                              <a:lumOff val="25000"/>
                            </a:schemeClr>
                          </a:solidFill>
                          <a:effectLst/>
                        </a:rPr>
                        <a:t> </a:t>
                      </a:r>
                      <a:endParaRPr lang="en-US" sz="1100">
                        <a:solidFill>
                          <a:schemeClr val="tx1">
                            <a:lumMod val="75000"/>
                            <a:lumOff val="25000"/>
                          </a:schemeClr>
                        </a:solidFill>
                        <a:effectLst/>
                        <a:latin typeface="+mj-lt"/>
                        <a:ea typeface="Calibri" panose="020F0502020204030204" pitchFamily="34" charset="0"/>
                        <a:cs typeface="Times New Roman" panose="02020603050405020304" pitchFamily="18" charset="0"/>
                      </a:endParaRPr>
                    </a:p>
                  </a:txBody>
                  <a:tcPr marL="58228" marR="17069" marT="29114" marB="29114"/>
                </a:tc>
                <a:tc>
                  <a:txBody>
                    <a:bodyPr/>
                    <a:lstStyle/>
                    <a:p>
                      <a:pPr marL="0" marR="0">
                        <a:lnSpc>
                          <a:spcPct val="100000"/>
                        </a:lnSpc>
                        <a:spcBef>
                          <a:spcPts val="0"/>
                        </a:spcBef>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100" kern="50">
                          <a:solidFill>
                            <a:schemeClr val="tx1">
                              <a:lumMod val="75000"/>
                              <a:lumOff val="25000"/>
                            </a:schemeClr>
                          </a:solidFill>
                          <a:effectLst/>
                        </a:rPr>
                        <a:t> </a:t>
                      </a:r>
                      <a:endParaRPr lang="en-US" sz="1100">
                        <a:solidFill>
                          <a:schemeClr val="tx1">
                            <a:lumMod val="75000"/>
                            <a:lumOff val="25000"/>
                          </a:schemeClr>
                        </a:solidFill>
                        <a:effectLst/>
                        <a:latin typeface="+mj-lt"/>
                        <a:ea typeface="Calibri" panose="020F0502020204030204" pitchFamily="34" charset="0"/>
                        <a:cs typeface="Times New Roman" panose="02020603050405020304" pitchFamily="18" charset="0"/>
                      </a:endParaRPr>
                    </a:p>
                  </a:txBody>
                  <a:tcPr marL="58228" marR="17069" marT="29114" marB="29114"/>
                </a:tc>
                <a:extLst>
                  <a:ext uri="{0D108BD9-81ED-4DB2-BD59-A6C34878D82A}">
                    <a16:rowId xmlns:a16="http://schemas.microsoft.com/office/drawing/2014/main" val="3875425483"/>
                  </a:ext>
                </a:extLst>
              </a:tr>
              <a:tr h="381966">
                <a:tc>
                  <a:txBody>
                    <a:bodyPr/>
                    <a:lstStyle/>
                    <a:p>
                      <a:pPr marL="0" marR="0">
                        <a:lnSpc>
                          <a:spcPct val="100000"/>
                        </a:lnSpc>
                        <a:spcBef>
                          <a:spcPts val="0"/>
                        </a:spcBef>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600" dirty="0">
                          <a:solidFill>
                            <a:srgbClr val="FF0000"/>
                          </a:solidFill>
                          <a:effectLst/>
                        </a:rPr>
                        <a:t>  Emotional</a:t>
                      </a:r>
                      <a:endParaRPr lang="en-US" sz="1600" dirty="0">
                        <a:solidFill>
                          <a:srgbClr val="FF0000"/>
                        </a:solidFill>
                        <a:effectLst/>
                        <a:latin typeface="+mj-lt"/>
                        <a:ea typeface="Calibri" panose="020F0502020204030204" pitchFamily="34" charset="0"/>
                        <a:cs typeface="Times New Roman" panose="02020603050405020304" pitchFamily="18" charset="0"/>
                      </a:endParaRPr>
                    </a:p>
                  </a:txBody>
                  <a:tcPr marL="58228" marR="17069" marT="29114" marB="29114" anchor="ctr"/>
                </a:tc>
                <a:tc>
                  <a:txBody>
                    <a:bodyPr/>
                    <a:lstStyle/>
                    <a:p>
                      <a:pPr algn="r" rtl="0" fontAlgn="ctr"/>
                      <a:r>
                        <a:rPr lang="en-US" sz="1600" u="none" strike="noStrike" dirty="0">
                          <a:solidFill>
                            <a:srgbClr val="FF0000"/>
                          </a:solidFill>
                          <a:effectLst/>
                        </a:rPr>
                        <a:t>25</a:t>
                      </a:r>
                      <a:endParaRPr lang="en-US" sz="1600" b="0" i="0" u="none" strike="noStrike" dirty="0">
                        <a:solidFill>
                          <a:srgbClr val="FF0000"/>
                        </a:solidFill>
                        <a:effectLst/>
                        <a:latin typeface="Century Gothic" panose="020B0502020202020204" pitchFamily="34" charset="0"/>
                      </a:endParaRPr>
                    </a:p>
                  </a:txBody>
                  <a:tcPr marL="58228" marR="2371" marT="29114" marB="29114" anchor="ctr"/>
                </a:tc>
                <a:tc>
                  <a:txBody>
                    <a:bodyPr/>
                    <a:lstStyle/>
                    <a:p>
                      <a:pPr algn="r" rtl="0" fontAlgn="ctr"/>
                      <a:r>
                        <a:rPr lang="en-US" sz="1600" b="0" u="none" strike="noStrike" dirty="0">
                          <a:solidFill>
                            <a:srgbClr val="FF0000"/>
                          </a:solidFill>
                          <a:effectLst/>
                        </a:rPr>
                        <a:t>75</a:t>
                      </a:r>
                      <a:endParaRPr lang="en-US" sz="1600" b="0" i="0" u="none" strike="noStrike" dirty="0">
                        <a:solidFill>
                          <a:srgbClr val="FF0000"/>
                        </a:solidFill>
                        <a:effectLst/>
                        <a:latin typeface="Century Gothic" panose="020B0502020202020204" pitchFamily="34" charset="0"/>
                      </a:endParaRPr>
                    </a:p>
                  </a:txBody>
                  <a:tcPr marL="58228" marR="2371" marT="29114" marB="29114" anchor="ctr"/>
                </a:tc>
                <a:tc>
                  <a:txBody>
                    <a:bodyPr/>
                    <a:lstStyle/>
                    <a:p>
                      <a:pPr algn="r" rtl="0" fontAlgn="ctr"/>
                      <a:r>
                        <a:rPr lang="en-US" sz="1600" u="none" strike="noStrike" dirty="0">
                          <a:solidFill>
                            <a:srgbClr val="FF0000"/>
                          </a:solidFill>
                          <a:effectLst/>
                        </a:rPr>
                        <a:t>53</a:t>
                      </a:r>
                      <a:endParaRPr lang="en-US" sz="1600" b="0" i="0" u="none" strike="noStrike" dirty="0">
                        <a:solidFill>
                          <a:srgbClr val="FF0000"/>
                        </a:solidFill>
                        <a:effectLst/>
                        <a:latin typeface="Century Gothic" panose="020B0502020202020204" pitchFamily="34" charset="0"/>
                      </a:endParaRPr>
                    </a:p>
                  </a:txBody>
                  <a:tcPr marL="58228" marR="2371" marT="29114" marB="29114" anchor="ctr"/>
                </a:tc>
                <a:tc>
                  <a:txBody>
                    <a:bodyPr/>
                    <a:lstStyle/>
                    <a:p>
                      <a:pPr algn="r" rtl="0" fontAlgn="ctr"/>
                      <a:r>
                        <a:rPr lang="en-US" sz="1600" u="none" strike="noStrike" dirty="0">
                          <a:solidFill>
                            <a:srgbClr val="FF0000"/>
                          </a:solidFill>
                          <a:effectLst/>
                        </a:rPr>
                        <a:t>36</a:t>
                      </a:r>
                      <a:endParaRPr lang="en-US" sz="1600" b="0" i="0" u="none" strike="noStrike" dirty="0">
                        <a:solidFill>
                          <a:srgbClr val="FF0000"/>
                        </a:solidFill>
                        <a:effectLst/>
                        <a:latin typeface="Century Gothic" panose="020B0502020202020204" pitchFamily="34" charset="0"/>
                      </a:endParaRPr>
                    </a:p>
                  </a:txBody>
                  <a:tcPr marL="58228" marR="2371" marT="29114" marB="29114" anchor="ctr"/>
                </a:tc>
                <a:tc>
                  <a:txBody>
                    <a:bodyPr/>
                    <a:lstStyle/>
                    <a:p>
                      <a:pPr algn="r" rtl="0" fontAlgn="ctr"/>
                      <a:r>
                        <a:rPr lang="en-US" sz="1600" u="none" strike="noStrike" dirty="0">
                          <a:solidFill>
                            <a:srgbClr val="FF0000"/>
                          </a:solidFill>
                          <a:effectLst/>
                        </a:rPr>
                        <a:t>22</a:t>
                      </a:r>
                      <a:endParaRPr lang="en-US" sz="1600" b="0" i="0" u="none" strike="noStrike" dirty="0">
                        <a:solidFill>
                          <a:srgbClr val="FF0000"/>
                        </a:solidFill>
                        <a:effectLst/>
                        <a:latin typeface="Century Gothic" panose="020B0502020202020204" pitchFamily="34" charset="0"/>
                      </a:endParaRPr>
                    </a:p>
                  </a:txBody>
                  <a:tcPr marL="58228" marR="2371" marT="29114" marB="29114" anchor="ctr"/>
                </a:tc>
                <a:tc>
                  <a:txBody>
                    <a:bodyPr/>
                    <a:lstStyle/>
                    <a:p>
                      <a:pPr algn="r" rtl="0" fontAlgn="ctr"/>
                      <a:r>
                        <a:rPr lang="en-US" sz="1600" u="none" strike="noStrike" dirty="0">
                          <a:solidFill>
                            <a:srgbClr val="FF0000"/>
                          </a:solidFill>
                          <a:effectLst/>
                        </a:rPr>
                        <a:t>14</a:t>
                      </a:r>
                      <a:endParaRPr lang="en-US" sz="1600" b="0" i="0" u="none" strike="noStrike" dirty="0">
                        <a:solidFill>
                          <a:srgbClr val="FF0000"/>
                        </a:solidFill>
                        <a:effectLst/>
                        <a:latin typeface="Century Gothic" panose="020B0502020202020204" pitchFamily="34" charset="0"/>
                      </a:endParaRPr>
                    </a:p>
                  </a:txBody>
                  <a:tcPr marL="58228" marR="2371" marT="29114" marB="29114" anchor="ctr"/>
                </a:tc>
                <a:extLst>
                  <a:ext uri="{0D108BD9-81ED-4DB2-BD59-A6C34878D82A}">
                    <a16:rowId xmlns:a16="http://schemas.microsoft.com/office/drawing/2014/main" val="927718223"/>
                  </a:ext>
                </a:extLst>
              </a:tr>
              <a:tr h="381966">
                <a:tc>
                  <a:txBody>
                    <a:bodyPr/>
                    <a:lstStyle/>
                    <a:p>
                      <a:pPr marL="0" marR="0">
                        <a:lnSpc>
                          <a:spcPct val="100000"/>
                        </a:lnSpc>
                        <a:spcBef>
                          <a:spcPts val="0"/>
                        </a:spcBef>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600" dirty="0">
                          <a:solidFill>
                            <a:schemeClr val="tx1">
                              <a:lumMod val="75000"/>
                              <a:lumOff val="25000"/>
                            </a:schemeClr>
                          </a:solidFill>
                          <a:effectLst/>
                        </a:rPr>
                        <a:t>  Physical</a:t>
                      </a:r>
                      <a:endParaRPr lang="en-US" sz="1600" dirty="0">
                        <a:solidFill>
                          <a:schemeClr val="tx1">
                            <a:lumMod val="75000"/>
                            <a:lumOff val="25000"/>
                          </a:schemeClr>
                        </a:solidFill>
                        <a:effectLst/>
                        <a:latin typeface="+mj-lt"/>
                        <a:ea typeface="Calibri" panose="020F0502020204030204" pitchFamily="34" charset="0"/>
                        <a:cs typeface="Times New Roman" panose="02020603050405020304" pitchFamily="18" charset="0"/>
                      </a:endParaRPr>
                    </a:p>
                  </a:txBody>
                  <a:tcPr marL="58228" marR="17069" marT="29114" marB="29114" anchor="ctr"/>
                </a:tc>
                <a:tc>
                  <a:txBody>
                    <a:bodyPr/>
                    <a:lstStyle/>
                    <a:p>
                      <a:pPr algn="r" rtl="0" fontAlgn="ctr"/>
                      <a:r>
                        <a:rPr lang="en-US" sz="1600" u="none" strike="noStrike">
                          <a:solidFill>
                            <a:schemeClr val="tx1">
                              <a:lumMod val="75000"/>
                              <a:lumOff val="25000"/>
                            </a:schemeClr>
                          </a:solidFill>
                          <a:effectLst/>
                        </a:rPr>
                        <a:t>9</a:t>
                      </a:r>
                      <a:endParaRPr lang="en-US" sz="1600" b="0" i="0" u="none" strike="noStrike">
                        <a:solidFill>
                          <a:schemeClr val="tx1">
                            <a:lumMod val="75000"/>
                            <a:lumOff val="25000"/>
                          </a:schemeClr>
                        </a:solidFill>
                        <a:effectLst/>
                        <a:latin typeface="Century Gothic" panose="020B0502020202020204" pitchFamily="34" charset="0"/>
                      </a:endParaRPr>
                    </a:p>
                  </a:txBody>
                  <a:tcPr marL="58228" marR="2371" marT="29114" marB="29114" anchor="ctr"/>
                </a:tc>
                <a:tc>
                  <a:txBody>
                    <a:bodyPr/>
                    <a:lstStyle/>
                    <a:p>
                      <a:pPr algn="r" rtl="0" fontAlgn="ctr"/>
                      <a:r>
                        <a:rPr lang="en-US" sz="1600" b="0" u="none" strike="noStrike" dirty="0">
                          <a:solidFill>
                            <a:schemeClr val="tx1"/>
                          </a:solidFill>
                          <a:effectLst/>
                        </a:rPr>
                        <a:t>91</a:t>
                      </a:r>
                      <a:endParaRPr lang="en-US" sz="1600" b="0" i="0" u="none" strike="noStrike" dirty="0">
                        <a:solidFill>
                          <a:schemeClr val="tx1"/>
                        </a:solidFill>
                        <a:effectLst/>
                        <a:latin typeface="Century Gothic" panose="020B0502020202020204" pitchFamily="34" charset="0"/>
                      </a:endParaRPr>
                    </a:p>
                  </a:txBody>
                  <a:tcPr marL="58228" marR="2371" marT="29114" marB="29114" anchor="ctr"/>
                </a:tc>
                <a:tc>
                  <a:txBody>
                    <a:bodyPr/>
                    <a:lstStyle/>
                    <a:p>
                      <a:pPr algn="r" rtl="0" fontAlgn="ctr"/>
                      <a:r>
                        <a:rPr lang="en-US" sz="1600" u="none" strike="noStrike">
                          <a:solidFill>
                            <a:schemeClr val="tx1">
                              <a:lumMod val="75000"/>
                              <a:lumOff val="25000"/>
                            </a:schemeClr>
                          </a:solidFill>
                          <a:effectLst/>
                        </a:rPr>
                        <a:t>75</a:t>
                      </a:r>
                      <a:endParaRPr lang="en-US" sz="1600" b="0" i="0" u="none" strike="noStrike">
                        <a:solidFill>
                          <a:schemeClr val="tx1">
                            <a:lumMod val="75000"/>
                            <a:lumOff val="25000"/>
                          </a:schemeClr>
                        </a:solidFill>
                        <a:effectLst/>
                        <a:latin typeface="Century Gothic" panose="020B0502020202020204" pitchFamily="34" charset="0"/>
                      </a:endParaRPr>
                    </a:p>
                  </a:txBody>
                  <a:tcPr marL="58228" marR="2371" marT="29114" marB="29114" anchor="ctr"/>
                </a:tc>
                <a:tc>
                  <a:txBody>
                    <a:bodyPr/>
                    <a:lstStyle/>
                    <a:p>
                      <a:pPr algn="r" rtl="0" fontAlgn="ctr"/>
                      <a:r>
                        <a:rPr lang="en-US" sz="1600" u="none" strike="noStrike">
                          <a:solidFill>
                            <a:schemeClr val="tx1">
                              <a:lumMod val="75000"/>
                              <a:lumOff val="25000"/>
                            </a:schemeClr>
                          </a:solidFill>
                          <a:effectLst/>
                        </a:rPr>
                        <a:t>58</a:t>
                      </a:r>
                      <a:endParaRPr lang="en-US" sz="1600" b="0" i="0" u="none" strike="noStrike">
                        <a:solidFill>
                          <a:schemeClr val="tx1">
                            <a:lumMod val="75000"/>
                            <a:lumOff val="25000"/>
                          </a:schemeClr>
                        </a:solidFill>
                        <a:effectLst/>
                        <a:latin typeface="Century Gothic" panose="020B0502020202020204" pitchFamily="34" charset="0"/>
                      </a:endParaRPr>
                    </a:p>
                  </a:txBody>
                  <a:tcPr marL="58228" marR="2371" marT="29114" marB="29114" anchor="ctr"/>
                </a:tc>
                <a:tc>
                  <a:txBody>
                    <a:bodyPr/>
                    <a:lstStyle/>
                    <a:p>
                      <a:pPr algn="r" rtl="0" fontAlgn="ctr"/>
                      <a:r>
                        <a:rPr lang="en-US" sz="1600" u="none" strike="noStrike">
                          <a:solidFill>
                            <a:schemeClr val="tx1">
                              <a:lumMod val="75000"/>
                              <a:lumOff val="25000"/>
                            </a:schemeClr>
                          </a:solidFill>
                          <a:effectLst/>
                        </a:rPr>
                        <a:t>41</a:t>
                      </a:r>
                      <a:endParaRPr lang="en-US" sz="1600" b="0" i="0" u="none" strike="noStrike">
                        <a:solidFill>
                          <a:schemeClr val="tx1">
                            <a:lumMod val="75000"/>
                            <a:lumOff val="25000"/>
                          </a:schemeClr>
                        </a:solidFill>
                        <a:effectLst/>
                        <a:latin typeface="Century Gothic" panose="020B0502020202020204" pitchFamily="34" charset="0"/>
                      </a:endParaRPr>
                    </a:p>
                  </a:txBody>
                  <a:tcPr marL="58228" marR="2371" marT="29114" marB="29114" anchor="ctr"/>
                </a:tc>
                <a:tc>
                  <a:txBody>
                    <a:bodyPr/>
                    <a:lstStyle/>
                    <a:p>
                      <a:pPr algn="r" rtl="0" fontAlgn="ctr"/>
                      <a:r>
                        <a:rPr lang="en-US" sz="1600" u="none" strike="noStrike">
                          <a:solidFill>
                            <a:schemeClr val="tx1">
                              <a:lumMod val="75000"/>
                              <a:lumOff val="25000"/>
                            </a:schemeClr>
                          </a:solidFill>
                          <a:effectLst/>
                        </a:rPr>
                        <a:t>27</a:t>
                      </a:r>
                      <a:endParaRPr lang="en-US" sz="1600" b="0" i="0" u="none" strike="noStrike">
                        <a:solidFill>
                          <a:schemeClr val="tx1">
                            <a:lumMod val="75000"/>
                            <a:lumOff val="25000"/>
                          </a:schemeClr>
                        </a:solidFill>
                        <a:effectLst/>
                        <a:latin typeface="Century Gothic" panose="020B0502020202020204" pitchFamily="34" charset="0"/>
                      </a:endParaRPr>
                    </a:p>
                  </a:txBody>
                  <a:tcPr marL="58228" marR="2371" marT="29114" marB="29114" anchor="ctr"/>
                </a:tc>
                <a:extLst>
                  <a:ext uri="{0D108BD9-81ED-4DB2-BD59-A6C34878D82A}">
                    <a16:rowId xmlns:a16="http://schemas.microsoft.com/office/drawing/2014/main" val="1608671905"/>
                  </a:ext>
                </a:extLst>
              </a:tr>
              <a:tr h="381966">
                <a:tc>
                  <a:txBody>
                    <a:bodyPr/>
                    <a:lstStyle/>
                    <a:p>
                      <a:pPr marL="0" marR="0">
                        <a:lnSpc>
                          <a:spcPct val="100000"/>
                        </a:lnSpc>
                        <a:spcBef>
                          <a:spcPts val="0"/>
                        </a:spcBef>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600" dirty="0">
                          <a:solidFill>
                            <a:schemeClr val="tx1">
                              <a:lumMod val="75000"/>
                              <a:lumOff val="25000"/>
                            </a:schemeClr>
                          </a:solidFill>
                          <a:effectLst/>
                        </a:rPr>
                        <a:t>  Sexual Touching (Youth to adult)</a:t>
                      </a:r>
                      <a:endParaRPr lang="en-US" sz="1600" dirty="0">
                        <a:solidFill>
                          <a:schemeClr val="tx1">
                            <a:lumMod val="75000"/>
                            <a:lumOff val="25000"/>
                          </a:schemeClr>
                        </a:solidFill>
                        <a:effectLst/>
                        <a:latin typeface="+mj-lt"/>
                        <a:ea typeface="Calibri" panose="020F0502020204030204" pitchFamily="34" charset="0"/>
                        <a:cs typeface="Times New Roman" panose="02020603050405020304" pitchFamily="18" charset="0"/>
                      </a:endParaRPr>
                    </a:p>
                  </a:txBody>
                  <a:tcPr marL="58228" marR="17069" marT="29114" marB="29114" anchor="ctr"/>
                </a:tc>
                <a:tc>
                  <a:txBody>
                    <a:bodyPr/>
                    <a:lstStyle/>
                    <a:p>
                      <a:pPr algn="r" rtl="0" fontAlgn="ctr"/>
                      <a:r>
                        <a:rPr lang="en-US" sz="1600" u="none" strike="noStrike">
                          <a:solidFill>
                            <a:schemeClr val="tx1">
                              <a:lumMod val="75000"/>
                              <a:lumOff val="25000"/>
                            </a:schemeClr>
                          </a:solidFill>
                          <a:effectLst/>
                        </a:rPr>
                        <a:t>11</a:t>
                      </a:r>
                      <a:endParaRPr lang="en-US" sz="1600" b="0" i="0" u="none" strike="noStrike">
                        <a:solidFill>
                          <a:schemeClr val="tx1">
                            <a:lumMod val="75000"/>
                            <a:lumOff val="25000"/>
                          </a:schemeClr>
                        </a:solidFill>
                        <a:effectLst/>
                        <a:latin typeface="Century Gothic" panose="020B0502020202020204" pitchFamily="34" charset="0"/>
                      </a:endParaRPr>
                    </a:p>
                  </a:txBody>
                  <a:tcPr marL="58228" marR="2371" marT="29114" marB="29114" anchor="ctr"/>
                </a:tc>
                <a:tc>
                  <a:txBody>
                    <a:bodyPr/>
                    <a:lstStyle/>
                    <a:p>
                      <a:pPr algn="r" rtl="0" fontAlgn="ctr"/>
                      <a:r>
                        <a:rPr lang="en-US" sz="1600" b="0" u="none" strike="noStrike" dirty="0">
                          <a:solidFill>
                            <a:schemeClr val="tx1"/>
                          </a:solidFill>
                          <a:effectLst/>
                        </a:rPr>
                        <a:t>89</a:t>
                      </a:r>
                      <a:endParaRPr lang="en-US" sz="1600" b="0" i="0" u="none" strike="noStrike" dirty="0">
                        <a:solidFill>
                          <a:schemeClr val="tx1"/>
                        </a:solidFill>
                        <a:effectLst/>
                        <a:latin typeface="Century Gothic" panose="020B0502020202020204" pitchFamily="34" charset="0"/>
                      </a:endParaRPr>
                    </a:p>
                  </a:txBody>
                  <a:tcPr marL="58228" marR="2371" marT="29114" marB="29114" anchor="ctr"/>
                </a:tc>
                <a:tc>
                  <a:txBody>
                    <a:bodyPr/>
                    <a:lstStyle/>
                    <a:p>
                      <a:pPr algn="r" rtl="0" fontAlgn="ctr"/>
                      <a:r>
                        <a:rPr lang="en-US" sz="1600" u="none" strike="noStrike">
                          <a:solidFill>
                            <a:schemeClr val="tx1">
                              <a:lumMod val="75000"/>
                              <a:lumOff val="25000"/>
                            </a:schemeClr>
                          </a:solidFill>
                          <a:effectLst/>
                        </a:rPr>
                        <a:t>71</a:t>
                      </a:r>
                      <a:endParaRPr lang="en-US" sz="1600" b="0" i="0" u="none" strike="noStrike">
                        <a:solidFill>
                          <a:schemeClr val="tx1">
                            <a:lumMod val="75000"/>
                            <a:lumOff val="25000"/>
                          </a:schemeClr>
                        </a:solidFill>
                        <a:effectLst/>
                        <a:latin typeface="Century Gothic" panose="020B0502020202020204" pitchFamily="34" charset="0"/>
                      </a:endParaRPr>
                    </a:p>
                  </a:txBody>
                  <a:tcPr marL="58228" marR="2371" marT="29114" marB="29114" anchor="ctr"/>
                </a:tc>
                <a:tc>
                  <a:txBody>
                    <a:bodyPr/>
                    <a:lstStyle/>
                    <a:p>
                      <a:pPr algn="r" rtl="0" fontAlgn="ctr"/>
                      <a:r>
                        <a:rPr lang="en-US" sz="1600" u="none" strike="noStrike">
                          <a:solidFill>
                            <a:schemeClr val="tx1">
                              <a:lumMod val="75000"/>
                              <a:lumOff val="25000"/>
                            </a:schemeClr>
                          </a:solidFill>
                          <a:effectLst/>
                        </a:rPr>
                        <a:t>55</a:t>
                      </a:r>
                      <a:endParaRPr lang="en-US" sz="1600" b="0" i="0" u="none" strike="noStrike">
                        <a:solidFill>
                          <a:schemeClr val="tx1">
                            <a:lumMod val="75000"/>
                            <a:lumOff val="25000"/>
                          </a:schemeClr>
                        </a:solidFill>
                        <a:effectLst/>
                        <a:latin typeface="Century Gothic" panose="020B0502020202020204" pitchFamily="34" charset="0"/>
                      </a:endParaRPr>
                    </a:p>
                  </a:txBody>
                  <a:tcPr marL="58228" marR="2371" marT="29114" marB="29114" anchor="ctr"/>
                </a:tc>
                <a:tc>
                  <a:txBody>
                    <a:bodyPr/>
                    <a:lstStyle/>
                    <a:p>
                      <a:pPr algn="r" rtl="0" fontAlgn="ctr"/>
                      <a:r>
                        <a:rPr lang="en-US" sz="1600" u="none" strike="noStrike">
                          <a:solidFill>
                            <a:schemeClr val="tx1">
                              <a:lumMod val="75000"/>
                              <a:lumOff val="25000"/>
                            </a:schemeClr>
                          </a:solidFill>
                          <a:effectLst/>
                        </a:rPr>
                        <a:t>40</a:t>
                      </a:r>
                      <a:endParaRPr lang="en-US" sz="1600" b="0" i="0" u="none" strike="noStrike">
                        <a:solidFill>
                          <a:schemeClr val="tx1">
                            <a:lumMod val="75000"/>
                            <a:lumOff val="25000"/>
                          </a:schemeClr>
                        </a:solidFill>
                        <a:effectLst/>
                        <a:latin typeface="Century Gothic" panose="020B0502020202020204" pitchFamily="34" charset="0"/>
                      </a:endParaRPr>
                    </a:p>
                  </a:txBody>
                  <a:tcPr marL="58228" marR="2371" marT="29114" marB="29114" anchor="ctr"/>
                </a:tc>
                <a:tc>
                  <a:txBody>
                    <a:bodyPr/>
                    <a:lstStyle/>
                    <a:p>
                      <a:pPr algn="r" rtl="0" fontAlgn="ctr"/>
                      <a:r>
                        <a:rPr lang="en-US" sz="1600" u="none" strike="noStrike">
                          <a:solidFill>
                            <a:schemeClr val="tx1">
                              <a:lumMod val="75000"/>
                              <a:lumOff val="25000"/>
                            </a:schemeClr>
                          </a:solidFill>
                          <a:effectLst/>
                        </a:rPr>
                        <a:t>29</a:t>
                      </a:r>
                      <a:endParaRPr lang="en-US" sz="1600" b="0" i="0" u="none" strike="noStrike">
                        <a:solidFill>
                          <a:schemeClr val="tx1">
                            <a:lumMod val="75000"/>
                            <a:lumOff val="25000"/>
                          </a:schemeClr>
                        </a:solidFill>
                        <a:effectLst/>
                        <a:latin typeface="Century Gothic" panose="020B0502020202020204" pitchFamily="34" charset="0"/>
                      </a:endParaRPr>
                    </a:p>
                  </a:txBody>
                  <a:tcPr marL="58228" marR="2371" marT="29114" marB="29114" anchor="ctr"/>
                </a:tc>
                <a:extLst>
                  <a:ext uri="{0D108BD9-81ED-4DB2-BD59-A6C34878D82A}">
                    <a16:rowId xmlns:a16="http://schemas.microsoft.com/office/drawing/2014/main" val="3031747966"/>
                  </a:ext>
                </a:extLst>
              </a:tr>
              <a:tr h="381966">
                <a:tc>
                  <a:txBody>
                    <a:bodyPr/>
                    <a:lstStyle/>
                    <a:p>
                      <a:pPr marL="0" marR="0">
                        <a:lnSpc>
                          <a:spcPct val="100000"/>
                        </a:lnSpc>
                        <a:spcBef>
                          <a:spcPts val="0"/>
                        </a:spcBef>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600" dirty="0">
                          <a:solidFill>
                            <a:schemeClr val="tx1">
                              <a:lumMod val="75000"/>
                              <a:lumOff val="25000"/>
                            </a:schemeClr>
                          </a:solidFill>
                          <a:effectLst/>
                        </a:rPr>
                        <a:t>  Sexual Touching (Adult to youth)</a:t>
                      </a:r>
                      <a:endParaRPr lang="en-US" sz="1600" dirty="0">
                        <a:solidFill>
                          <a:schemeClr val="tx1">
                            <a:lumMod val="75000"/>
                            <a:lumOff val="25000"/>
                          </a:schemeClr>
                        </a:solidFill>
                        <a:effectLst/>
                        <a:latin typeface="+mj-lt"/>
                        <a:ea typeface="Calibri" panose="020F0502020204030204" pitchFamily="34" charset="0"/>
                        <a:cs typeface="Times New Roman" panose="02020603050405020304" pitchFamily="18" charset="0"/>
                      </a:endParaRPr>
                    </a:p>
                  </a:txBody>
                  <a:tcPr marL="58228" marR="17069" marT="29114" marB="29114" anchor="ctr"/>
                </a:tc>
                <a:tc>
                  <a:txBody>
                    <a:bodyPr/>
                    <a:lstStyle/>
                    <a:p>
                      <a:pPr algn="r" rtl="0" fontAlgn="ctr"/>
                      <a:r>
                        <a:rPr lang="en-US" sz="1600" u="none" strike="noStrike">
                          <a:solidFill>
                            <a:schemeClr val="tx1">
                              <a:lumMod val="75000"/>
                              <a:lumOff val="25000"/>
                            </a:schemeClr>
                          </a:solidFill>
                          <a:effectLst/>
                        </a:rPr>
                        <a:t>4</a:t>
                      </a:r>
                      <a:endParaRPr lang="en-US" sz="1600" b="0" i="0" u="none" strike="noStrike">
                        <a:solidFill>
                          <a:schemeClr val="tx1">
                            <a:lumMod val="75000"/>
                            <a:lumOff val="25000"/>
                          </a:schemeClr>
                        </a:solidFill>
                        <a:effectLst/>
                        <a:latin typeface="Century Gothic" panose="020B0502020202020204" pitchFamily="34" charset="0"/>
                      </a:endParaRPr>
                    </a:p>
                  </a:txBody>
                  <a:tcPr marL="58228" marR="2371" marT="29114" marB="29114" anchor="ctr"/>
                </a:tc>
                <a:tc>
                  <a:txBody>
                    <a:bodyPr/>
                    <a:lstStyle/>
                    <a:p>
                      <a:pPr algn="r" rtl="0" fontAlgn="ctr"/>
                      <a:r>
                        <a:rPr lang="en-US" sz="1600" b="0" u="none" strike="noStrike" dirty="0">
                          <a:solidFill>
                            <a:schemeClr val="tx1"/>
                          </a:solidFill>
                          <a:effectLst/>
                        </a:rPr>
                        <a:t>96</a:t>
                      </a:r>
                      <a:endParaRPr lang="en-US" sz="1600" b="0" i="0" u="none" strike="noStrike" dirty="0">
                        <a:solidFill>
                          <a:schemeClr val="tx1"/>
                        </a:solidFill>
                        <a:effectLst/>
                        <a:latin typeface="Century Gothic" panose="020B0502020202020204" pitchFamily="34" charset="0"/>
                      </a:endParaRPr>
                    </a:p>
                  </a:txBody>
                  <a:tcPr marL="58228" marR="2371" marT="29114" marB="29114" anchor="ctr"/>
                </a:tc>
                <a:tc>
                  <a:txBody>
                    <a:bodyPr/>
                    <a:lstStyle/>
                    <a:p>
                      <a:pPr algn="r" rtl="0" fontAlgn="ctr"/>
                      <a:r>
                        <a:rPr lang="en-US" sz="1600" u="none" strike="noStrike">
                          <a:solidFill>
                            <a:schemeClr val="tx1">
                              <a:lumMod val="75000"/>
                              <a:lumOff val="25000"/>
                            </a:schemeClr>
                          </a:solidFill>
                          <a:effectLst/>
                        </a:rPr>
                        <a:t>80</a:t>
                      </a:r>
                      <a:endParaRPr lang="en-US" sz="1600" b="0" i="0" u="none" strike="noStrike">
                        <a:solidFill>
                          <a:schemeClr val="tx1">
                            <a:lumMod val="75000"/>
                            <a:lumOff val="25000"/>
                          </a:schemeClr>
                        </a:solidFill>
                        <a:effectLst/>
                        <a:latin typeface="Century Gothic" panose="020B0502020202020204" pitchFamily="34" charset="0"/>
                      </a:endParaRPr>
                    </a:p>
                  </a:txBody>
                  <a:tcPr marL="58228" marR="2371" marT="29114" marB="29114" anchor="ctr"/>
                </a:tc>
                <a:tc>
                  <a:txBody>
                    <a:bodyPr/>
                    <a:lstStyle/>
                    <a:p>
                      <a:pPr algn="r" rtl="0" fontAlgn="ctr"/>
                      <a:r>
                        <a:rPr lang="en-US" sz="1600" u="none" strike="noStrike">
                          <a:solidFill>
                            <a:schemeClr val="tx1">
                              <a:lumMod val="75000"/>
                              <a:lumOff val="25000"/>
                            </a:schemeClr>
                          </a:solidFill>
                          <a:effectLst/>
                        </a:rPr>
                        <a:t>63</a:t>
                      </a:r>
                      <a:endParaRPr lang="en-US" sz="1600" b="0" i="0" u="none" strike="noStrike">
                        <a:solidFill>
                          <a:schemeClr val="tx1">
                            <a:lumMod val="75000"/>
                            <a:lumOff val="25000"/>
                          </a:schemeClr>
                        </a:solidFill>
                        <a:effectLst/>
                        <a:latin typeface="Century Gothic" panose="020B0502020202020204" pitchFamily="34" charset="0"/>
                      </a:endParaRPr>
                    </a:p>
                  </a:txBody>
                  <a:tcPr marL="58228" marR="2371" marT="29114" marB="29114" anchor="ctr"/>
                </a:tc>
                <a:tc>
                  <a:txBody>
                    <a:bodyPr/>
                    <a:lstStyle/>
                    <a:p>
                      <a:pPr algn="r" rtl="0" fontAlgn="ctr"/>
                      <a:r>
                        <a:rPr lang="en-US" sz="1600" u="none" strike="noStrike">
                          <a:solidFill>
                            <a:schemeClr val="tx1">
                              <a:lumMod val="75000"/>
                              <a:lumOff val="25000"/>
                            </a:schemeClr>
                          </a:solidFill>
                          <a:effectLst/>
                        </a:rPr>
                        <a:t>48</a:t>
                      </a:r>
                      <a:endParaRPr lang="en-US" sz="1600" b="0" i="0" u="none" strike="noStrike">
                        <a:solidFill>
                          <a:schemeClr val="tx1">
                            <a:lumMod val="75000"/>
                            <a:lumOff val="25000"/>
                          </a:schemeClr>
                        </a:solidFill>
                        <a:effectLst/>
                        <a:latin typeface="Century Gothic" panose="020B0502020202020204" pitchFamily="34" charset="0"/>
                      </a:endParaRPr>
                    </a:p>
                  </a:txBody>
                  <a:tcPr marL="58228" marR="2371" marT="29114" marB="29114" anchor="ctr"/>
                </a:tc>
                <a:tc>
                  <a:txBody>
                    <a:bodyPr/>
                    <a:lstStyle/>
                    <a:p>
                      <a:pPr algn="r" rtl="0" fontAlgn="ctr"/>
                      <a:r>
                        <a:rPr lang="en-US" sz="1600" u="none" strike="noStrike">
                          <a:solidFill>
                            <a:schemeClr val="tx1">
                              <a:lumMod val="75000"/>
                              <a:lumOff val="25000"/>
                            </a:schemeClr>
                          </a:solidFill>
                          <a:effectLst/>
                        </a:rPr>
                        <a:t>37</a:t>
                      </a:r>
                      <a:endParaRPr lang="en-US" sz="1600" b="0" i="0" u="none" strike="noStrike">
                        <a:solidFill>
                          <a:schemeClr val="tx1">
                            <a:lumMod val="75000"/>
                            <a:lumOff val="25000"/>
                          </a:schemeClr>
                        </a:solidFill>
                        <a:effectLst/>
                        <a:latin typeface="Century Gothic" panose="020B0502020202020204" pitchFamily="34" charset="0"/>
                      </a:endParaRPr>
                    </a:p>
                  </a:txBody>
                  <a:tcPr marL="58228" marR="2371" marT="29114" marB="29114" anchor="ctr"/>
                </a:tc>
                <a:extLst>
                  <a:ext uri="{0D108BD9-81ED-4DB2-BD59-A6C34878D82A}">
                    <a16:rowId xmlns:a16="http://schemas.microsoft.com/office/drawing/2014/main" val="45545940"/>
                  </a:ext>
                </a:extLst>
              </a:tr>
              <a:tr h="381966">
                <a:tc>
                  <a:txBody>
                    <a:bodyPr/>
                    <a:lstStyle/>
                    <a:p>
                      <a:pPr marL="0" marR="0">
                        <a:lnSpc>
                          <a:spcPct val="100000"/>
                        </a:lnSpc>
                        <a:spcBef>
                          <a:spcPts val="0"/>
                        </a:spcBef>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600" dirty="0">
                          <a:solidFill>
                            <a:schemeClr val="accent1"/>
                          </a:solidFill>
                          <a:effectLst/>
                        </a:rPr>
                        <a:t>  Forced Intercourse</a:t>
                      </a:r>
                      <a:endParaRPr lang="en-US" sz="1600" dirty="0">
                        <a:solidFill>
                          <a:schemeClr val="accent1"/>
                        </a:solidFill>
                        <a:effectLst/>
                        <a:latin typeface="+mj-lt"/>
                        <a:ea typeface="Calibri" panose="020F0502020204030204" pitchFamily="34" charset="0"/>
                        <a:cs typeface="Times New Roman" panose="02020603050405020304" pitchFamily="18" charset="0"/>
                      </a:endParaRPr>
                    </a:p>
                  </a:txBody>
                  <a:tcPr marL="58228" marR="17069" marT="29114" marB="29114" anchor="ctr"/>
                </a:tc>
                <a:tc>
                  <a:txBody>
                    <a:bodyPr/>
                    <a:lstStyle/>
                    <a:p>
                      <a:pPr algn="r" rtl="0" fontAlgn="ctr"/>
                      <a:r>
                        <a:rPr lang="en-US" sz="1600" u="none" strike="noStrike" dirty="0">
                          <a:solidFill>
                            <a:schemeClr val="accent1"/>
                          </a:solidFill>
                          <a:effectLst/>
                        </a:rPr>
                        <a:t>3</a:t>
                      </a:r>
                      <a:endParaRPr lang="en-US" sz="1600" b="0" i="0" u="none" strike="noStrike" dirty="0">
                        <a:solidFill>
                          <a:schemeClr val="accent1"/>
                        </a:solidFill>
                        <a:effectLst/>
                        <a:latin typeface="Century Gothic" panose="020B0502020202020204" pitchFamily="34" charset="0"/>
                      </a:endParaRPr>
                    </a:p>
                  </a:txBody>
                  <a:tcPr marL="58228" marR="2371" marT="29114" marB="29114" anchor="ctr"/>
                </a:tc>
                <a:tc>
                  <a:txBody>
                    <a:bodyPr/>
                    <a:lstStyle/>
                    <a:p>
                      <a:pPr algn="r" rtl="0" fontAlgn="ctr"/>
                      <a:r>
                        <a:rPr lang="en-US" sz="1600" b="0" u="none" strike="noStrike" dirty="0">
                          <a:solidFill>
                            <a:schemeClr val="accent1"/>
                          </a:solidFill>
                          <a:effectLst/>
                        </a:rPr>
                        <a:t>97</a:t>
                      </a:r>
                      <a:endParaRPr lang="en-US" sz="1600" b="0" i="0" u="none" strike="noStrike" dirty="0">
                        <a:solidFill>
                          <a:schemeClr val="accent1"/>
                        </a:solidFill>
                        <a:effectLst/>
                        <a:latin typeface="Century Gothic" panose="020B0502020202020204" pitchFamily="34" charset="0"/>
                      </a:endParaRPr>
                    </a:p>
                  </a:txBody>
                  <a:tcPr marL="58228" marR="2371" marT="29114" marB="29114" anchor="ctr"/>
                </a:tc>
                <a:tc>
                  <a:txBody>
                    <a:bodyPr/>
                    <a:lstStyle/>
                    <a:p>
                      <a:pPr algn="r" rtl="0" fontAlgn="ctr"/>
                      <a:r>
                        <a:rPr lang="en-US" sz="1600" u="none" strike="noStrike">
                          <a:solidFill>
                            <a:schemeClr val="accent1"/>
                          </a:solidFill>
                          <a:effectLst/>
                        </a:rPr>
                        <a:t>92</a:t>
                      </a:r>
                      <a:endParaRPr lang="en-US" sz="1600" b="0" i="0" u="none" strike="noStrike">
                        <a:solidFill>
                          <a:schemeClr val="accent1"/>
                        </a:solidFill>
                        <a:effectLst/>
                        <a:latin typeface="Century Gothic" panose="020B0502020202020204" pitchFamily="34" charset="0"/>
                      </a:endParaRPr>
                    </a:p>
                  </a:txBody>
                  <a:tcPr marL="58228" marR="2371" marT="29114" marB="29114" anchor="ctr"/>
                </a:tc>
                <a:tc>
                  <a:txBody>
                    <a:bodyPr/>
                    <a:lstStyle/>
                    <a:p>
                      <a:pPr algn="r" rtl="0" fontAlgn="ctr"/>
                      <a:r>
                        <a:rPr lang="en-US" sz="1600" u="none" strike="noStrike">
                          <a:solidFill>
                            <a:schemeClr val="accent1"/>
                          </a:solidFill>
                          <a:effectLst/>
                        </a:rPr>
                        <a:t>78</a:t>
                      </a:r>
                      <a:endParaRPr lang="en-US" sz="1600" b="0" i="0" u="none" strike="noStrike">
                        <a:solidFill>
                          <a:schemeClr val="accent1"/>
                        </a:solidFill>
                        <a:effectLst/>
                        <a:latin typeface="Century Gothic" panose="020B0502020202020204" pitchFamily="34" charset="0"/>
                      </a:endParaRPr>
                    </a:p>
                  </a:txBody>
                  <a:tcPr marL="58228" marR="2371" marT="29114" marB="29114" anchor="ctr"/>
                </a:tc>
                <a:tc>
                  <a:txBody>
                    <a:bodyPr/>
                    <a:lstStyle/>
                    <a:p>
                      <a:pPr algn="r" rtl="0" fontAlgn="ctr"/>
                      <a:r>
                        <a:rPr lang="en-US" sz="1600" u="none" strike="noStrike" dirty="0">
                          <a:solidFill>
                            <a:schemeClr val="accent1"/>
                          </a:solidFill>
                          <a:effectLst/>
                        </a:rPr>
                        <a:t>65</a:t>
                      </a:r>
                      <a:endParaRPr lang="en-US" sz="1600" b="0" i="0" u="none" strike="noStrike" dirty="0">
                        <a:solidFill>
                          <a:schemeClr val="accent1"/>
                        </a:solidFill>
                        <a:effectLst/>
                        <a:latin typeface="Century Gothic" panose="020B0502020202020204" pitchFamily="34" charset="0"/>
                      </a:endParaRPr>
                    </a:p>
                  </a:txBody>
                  <a:tcPr marL="58228" marR="2371" marT="29114" marB="29114" anchor="ctr"/>
                </a:tc>
                <a:tc>
                  <a:txBody>
                    <a:bodyPr/>
                    <a:lstStyle/>
                    <a:p>
                      <a:pPr algn="r" rtl="0" fontAlgn="ctr"/>
                      <a:r>
                        <a:rPr lang="en-US" sz="1600" u="none" strike="noStrike" dirty="0">
                          <a:solidFill>
                            <a:schemeClr val="accent1"/>
                          </a:solidFill>
                          <a:effectLst/>
                        </a:rPr>
                        <a:t>50</a:t>
                      </a:r>
                      <a:endParaRPr lang="en-US" sz="1600" b="0" i="0" u="none" strike="noStrike" dirty="0">
                        <a:solidFill>
                          <a:schemeClr val="accent1"/>
                        </a:solidFill>
                        <a:effectLst/>
                        <a:latin typeface="Century Gothic" panose="020B0502020202020204" pitchFamily="34" charset="0"/>
                      </a:endParaRPr>
                    </a:p>
                  </a:txBody>
                  <a:tcPr marL="58228" marR="2371" marT="29114" marB="29114" anchor="ctr"/>
                </a:tc>
                <a:extLst>
                  <a:ext uri="{0D108BD9-81ED-4DB2-BD59-A6C34878D82A}">
                    <a16:rowId xmlns:a16="http://schemas.microsoft.com/office/drawing/2014/main" val="662227366"/>
                  </a:ext>
                </a:extLst>
              </a:tr>
              <a:tr h="356746">
                <a:tc>
                  <a:txBody>
                    <a:bodyPr/>
                    <a:lstStyle/>
                    <a:p>
                      <a:pPr marL="0" marR="0">
                        <a:lnSpc>
                          <a:spcPct val="100000"/>
                        </a:lnSpc>
                        <a:spcBef>
                          <a:spcPts val="0"/>
                        </a:spcBef>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800" b="1" dirty="0">
                          <a:solidFill>
                            <a:schemeClr val="tx1">
                              <a:lumMod val="75000"/>
                              <a:lumOff val="25000"/>
                            </a:schemeClr>
                          </a:solidFill>
                          <a:effectLst/>
                        </a:rPr>
                        <a:t>Household Traumas</a:t>
                      </a:r>
                      <a:endParaRPr lang="en-US" sz="1800" b="1" dirty="0">
                        <a:solidFill>
                          <a:schemeClr val="tx1">
                            <a:lumMod val="75000"/>
                            <a:lumOff val="25000"/>
                          </a:schemeClr>
                        </a:solidFill>
                        <a:effectLst/>
                        <a:latin typeface="+mj-lt"/>
                        <a:ea typeface="Calibri" panose="020F0502020204030204" pitchFamily="34" charset="0"/>
                        <a:cs typeface="Times New Roman" panose="02020603050405020304" pitchFamily="18" charset="0"/>
                      </a:endParaRPr>
                    </a:p>
                  </a:txBody>
                  <a:tcPr marL="58228" marR="17069" marT="29114" marB="29114" anchor="ctr"/>
                </a:tc>
                <a:tc>
                  <a:txBody>
                    <a:bodyPr/>
                    <a:lstStyle/>
                    <a:p>
                      <a:pPr algn="l" rtl="0" fontAlgn="ctr"/>
                      <a:r>
                        <a:rPr lang="en-US" sz="1600" u="none" strike="noStrike" dirty="0">
                          <a:solidFill>
                            <a:schemeClr val="tx1">
                              <a:lumMod val="75000"/>
                              <a:lumOff val="25000"/>
                            </a:schemeClr>
                          </a:solidFill>
                          <a:effectLst/>
                        </a:rPr>
                        <a:t> </a:t>
                      </a:r>
                      <a:endParaRPr lang="en-US" sz="1600" b="0" i="0" u="none" strike="noStrike" dirty="0">
                        <a:solidFill>
                          <a:schemeClr val="tx1">
                            <a:lumMod val="75000"/>
                            <a:lumOff val="25000"/>
                          </a:schemeClr>
                        </a:solidFill>
                        <a:effectLst/>
                        <a:latin typeface="Century Gothic" panose="020B0502020202020204" pitchFamily="34" charset="0"/>
                      </a:endParaRPr>
                    </a:p>
                  </a:txBody>
                  <a:tcPr marL="58228" marR="2371" marT="29114" marB="29114" anchor="ctr"/>
                </a:tc>
                <a:tc>
                  <a:txBody>
                    <a:bodyPr/>
                    <a:lstStyle/>
                    <a:p>
                      <a:pPr algn="l" rtl="0" fontAlgn="ctr"/>
                      <a:r>
                        <a:rPr lang="en-US" sz="1600" b="0" u="none" strike="noStrike" dirty="0">
                          <a:solidFill>
                            <a:schemeClr val="tx1"/>
                          </a:solidFill>
                          <a:effectLst/>
                        </a:rPr>
                        <a:t> </a:t>
                      </a:r>
                      <a:endParaRPr lang="en-US" sz="1600" b="0" i="0" u="none" strike="noStrike" dirty="0">
                        <a:solidFill>
                          <a:schemeClr val="tx1"/>
                        </a:solidFill>
                        <a:effectLst/>
                        <a:latin typeface="Century Gothic" panose="020B0502020202020204" pitchFamily="34" charset="0"/>
                      </a:endParaRPr>
                    </a:p>
                  </a:txBody>
                  <a:tcPr marL="58228" marR="2371" marT="29114" marB="29114" anchor="ctr"/>
                </a:tc>
                <a:tc>
                  <a:txBody>
                    <a:bodyPr/>
                    <a:lstStyle/>
                    <a:p>
                      <a:pPr algn="l" rtl="0" fontAlgn="ctr"/>
                      <a:r>
                        <a:rPr lang="en-US" sz="1600" u="none" strike="noStrike" dirty="0">
                          <a:solidFill>
                            <a:schemeClr val="tx1">
                              <a:lumMod val="75000"/>
                              <a:lumOff val="25000"/>
                            </a:schemeClr>
                          </a:solidFill>
                          <a:effectLst/>
                        </a:rPr>
                        <a:t> </a:t>
                      </a:r>
                      <a:endParaRPr lang="en-US" sz="1600" b="0" i="0" u="none" strike="noStrike" dirty="0">
                        <a:solidFill>
                          <a:schemeClr val="tx1">
                            <a:lumMod val="75000"/>
                            <a:lumOff val="25000"/>
                          </a:schemeClr>
                        </a:solidFill>
                        <a:effectLst/>
                        <a:latin typeface="Century Gothic" panose="020B0502020202020204" pitchFamily="34" charset="0"/>
                      </a:endParaRPr>
                    </a:p>
                  </a:txBody>
                  <a:tcPr marL="58228" marR="2371" marT="29114" marB="29114" anchor="ctr"/>
                </a:tc>
                <a:tc>
                  <a:txBody>
                    <a:bodyPr/>
                    <a:lstStyle/>
                    <a:p>
                      <a:pPr algn="l" rtl="0" fontAlgn="ctr"/>
                      <a:r>
                        <a:rPr lang="en-US" sz="1600" u="none" strike="noStrike" dirty="0">
                          <a:solidFill>
                            <a:schemeClr val="tx1">
                              <a:lumMod val="75000"/>
                              <a:lumOff val="25000"/>
                            </a:schemeClr>
                          </a:solidFill>
                          <a:effectLst/>
                        </a:rPr>
                        <a:t> </a:t>
                      </a:r>
                      <a:endParaRPr lang="en-US" sz="1600" b="0" i="0" u="none" strike="noStrike" dirty="0">
                        <a:solidFill>
                          <a:schemeClr val="tx1">
                            <a:lumMod val="75000"/>
                            <a:lumOff val="25000"/>
                          </a:schemeClr>
                        </a:solidFill>
                        <a:effectLst/>
                        <a:latin typeface="Century Gothic" panose="020B0502020202020204" pitchFamily="34" charset="0"/>
                      </a:endParaRPr>
                    </a:p>
                  </a:txBody>
                  <a:tcPr marL="58228" marR="2371" marT="29114" marB="29114" anchor="ctr"/>
                </a:tc>
                <a:tc>
                  <a:txBody>
                    <a:bodyPr/>
                    <a:lstStyle/>
                    <a:p>
                      <a:pPr algn="l" rtl="0" fontAlgn="ctr"/>
                      <a:r>
                        <a:rPr lang="en-US" sz="1600" u="none" strike="noStrike" dirty="0">
                          <a:solidFill>
                            <a:schemeClr val="tx1">
                              <a:lumMod val="75000"/>
                              <a:lumOff val="25000"/>
                            </a:schemeClr>
                          </a:solidFill>
                          <a:effectLst/>
                        </a:rPr>
                        <a:t> </a:t>
                      </a:r>
                      <a:endParaRPr lang="en-US" sz="1600" b="0" i="0" u="none" strike="noStrike" dirty="0">
                        <a:solidFill>
                          <a:schemeClr val="tx1">
                            <a:lumMod val="75000"/>
                            <a:lumOff val="25000"/>
                          </a:schemeClr>
                        </a:solidFill>
                        <a:effectLst/>
                        <a:latin typeface="Century Gothic" panose="020B0502020202020204" pitchFamily="34" charset="0"/>
                      </a:endParaRPr>
                    </a:p>
                  </a:txBody>
                  <a:tcPr marL="58228" marR="2371" marT="29114" marB="29114" anchor="ctr"/>
                </a:tc>
                <a:tc>
                  <a:txBody>
                    <a:bodyPr/>
                    <a:lstStyle/>
                    <a:p>
                      <a:pPr algn="l" rtl="0" fontAlgn="ctr"/>
                      <a:r>
                        <a:rPr lang="en-US" sz="1600" u="none" strike="noStrike">
                          <a:solidFill>
                            <a:schemeClr val="tx1">
                              <a:lumMod val="75000"/>
                              <a:lumOff val="25000"/>
                            </a:schemeClr>
                          </a:solidFill>
                          <a:effectLst/>
                        </a:rPr>
                        <a:t> </a:t>
                      </a:r>
                      <a:endParaRPr lang="en-US" sz="1600" b="0" i="0" u="none" strike="noStrike">
                        <a:solidFill>
                          <a:schemeClr val="tx1">
                            <a:lumMod val="75000"/>
                            <a:lumOff val="25000"/>
                          </a:schemeClr>
                        </a:solidFill>
                        <a:effectLst/>
                        <a:latin typeface="Century Gothic" panose="020B0502020202020204" pitchFamily="34" charset="0"/>
                      </a:endParaRPr>
                    </a:p>
                  </a:txBody>
                  <a:tcPr marL="58228" marR="2371" marT="29114" marB="29114" anchor="ctr"/>
                </a:tc>
                <a:extLst>
                  <a:ext uri="{0D108BD9-81ED-4DB2-BD59-A6C34878D82A}">
                    <a16:rowId xmlns:a16="http://schemas.microsoft.com/office/drawing/2014/main" val="477564804"/>
                  </a:ext>
                </a:extLst>
              </a:tr>
              <a:tr h="381966">
                <a:tc>
                  <a:txBody>
                    <a:bodyPr/>
                    <a:lstStyle/>
                    <a:p>
                      <a:pPr marL="0" marR="0">
                        <a:lnSpc>
                          <a:spcPct val="100000"/>
                        </a:lnSpc>
                        <a:spcBef>
                          <a:spcPts val="0"/>
                        </a:spcBef>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600">
                          <a:solidFill>
                            <a:schemeClr val="tx1">
                              <a:lumMod val="75000"/>
                              <a:lumOff val="25000"/>
                            </a:schemeClr>
                          </a:solidFill>
                          <a:effectLst/>
                        </a:rPr>
                        <a:t>  Parental Divorce/Separation</a:t>
                      </a:r>
                      <a:endParaRPr lang="en-US" sz="1600">
                        <a:solidFill>
                          <a:schemeClr val="tx1">
                            <a:lumMod val="75000"/>
                            <a:lumOff val="25000"/>
                          </a:schemeClr>
                        </a:solidFill>
                        <a:effectLst/>
                        <a:latin typeface="+mj-lt"/>
                        <a:ea typeface="Calibri" panose="020F0502020204030204" pitchFamily="34" charset="0"/>
                        <a:cs typeface="Times New Roman" panose="02020603050405020304" pitchFamily="18" charset="0"/>
                      </a:endParaRPr>
                    </a:p>
                  </a:txBody>
                  <a:tcPr marL="58228" marR="17069" marT="29114" marB="29114" anchor="ctr"/>
                </a:tc>
                <a:tc>
                  <a:txBody>
                    <a:bodyPr/>
                    <a:lstStyle/>
                    <a:p>
                      <a:pPr algn="r" rtl="0" fontAlgn="ctr"/>
                      <a:r>
                        <a:rPr lang="en-US" sz="1600" u="none" strike="noStrike" dirty="0">
                          <a:solidFill>
                            <a:schemeClr val="tx1">
                              <a:lumMod val="75000"/>
                              <a:lumOff val="25000"/>
                            </a:schemeClr>
                          </a:solidFill>
                          <a:effectLst/>
                        </a:rPr>
                        <a:t>29</a:t>
                      </a:r>
                      <a:endParaRPr lang="en-US" sz="1600" b="0" i="0" u="none" strike="noStrike" dirty="0">
                        <a:solidFill>
                          <a:schemeClr val="tx1">
                            <a:lumMod val="75000"/>
                            <a:lumOff val="25000"/>
                          </a:schemeClr>
                        </a:solidFill>
                        <a:effectLst/>
                        <a:latin typeface="Century Gothic" panose="020B0502020202020204" pitchFamily="34" charset="0"/>
                      </a:endParaRPr>
                    </a:p>
                  </a:txBody>
                  <a:tcPr marL="58228" marR="2371" marT="29114" marB="29114" anchor="ctr"/>
                </a:tc>
                <a:tc>
                  <a:txBody>
                    <a:bodyPr/>
                    <a:lstStyle/>
                    <a:p>
                      <a:pPr algn="r" rtl="0" fontAlgn="ctr"/>
                      <a:r>
                        <a:rPr lang="en-US" sz="1600" b="0" u="none" strike="noStrike" dirty="0">
                          <a:solidFill>
                            <a:schemeClr val="tx1"/>
                          </a:solidFill>
                          <a:effectLst/>
                        </a:rPr>
                        <a:t>71</a:t>
                      </a:r>
                      <a:endParaRPr lang="en-US" sz="1600" b="0" i="0" u="none" strike="noStrike" dirty="0">
                        <a:solidFill>
                          <a:schemeClr val="tx1"/>
                        </a:solidFill>
                        <a:effectLst/>
                        <a:latin typeface="Century Gothic" panose="020B0502020202020204" pitchFamily="34" charset="0"/>
                      </a:endParaRPr>
                    </a:p>
                  </a:txBody>
                  <a:tcPr marL="58228" marR="2371" marT="29114" marB="29114" anchor="ctr"/>
                </a:tc>
                <a:tc>
                  <a:txBody>
                    <a:bodyPr/>
                    <a:lstStyle/>
                    <a:p>
                      <a:pPr algn="r" rtl="0" fontAlgn="ctr"/>
                      <a:r>
                        <a:rPr lang="en-US" sz="1600" u="none" strike="noStrike" dirty="0">
                          <a:solidFill>
                            <a:schemeClr val="tx1">
                              <a:lumMod val="75000"/>
                              <a:lumOff val="25000"/>
                            </a:schemeClr>
                          </a:solidFill>
                          <a:effectLst/>
                        </a:rPr>
                        <a:t>53</a:t>
                      </a:r>
                      <a:endParaRPr lang="en-US" sz="1600" b="0" i="0" u="none" strike="noStrike" dirty="0">
                        <a:solidFill>
                          <a:schemeClr val="tx1">
                            <a:lumMod val="75000"/>
                            <a:lumOff val="25000"/>
                          </a:schemeClr>
                        </a:solidFill>
                        <a:effectLst/>
                        <a:latin typeface="Century Gothic" panose="020B0502020202020204" pitchFamily="34" charset="0"/>
                      </a:endParaRPr>
                    </a:p>
                  </a:txBody>
                  <a:tcPr marL="58228" marR="2371" marT="29114" marB="29114" anchor="ctr"/>
                </a:tc>
                <a:tc>
                  <a:txBody>
                    <a:bodyPr/>
                    <a:lstStyle/>
                    <a:p>
                      <a:pPr algn="r" rtl="0" fontAlgn="ctr"/>
                      <a:r>
                        <a:rPr lang="en-US" sz="1600" u="none" strike="noStrike">
                          <a:solidFill>
                            <a:schemeClr val="tx1">
                              <a:lumMod val="75000"/>
                              <a:lumOff val="25000"/>
                            </a:schemeClr>
                          </a:solidFill>
                          <a:effectLst/>
                        </a:rPr>
                        <a:t>38</a:t>
                      </a:r>
                      <a:endParaRPr lang="en-US" sz="1600" b="0" i="0" u="none" strike="noStrike">
                        <a:solidFill>
                          <a:schemeClr val="tx1">
                            <a:lumMod val="75000"/>
                            <a:lumOff val="25000"/>
                          </a:schemeClr>
                        </a:solidFill>
                        <a:effectLst/>
                        <a:latin typeface="Century Gothic" panose="020B0502020202020204" pitchFamily="34" charset="0"/>
                      </a:endParaRPr>
                    </a:p>
                  </a:txBody>
                  <a:tcPr marL="58228" marR="2371" marT="29114" marB="29114" anchor="ctr"/>
                </a:tc>
                <a:tc>
                  <a:txBody>
                    <a:bodyPr/>
                    <a:lstStyle/>
                    <a:p>
                      <a:pPr algn="r" rtl="0" fontAlgn="ctr"/>
                      <a:r>
                        <a:rPr lang="en-US" sz="1600" u="none" strike="noStrike">
                          <a:solidFill>
                            <a:schemeClr val="tx1">
                              <a:lumMod val="75000"/>
                              <a:lumOff val="25000"/>
                            </a:schemeClr>
                          </a:solidFill>
                          <a:effectLst/>
                        </a:rPr>
                        <a:t>26</a:t>
                      </a:r>
                      <a:endParaRPr lang="en-US" sz="1600" b="0" i="0" u="none" strike="noStrike">
                        <a:solidFill>
                          <a:schemeClr val="tx1">
                            <a:lumMod val="75000"/>
                            <a:lumOff val="25000"/>
                          </a:schemeClr>
                        </a:solidFill>
                        <a:effectLst/>
                        <a:latin typeface="Century Gothic" panose="020B0502020202020204" pitchFamily="34" charset="0"/>
                      </a:endParaRPr>
                    </a:p>
                  </a:txBody>
                  <a:tcPr marL="58228" marR="2371" marT="29114" marB="29114" anchor="ctr"/>
                </a:tc>
                <a:tc>
                  <a:txBody>
                    <a:bodyPr/>
                    <a:lstStyle/>
                    <a:p>
                      <a:pPr algn="r" rtl="0" fontAlgn="ctr"/>
                      <a:r>
                        <a:rPr lang="en-US" sz="1600" u="none" strike="noStrike">
                          <a:solidFill>
                            <a:schemeClr val="tx1">
                              <a:lumMod val="75000"/>
                              <a:lumOff val="25000"/>
                            </a:schemeClr>
                          </a:solidFill>
                          <a:effectLst/>
                        </a:rPr>
                        <a:t>17</a:t>
                      </a:r>
                      <a:endParaRPr lang="en-US" sz="1600" b="0" i="0" u="none" strike="noStrike">
                        <a:solidFill>
                          <a:schemeClr val="tx1">
                            <a:lumMod val="75000"/>
                            <a:lumOff val="25000"/>
                          </a:schemeClr>
                        </a:solidFill>
                        <a:effectLst/>
                        <a:latin typeface="Century Gothic" panose="020B0502020202020204" pitchFamily="34" charset="0"/>
                      </a:endParaRPr>
                    </a:p>
                  </a:txBody>
                  <a:tcPr marL="58228" marR="2371" marT="29114" marB="29114" anchor="ctr"/>
                </a:tc>
                <a:extLst>
                  <a:ext uri="{0D108BD9-81ED-4DB2-BD59-A6C34878D82A}">
                    <a16:rowId xmlns:a16="http://schemas.microsoft.com/office/drawing/2014/main" val="494747450"/>
                  </a:ext>
                </a:extLst>
              </a:tr>
              <a:tr h="381966">
                <a:tc>
                  <a:txBody>
                    <a:bodyPr/>
                    <a:lstStyle/>
                    <a:p>
                      <a:pPr marL="0" marR="0">
                        <a:lnSpc>
                          <a:spcPct val="100000"/>
                        </a:lnSpc>
                        <a:spcBef>
                          <a:spcPts val="0"/>
                        </a:spcBef>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600">
                          <a:solidFill>
                            <a:schemeClr val="tx1">
                              <a:lumMod val="75000"/>
                              <a:lumOff val="25000"/>
                            </a:schemeClr>
                          </a:solidFill>
                          <a:effectLst/>
                        </a:rPr>
                        <a:t>  Alcohol Abuse</a:t>
                      </a:r>
                      <a:endParaRPr lang="en-US" sz="1600">
                        <a:solidFill>
                          <a:schemeClr val="tx1">
                            <a:lumMod val="75000"/>
                            <a:lumOff val="25000"/>
                          </a:schemeClr>
                        </a:solidFill>
                        <a:effectLst/>
                        <a:latin typeface="+mj-lt"/>
                        <a:ea typeface="Calibri" panose="020F0502020204030204" pitchFamily="34" charset="0"/>
                        <a:cs typeface="Times New Roman" panose="02020603050405020304" pitchFamily="18" charset="0"/>
                      </a:endParaRPr>
                    </a:p>
                  </a:txBody>
                  <a:tcPr marL="58228" marR="17069" marT="29114" marB="29114" anchor="ctr"/>
                </a:tc>
                <a:tc>
                  <a:txBody>
                    <a:bodyPr/>
                    <a:lstStyle/>
                    <a:p>
                      <a:pPr algn="r" rtl="0" fontAlgn="ctr"/>
                      <a:r>
                        <a:rPr lang="en-US" sz="1600" u="none" strike="noStrike">
                          <a:solidFill>
                            <a:schemeClr val="tx1">
                              <a:lumMod val="75000"/>
                              <a:lumOff val="25000"/>
                            </a:schemeClr>
                          </a:solidFill>
                          <a:effectLst/>
                        </a:rPr>
                        <a:t>28</a:t>
                      </a:r>
                      <a:endParaRPr lang="en-US" sz="1600" b="0" i="0" u="none" strike="noStrike">
                        <a:solidFill>
                          <a:schemeClr val="tx1">
                            <a:lumMod val="75000"/>
                            <a:lumOff val="25000"/>
                          </a:schemeClr>
                        </a:solidFill>
                        <a:effectLst/>
                        <a:latin typeface="Century Gothic" panose="020B0502020202020204" pitchFamily="34" charset="0"/>
                      </a:endParaRPr>
                    </a:p>
                  </a:txBody>
                  <a:tcPr marL="58228" marR="2371" marT="29114" marB="29114" anchor="ctr"/>
                </a:tc>
                <a:tc>
                  <a:txBody>
                    <a:bodyPr/>
                    <a:lstStyle/>
                    <a:p>
                      <a:pPr algn="r" rtl="0" fontAlgn="ctr"/>
                      <a:r>
                        <a:rPr lang="en-US" sz="1600" b="0" u="none" strike="noStrike" dirty="0">
                          <a:solidFill>
                            <a:schemeClr val="tx1"/>
                          </a:solidFill>
                          <a:effectLst/>
                        </a:rPr>
                        <a:t>72</a:t>
                      </a:r>
                      <a:endParaRPr lang="en-US" sz="1600" b="0" i="0" u="none" strike="noStrike" dirty="0">
                        <a:solidFill>
                          <a:schemeClr val="tx1"/>
                        </a:solidFill>
                        <a:effectLst/>
                        <a:latin typeface="Century Gothic" panose="020B0502020202020204" pitchFamily="34" charset="0"/>
                      </a:endParaRPr>
                    </a:p>
                  </a:txBody>
                  <a:tcPr marL="58228" marR="2371" marT="29114" marB="29114" anchor="ctr"/>
                </a:tc>
                <a:tc>
                  <a:txBody>
                    <a:bodyPr/>
                    <a:lstStyle/>
                    <a:p>
                      <a:pPr algn="r" rtl="0" fontAlgn="ctr"/>
                      <a:r>
                        <a:rPr lang="en-US" sz="1600" u="none" strike="noStrike" dirty="0">
                          <a:solidFill>
                            <a:schemeClr val="tx1">
                              <a:lumMod val="75000"/>
                              <a:lumOff val="25000"/>
                            </a:schemeClr>
                          </a:solidFill>
                          <a:effectLst/>
                        </a:rPr>
                        <a:t>49</a:t>
                      </a:r>
                      <a:endParaRPr lang="en-US" sz="1600" b="0" i="0" u="none" strike="noStrike" dirty="0">
                        <a:solidFill>
                          <a:schemeClr val="tx1">
                            <a:lumMod val="75000"/>
                            <a:lumOff val="25000"/>
                          </a:schemeClr>
                        </a:solidFill>
                        <a:effectLst/>
                        <a:latin typeface="Century Gothic" panose="020B0502020202020204" pitchFamily="34" charset="0"/>
                      </a:endParaRPr>
                    </a:p>
                  </a:txBody>
                  <a:tcPr marL="58228" marR="2371" marT="29114" marB="29114" anchor="ctr"/>
                </a:tc>
                <a:tc>
                  <a:txBody>
                    <a:bodyPr/>
                    <a:lstStyle/>
                    <a:p>
                      <a:pPr algn="r" rtl="0" fontAlgn="ctr"/>
                      <a:r>
                        <a:rPr lang="en-US" sz="1600" u="none" strike="noStrike">
                          <a:solidFill>
                            <a:schemeClr val="tx1">
                              <a:lumMod val="75000"/>
                              <a:lumOff val="25000"/>
                            </a:schemeClr>
                          </a:solidFill>
                          <a:effectLst/>
                        </a:rPr>
                        <a:t>33</a:t>
                      </a:r>
                      <a:endParaRPr lang="en-US" sz="1600" b="0" i="0" u="none" strike="noStrike">
                        <a:solidFill>
                          <a:schemeClr val="tx1">
                            <a:lumMod val="75000"/>
                            <a:lumOff val="25000"/>
                          </a:schemeClr>
                        </a:solidFill>
                        <a:effectLst/>
                        <a:latin typeface="Century Gothic" panose="020B0502020202020204" pitchFamily="34" charset="0"/>
                      </a:endParaRPr>
                    </a:p>
                  </a:txBody>
                  <a:tcPr marL="58228" marR="2371" marT="29114" marB="29114" anchor="ctr"/>
                </a:tc>
                <a:tc>
                  <a:txBody>
                    <a:bodyPr/>
                    <a:lstStyle/>
                    <a:p>
                      <a:pPr algn="r" rtl="0" fontAlgn="ctr"/>
                      <a:r>
                        <a:rPr lang="en-US" sz="1600" u="none" strike="noStrike">
                          <a:solidFill>
                            <a:schemeClr val="tx1">
                              <a:lumMod val="75000"/>
                              <a:lumOff val="25000"/>
                            </a:schemeClr>
                          </a:solidFill>
                          <a:effectLst/>
                        </a:rPr>
                        <a:t>21</a:t>
                      </a:r>
                      <a:endParaRPr lang="en-US" sz="1600" b="0" i="0" u="none" strike="noStrike">
                        <a:solidFill>
                          <a:schemeClr val="tx1">
                            <a:lumMod val="75000"/>
                            <a:lumOff val="25000"/>
                          </a:schemeClr>
                        </a:solidFill>
                        <a:effectLst/>
                        <a:latin typeface="Century Gothic" panose="020B0502020202020204" pitchFamily="34" charset="0"/>
                      </a:endParaRPr>
                    </a:p>
                  </a:txBody>
                  <a:tcPr marL="58228" marR="2371" marT="29114" marB="29114" anchor="ctr"/>
                </a:tc>
                <a:tc>
                  <a:txBody>
                    <a:bodyPr/>
                    <a:lstStyle/>
                    <a:p>
                      <a:pPr algn="r" rtl="0" fontAlgn="ctr"/>
                      <a:r>
                        <a:rPr lang="en-US" sz="1600" u="none" strike="noStrike">
                          <a:solidFill>
                            <a:schemeClr val="tx1">
                              <a:lumMod val="75000"/>
                              <a:lumOff val="25000"/>
                            </a:schemeClr>
                          </a:solidFill>
                          <a:effectLst/>
                        </a:rPr>
                        <a:t>13</a:t>
                      </a:r>
                      <a:endParaRPr lang="en-US" sz="1600" b="0" i="0" u="none" strike="noStrike">
                        <a:solidFill>
                          <a:schemeClr val="tx1">
                            <a:lumMod val="75000"/>
                            <a:lumOff val="25000"/>
                          </a:schemeClr>
                        </a:solidFill>
                        <a:effectLst/>
                        <a:latin typeface="Century Gothic" panose="020B0502020202020204" pitchFamily="34" charset="0"/>
                      </a:endParaRPr>
                    </a:p>
                  </a:txBody>
                  <a:tcPr marL="58228" marR="2371" marT="29114" marB="29114" anchor="ctr"/>
                </a:tc>
                <a:extLst>
                  <a:ext uri="{0D108BD9-81ED-4DB2-BD59-A6C34878D82A}">
                    <a16:rowId xmlns:a16="http://schemas.microsoft.com/office/drawing/2014/main" val="335330570"/>
                  </a:ext>
                </a:extLst>
              </a:tr>
              <a:tr h="381966">
                <a:tc>
                  <a:txBody>
                    <a:bodyPr/>
                    <a:lstStyle/>
                    <a:p>
                      <a:pPr marL="0" marR="0">
                        <a:lnSpc>
                          <a:spcPct val="100000"/>
                        </a:lnSpc>
                        <a:spcBef>
                          <a:spcPts val="0"/>
                        </a:spcBef>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600">
                          <a:solidFill>
                            <a:schemeClr val="tx1">
                              <a:lumMod val="75000"/>
                              <a:lumOff val="25000"/>
                            </a:schemeClr>
                          </a:solidFill>
                          <a:effectLst/>
                        </a:rPr>
                        <a:t>  Drug Abuse</a:t>
                      </a:r>
                      <a:endParaRPr lang="en-US" sz="1600">
                        <a:solidFill>
                          <a:schemeClr val="tx1">
                            <a:lumMod val="75000"/>
                            <a:lumOff val="25000"/>
                          </a:schemeClr>
                        </a:solidFill>
                        <a:effectLst/>
                        <a:latin typeface="+mj-lt"/>
                        <a:ea typeface="Calibri" panose="020F0502020204030204" pitchFamily="34" charset="0"/>
                        <a:cs typeface="Times New Roman" panose="02020603050405020304" pitchFamily="18" charset="0"/>
                      </a:endParaRPr>
                    </a:p>
                  </a:txBody>
                  <a:tcPr marL="58228" marR="17069" marT="29114" marB="29114" anchor="ctr"/>
                </a:tc>
                <a:tc>
                  <a:txBody>
                    <a:bodyPr/>
                    <a:lstStyle/>
                    <a:p>
                      <a:pPr algn="r" rtl="0" fontAlgn="ctr"/>
                      <a:r>
                        <a:rPr lang="en-US" sz="1600" u="none" strike="noStrike">
                          <a:solidFill>
                            <a:schemeClr val="tx1">
                              <a:lumMod val="75000"/>
                              <a:lumOff val="25000"/>
                            </a:schemeClr>
                          </a:solidFill>
                          <a:effectLst/>
                        </a:rPr>
                        <a:t>9</a:t>
                      </a:r>
                      <a:endParaRPr lang="en-US" sz="1600" b="0" i="0" u="none" strike="noStrike">
                        <a:solidFill>
                          <a:schemeClr val="tx1">
                            <a:lumMod val="75000"/>
                            <a:lumOff val="25000"/>
                          </a:schemeClr>
                        </a:solidFill>
                        <a:effectLst/>
                        <a:latin typeface="Century Gothic" panose="020B0502020202020204" pitchFamily="34" charset="0"/>
                      </a:endParaRPr>
                    </a:p>
                  </a:txBody>
                  <a:tcPr marL="58228" marR="2371" marT="29114" marB="29114" anchor="ctr"/>
                </a:tc>
                <a:tc>
                  <a:txBody>
                    <a:bodyPr/>
                    <a:lstStyle/>
                    <a:p>
                      <a:pPr algn="r" rtl="0" fontAlgn="ctr"/>
                      <a:r>
                        <a:rPr lang="en-US" sz="1600" b="0" u="none" strike="noStrike" dirty="0">
                          <a:solidFill>
                            <a:schemeClr val="tx1"/>
                          </a:solidFill>
                          <a:effectLst/>
                        </a:rPr>
                        <a:t>91</a:t>
                      </a:r>
                      <a:endParaRPr lang="en-US" sz="1600" b="0" i="0" u="none" strike="noStrike" dirty="0">
                        <a:solidFill>
                          <a:schemeClr val="tx1"/>
                        </a:solidFill>
                        <a:effectLst/>
                        <a:latin typeface="Century Gothic" panose="020B0502020202020204" pitchFamily="34" charset="0"/>
                      </a:endParaRPr>
                    </a:p>
                  </a:txBody>
                  <a:tcPr marL="58228" marR="2371" marT="29114" marB="29114" anchor="ctr"/>
                </a:tc>
                <a:tc>
                  <a:txBody>
                    <a:bodyPr/>
                    <a:lstStyle/>
                    <a:p>
                      <a:pPr algn="r" rtl="0" fontAlgn="ctr"/>
                      <a:r>
                        <a:rPr lang="en-US" sz="1600" u="none" strike="noStrike" dirty="0">
                          <a:solidFill>
                            <a:schemeClr val="tx1">
                              <a:lumMod val="75000"/>
                              <a:lumOff val="25000"/>
                            </a:schemeClr>
                          </a:solidFill>
                          <a:effectLst/>
                        </a:rPr>
                        <a:t>75</a:t>
                      </a:r>
                      <a:endParaRPr lang="en-US" sz="1600" b="0" i="0" u="none" strike="noStrike" dirty="0">
                        <a:solidFill>
                          <a:schemeClr val="tx1">
                            <a:lumMod val="75000"/>
                            <a:lumOff val="25000"/>
                          </a:schemeClr>
                        </a:solidFill>
                        <a:effectLst/>
                        <a:latin typeface="Century Gothic" panose="020B0502020202020204" pitchFamily="34" charset="0"/>
                      </a:endParaRPr>
                    </a:p>
                  </a:txBody>
                  <a:tcPr marL="58228" marR="2371" marT="29114" marB="29114" anchor="ctr"/>
                </a:tc>
                <a:tc>
                  <a:txBody>
                    <a:bodyPr/>
                    <a:lstStyle/>
                    <a:p>
                      <a:pPr algn="r" rtl="0" fontAlgn="ctr"/>
                      <a:r>
                        <a:rPr lang="en-US" sz="1600" u="none" strike="noStrike" dirty="0">
                          <a:solidFill>
                            <a:schemeClr val="tx1">
                              <a:lumMod val="75000"/>
                              <a:lumOff val="25000"/>
                            </a:schemeClr>
                          </a:solidFill>
                          <a:effectLst/>
                        </a:rPr>
                        <a:t>57</a:t>
                      </a:r>
                      <a:endParaRPr lang="en-US" sz="1600" b="0" i="0" u="none" strike="noStrike" dirty="0">
                        <a:solidFill>
                          <a:schemeClr val="tx1">
                            <a:lumMod val="75000"/>
                            <a:lumOff val="25000"/>
                          </a:schemeClr>
                        </a:solidFill>
                        <a:effectLst/>
                        <a:latin typeface="Century Gothic" panose="020B0502020202020204" pitchFamily="34" charset="0"/>
                      </a:endParaRPr>
                    </a:p>
                  </a:txBody>
                  <a:tcPr marL="58228" marR="2371" marT="29114" marB="29114" anchor="ctr"/>
                </a:tc>
                <a:tc>
                  <a:txBody>
                    <a:bodyPr/>
                    <a:lstStyle/>
                    <a:p>
                      <a:pPr algn="r" rtl="0" fontAlgn="ctr"/>
                      <a:r>
                        <a:rPr lang="en-US" sz="1600" u="none" strike="noStrike">
                          <a:solidFill>
                            <a:schemeClr val="tx1">
                              <a:lumMod val="75000"/>
                              <a:lumOff val="25000"/>
                            </a:schemeClr>
                          </a:solidFill>
                          <a:effectLst/>
                        </a:rPr>
                        <a:t>42</a:t>
                      </a:r>
                      <a:endParaRPr lang="en-US" sz="1600" b="0" i="0" u="none" strike="noStrike">
                        <a:solidFill>
                          <a:schemeClr val="tx1">
                            <a:lumMod val="75000"/>
                            <a:lumOff val="25000"/>
                          </a:schemeClr>
                        </a:solidFill>
                        <a:effectLst/>
                        <a:latin typeface="Century Gothic" panose="020B0502020202020204" pitchFamily="34" charset="0"/>
                      </a:endParaRPr>
                    </a:p>
                  </a:txBody>
                  <a:tcPr marL="58228" marR="2371" marT="29114" marB="29114" anchor="ctr"/>
                </a:tc>
                <a:tc>
                  <a:txBody>
                    <a:bodyPr/>
                    <a:lstStyle/>
                    <a:p>
                      <a:pPr algn="r" rtl="0" fontAlgn="ctr"/>
                      <a:r>
                        <a:rPr lang="en-US" sz="1600" u="none" strike="noStrike">
                          <a:solidFill>
                            <a:schemeClr val="tx1">
                              <a:lumMod val="75000"/>
                              <a:lumOff val="25000"/>
                            </a:schemeClr>
                          </a:solidFill>
                          <a:effectLst/>
                        </a:rPr>
                        <a:t>30</a:t>
                      </a:r>
                      <a:endParaRPr lang="en-US" sz="1600" b="0" i="0" u="none" strike="noStrike">
                        <a:solidFill>
                          <a:schemeClr val="tx1">
                            <a:lumMod val="75000"/>
                            <a:lumOff val="25000"/>
                          </a:schemeClr>
                        </a:solidFill>
                        <a:effectLst/>
                        <a:latin typeface="Century Gothic" panose="020B0502020202020204" pitchFamily="34" charset="0"/>
                      </a:endParaRPr>
                    </a:p>
                  </a:txBody>
                  <a:tcPr marL="58228" marR="2371" marT="29114" marB="29114" anchor="ctr"/>
                </a:tc>
                <a:extLst>
                  <a:ext uri="{0D108BD9-81ED-4DB2-BD59-A6C34878D82A}">
                    <a16:rowId xmlns:a16="http://schemas.microsoft.com/office/drawing/2014/main" val="1705039093"/>
                  </a:ext>
                </a:extLst>
              </a:tr>
              <a:tr h="381966">
                <a:tc>
                  <a:txBody>
                    <a:bodyPr/>
                    <a:lstStyle/>
                    <a:p>
                      <a:pPr marL="0" marR="0">
                        <a:lnSpc>
                          <a:spcPct val="100000"/>
                        </a:lnSpc>
                        <a:spcBef>
                          <a:spcPts val="0"/>
                        </a:spcBef>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600">
                          <a:solidFill>
                            <a:schemeClr val="tx1">
                              <a:lumMod val="75000"/>
                              <a:lumOff val="25000"/>
                            </a:schemeClr>
                          </a:solidFill>
                          <a:effectLst/>
                        </a:rPr>
                        <a:t>  Mental illness</a:t>
                      </a:r>
                      <a:endParaRPr lang="en-US" sz="1600">
                        <a:solidFill>
                          <a:schemeClr val="tx1">
                            <a:lumMod val="75000"/>
                            <a:lumOff val="25000"/>
                          </a:schemeClr>
                        </a:solidFill>
                        <a:effectLst/>
                        <a:latin typeface="+mj-lt"/>
                        <a:ea typeface="Calibri" panose="020F0502020204030204" pitchFamily="34" charset="0"/>
                        <a:cs typeface="Times New Roman" panose="02020603050405020304" pitchFamily="18" charset="0"/>
                      </a:endParaRPr>
                    </a:p>
                  </a:txBody>
                  <a:tcPr marL="58228" marR="17069" marT="29114" marB="29114" anchor="ctr"/>
                </a:tc>
                <a:tc>
                  <a:txBody>
                    <a:bodyPr/>
                    <a:lstStyle/>
                    <a:p>
                      <a:pPr algn="r" rtl="0" fontAlgn="ctr"/>
                      <a:r>
                        <a:rPr lang="en-US" sz="1600" u="none" strike="noStrike">
                          <a:solidFill>
                            <a:schemeClr val="tx1">
                              <a:lumMod val="75000"/>
                              <a:lumOff val="25000"/>
                            </a:schemeClr>
                          </a:solidFill>
                          <a:effectLst/>
                        </a:rPr>
                        <a:t>20</a:t>
                      </a:r>
                      <a:endParaRPr lang="en-US" sz="1600" b="0" i="0" u="none" strike="noStrike">
                        <a:solidFill>
                          <a:schemeClr val="tx1">
                            <a:lumMod val="75000"/>
                            <a:lumOff val="25000"/>
                          </a:schemeClr>
                        </a:solidFill>
                        <a:effectLst/>
                        <a:latin typeface="Century Gothic" panose="020B0502020202020204" pitchFamily="34" charset="0"/>
                      </a:endParaRPr>
                    </a:p>
                  </a:txBody>
                  <a:tcPr marL="58228" marR="2371" marT="29114" marB="29114" anchor="ctr"/>
                </a:tc>
                <a:tc>
                  <a:txBody>
                    <a:bodyPr/>
                    <a:lstStyle/>
                    <a:p>
                      <a:pPr algn="r" rtl="0" fontAlgn="ctr"/>
                      <a:r>
                        <a:rPr lang="en-US" sz="1600" b="0" u="none" strike="noStrike" dirty="0">
                          <a:solidFill>
                            <a:schemeClr val="tx1"/>
                          </a:solidFill>
                          <a:effectLst/>
                        </a:rPr>
                        <a:t>80</a:t>
                      </a:r>
                      <a:endParaRPr lang="en-US" sz="1600" b="0" i="0" u="none" strike="noStrike" dirty="0">
                        <a:solidFill>
                          <a:schemeClr val="tx1"/>
                        </a:solidFill>
                        <a:effectLst/>
                        <a:latin typeface="Century Gothic" panose="020B0502020202020204" pitchFamily="34" charset="0"/>
                      </a:endParaRPr>
                    </a:p>
                  </a:txBody>
                  <a:tcPr marL="58228" marR="2371" marT="29114" marB="29114" anchor="ctr"/>
                </a:tc>
                <a:tc>
                  <a:txBody>
                    <a:bodyPr/>
                    <a:lstStyle/>
                    <a:p>
                      <a:pPr algn="r" rtl="0" fontAlgn="ctr"/>
                      <a:r>
                        <a:rPr lang="en-US" sz="1600" u="none" strike="noStrike" dirty="0">
                          <a:solidFill>
                            <a:schemeClr val="tx1">
                              <a:lumMod val="75000"/>
                              <a:lumOff val="25000"/>
                            </a:schemeClr>
                          </a:solidFill>
                          <a:effectLst/>
                        </a:rPr>
                        <a:t>59</a:t>
                      </a:r>
                      <a:endParaRPr lang="en-US" sz="1600" b="0" i="0" u="none" strike="noStrike" dirty="0">
                        <a:solidFill>
                          <a:schemeClr val="tx1">
                            <a:lumMod val="75000"/>
                            <a:lumOff val="25000"/>
                          </a:schemeClr>
                        </a:solidFill>
                        <a:effectLst/>
                        <a:latin typeface="Century Gothic" panose="020B0502020202020204" pitchFamily="34" charset="0"/>
                      </a:endParaRPr>
                    </a:p>
                  </a:txBody>
                  <a:tcPr marL="58228" marR="2371" marT="29114" marB="29114" anchor="ctr"/>
                </a:tc>
                <a:tc>
                  <a:txBody>
                    <a:bodyPr/>
                    <a:lstStyle/>
                    <a:p>
                      <a:pPr algn="r" rtl="0" fontAlgn="ctr"/>
                      <a:r>
                        <a:rPr lang="en-US" sz="1600" u="none" strike="noStrike" dirty="0">
                          <a:solidFill>
                            <a:schemeClr val="tx1">
                              <a:lumMod val="75000"/>
                              <a:lumOff val="25000"/>
                            </a:schemeClr>
                          </a:solidFill>
                          <a:effectLst/>
                        </a:rPr>
                        <a:t>41</a:t>
                      </a:r>
                      <a:endParaRPr lang="en-US" sz="1600" b="0" i="0" u="none" strike="noStrike" dirty="0">
                        <a:solidFill>
                          <a:schemeClr val="tx1">
                            <a:lumMod val="75000"/>
                            <a:lumOff val="25000"/>
                          </a:schemeClr>
                        </a:solidFill>
                        <a:effectLst/>
                        <a:latin typeface="Century Gothic" panose="020B0502020202020204" pitchFamily="34" charset="0"/>
                      </a:endParaRPr>
                    </a:p>
                  </a:txBody>
                  <a:tcPr marL="58228" marR="2371" marT="29114" marB="29114" anchor="ctr"/>
                </a:tc>
                <a:tc>
                  <a:txBody>
                    <a:bodyPr/>
                    <a:lstStyle/>
                    <a:p>
                      <a:pPr algn="r" rtl="0" fontAlgn="ctr"/>
                      <a:r>
                        <a:rPr lang="en-US" sz="1600" u="none" strike="noStrike" dirty="0">
                          <a:solidFill>
                            <a:schemeClr val="tx1">
                              <a:lumMod val="75000"/>
                              <a:lumOff val="25000"/>
                            </a:schemeClr>
                          </a:solidFill>
                          <a:effectLst/>
                        </a:rPr>
                        <a:t>28</a:t>
                      </a:r>
                      <a:endParaRPr lang="en-US" sz="1600" b="0" i="0" u="none" strike="noStrike" dirty="0">
                        <a:solidFill>
                          <a:schemeClr val="tx1">
                            <a:lumMod val="75000"/>
                            <a:lumOff val="25000"/>
                          </a:schemeClr>
                        </a:solidFill>
                        <a:effectLst/>
                        <a:latin typeface="Century Gothic" panose="020B0502020202020204" pitchFamily="34" charset="0"/>
                      </a:endParaRPr>
                    </a:p>
                  </a:txBody>
                  <a:tcPr marL="58228" marR="2371" marT="29114" marB="29114" anchor="ctr"/>
                </a:tc>
                <a:tc>
                  <a:txBody>
                    <a:bodyPr/>
                    <a:lstStyle/>
                    <a:p>
                      <a:pPr algn="r" rtl="0" fontAlgn="ctr"/>
                      <a:r>
                        <a:rPr lang="en-US" sz="1600" u="none" strike="noStrike">
                          <a:solidFill>
                            <a:schemeClr val="tx1">
                              <a:lumMod val="75000"/>
                              <a:lumOff val="25000"/>
                            </a:schemeClr>
                          </a:solidFill>
                          <a:effectLst/>
                        </a:rPr>
                        <a:t>18</a:t>
                      </a:r>
                      <a:endParaRPr lang="en-US" sz="1600" b="0" i="0" u="none" strike="noStrike">
                        <a:solidFill>
                          <a:schemeClr val="tx1">
                            <a:lumMod val="75000"/>
                            <a:lumOff val="25000"/>
                          </a:schemeClr>
                        </a:solidFill>
                        <a:effectLst/>
                        <a:latin typeface="Century Gothic" panose="020B0502020202020204" pitchFamily="34" charset="0"/>
                      </a:endParaRPr>
                    </a:p>
                  </a:txBody>
                  <a:tcPr marL="58228" marR="2371" marT="29114" marB="29114" anchor="ctr"/>
                </a:tc>
                <a:extLst>
                  <a:ext uri="{0D108BD9-81ED-4DB2-BD59-A6C34878D82A}">
                    <a16:rowId xmlns:a16="http://schemas.microsoft.com/office/drawing/2014/main" val="566483861"/>
                  </a:ext>
                </a:extLst>
              </a:tr>
              <a:tr h="381966">
                <a:tc>
                  <a:txBody>
                    <a:bodyPr/>
                    <a:lstStyle/>
                    <a:p>
                      <a:pPr marL="0" marR="0">
                        <a:lnSpc>
                          <a:spcPct val="100000"/>
                        </a:lnSpc>
                        <a:spcBef>
                          <a:spcPts val="0"/>
                        </a:spcBef>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600">
                          <a:solidFill>
                            <a:schemeClr val="tx1">
                              <a:lumMod val="75000"/>
                              <a:lumOff val="25000"/>
                            </a:schemeClr>
                          </a:solidFill>
                          <a:effectLst/>
                        </a:rPr>
                        <a:t>  Domestic Violence</a:t>
                      </a:r>
                      <a:endParaRPr lang="en-US" sz="1600">
                        <a:solidFill>
                          <a:schemeClr val="tx1">
                            <a:lumMod val="75000"/>
                            <a:lumOff val="25000"/>
                          </a:schemeClr>
                        </a:solidFill>
                        <a:effectLst/>
                        <a:latin typeface="+mj-lt"/>
                        <a:ea typeface="Calibri" panose="020F0502020204030204" pitchFamily="34" charset="0"/>
                        <a:cs typeface="Times New Roman" panose="02020603050405020304" pitchFamily="18" charset="0"/>
                      </a:endParaRPr>
                    </a:p>
                  </a:txBody>
                  <a:tcPr marL="58228" marR="17069" marT="29114" marB="29114" anchor="ctr"/>
                </a:tc>
                <a:tc>
                  <a:txBody>
                    <a:bodyPr/>
                    <a:lstStyle/>
                    <a:p>
                      <a:pPr algn="r" rtl="0" fontAlgn="ctr"/>
                      <a:r>
                        <a:rPr lang="en-US" sz="1600" u="none" strike="noStrike">
                          <a:solidFill>
                            <a:schemeClr val="tx1">
                              <a:lumMod val="75000"/>
                              <a:lumOff val="25000"/>
                            </a:schemeClr>
                          </a:solidFill>
                          <a:effectLst/>
                        </a:rPr>
                        <a:t>10</a:t>
                      </a:r>
                      <a:endParaRPr lang="en-US" sz="1600" b="0" i="0" u="none" strike="noStrike">
                        <a:solidFill>
                          <a:schemeClr val="tx1">
                            <a:lumMod val="75000"/>
                            <a:lumOff val="25000"/>
                          </a:schemeClr>
                        </a:solidFill>
                        <a:effectLst/>
                        <a:latin typeface="Century Gothic" panose="020B0502020202020204" pitchFamily="34" charset="0"/>
                      </a:endParaRPr>
                    </a:p>
                  </a:txBody>
                  <a:tcPr marL="58228" marR="2371" marT="29114" marB="29114" anchor="ctr"/>
                </a:tc>
                <a:tc>
                  <a:txBody>
                    <a:bodyPr/>
                    <a:lstStyle/>
                    <a:p>
                      <a:pPr algn="r" rtl="0" fontAlgn="ctr"/>
                      <a:r>
                        <a:rPr lang="en-US" sz="1600" b="0" u="none" strike="noStrike" dirty="0">
                          <a:solidFill>
                            <a:schemeClr val="tx1"/>
                          </a:solidFill>
                          <a:effectLst/>
                        </a:rPr>
                        <a:t>90</a:t>
                      </a:r>
                      <a:endParaRPr lang="en-US" sz="1600" b="0" i="0" u="none" strike="noStrike" dirty="0">
                        <a:solidFill>
                          <a:schemeClr val="tx1"/>
                        </a:solidFill>
                        <a:effectLst/>
                        <a:latin typeface="Century Gothic" panose="020B0502020202020204" pitchFamily="34" charset="0"/>
                      </a:endParaRPr>
                    </a:p>
                  </a:txBody>
                  <a:tcPr marL="58228" marR="2371" marT="29114" marB="29114" anchor="ctr"/>
                </a:tc>
                <a:tc>
                  <a:txBody>
                    <a:bodyPr/>
                    <a:lstStyle/>
                    <a:p>
                      <a:pPr algn="r" rtl="0" fontAlgn="ctr"/>
                      <a:r>
                        <a:rPr lang="en-US" sz="1600" u="none" strike="noStrike">
                          <a:solidFill>
                            <a:schemeClr val="tx1">
                              <a:lumMod val="75000"/>
                              <a:lumOff val="25000"/>
                            </a:schemeClr>
                          </a:solidFill>
                          <a:effectLst/>
                        </a:rPr>
                        <a:t>73</a:t>
                      </a:r>
                      <a:endParaRPr lang="en-US" sz="1600" b="0" i="0" u="none" strike="noStrike">
                        <a:solidFill>
                          <a:schemeClr val="tx1">
                            <a:lumMod val="75000"/>
                            <a:lumOff val="25000"/>
                          </a:schemeClr>
                        </a:solidFill>
                        <a:effectLst/>
                        <a:latin typeface="Century Gothic" panose="020B0502020202020204" pitchFamily="34" charset="0"/>
                      </a:endParaRPr>
                    </a:p>
                  </a:txBody>
                  <a:tcPr marL="58228" marR="2371" marT="29114" marB="29114" anchor="ctr"/>
                </a:tc>
                <a:tc>
                  <a:txBody>
                    <a:bodyPr/>
                    <a:lstStyle/>
                    <a:p>
                      <a:pPr algn="r" rtl="0" fontAlgn="ctr"/>
                      <a:r>
                        <a:rPr lang="en-US" sz="1600" u="none" strike="noStrike" dirty="0">
                          <a:solidFill>
                            <a:schemeClr val="tx1">
                              <a:lumMod val="75000"/>
                              <a:lumOff val="25000"/>
                            </a:schemeClr>
                          </a:solidFill>
                          <a:effectLst/>
                        </a:rPr>
                        <a:t>55</a:t>
                      </a:r>
                      <a:endParaRPr lang="en-US" sz="1600" b="0" i="0" u="none" strike="noStrike" dirty="0">
                        <a:solidFill>
                          <a:schemeClr val="tx1">
                            <a:lumMod val="75000"/>
                            <a:lumOff val="25000"/>
                          </a:schemeClr>
                        </a:solidFill>
                        <a:effectLst/>
                        <a:latin typeface="Century Gothic" panose="020B0502020202020204" pitchFamily="34" charset="0"/>
                      </a:endParaRPr>
                    </a:p>
                  </a:txBody>
                  <a:tcPr marL="58228" marR="2371" marT="29114" marB="29114" anchor="ctr"/>
                </a:tc>
                <a:tc>
                  <a:txBody>
                    <a:bodyPr/>
                    <a:lstStyle/>
                    <a:p>
                      <a:pPr algn="r" rtl="0" fontAlgn="ctr"/>
                      <a:r>
                        <a:rPr lang="en-US" sz="1600" u="none" strike="noStrike" dirty="0">
                          <a:solidFill>
                            <a:schemeClr val="tx1">
                              <a:lumMod val="75000"/>
                              <a:lumOff val="25000"/>
                            </a:schemeClr>
                          </a:solidFill>
                          <a:effectLst/>
                        </a:rPr>
                        <a:t>38</a:t>
                      </a:r>
                      <a:endParaRPr lang="en-US" sz="1600" b="0" i="0" u="none" strike="noStrike" dirty="0">
                        <a:solidFill>
                          <a:schemeClr val="tx1">
                            <a:lumMod val="75000"/>
                            <a:lumOff val="25000"/>
                          </a:schemeClr>
                        </a:solidFill>
                        <a:effectLst/>
                        <a:latin typeface="Century Gothic" panose="020B0502020202020204" pitchFamily="34" charset="0"/>
                      </a:endParaRPr>
                    </a:p>
                  </a:txBody>
                  <a:tcPr marL="58228" marR="2371" marT="29114" marB="29114" anchor="ctr"/>
                </a:tc>
                <a:tc>
                  <a:txBody>
                    <a:bodyPr/>
                    <a:lstStyle/>
                    <a:p>
                      <a:pPr algn="r" rtl="0" fontAlgn="ctr"/>
                      <a:r>
                        <a:rPr lang="en-US" sz="1600" u="none" strike="noStrike" dirty="0">
                          <a:solidFill>
                            <a:schemeClr val="tx1">
                              <a:lumMod val="75000"/>
                              <a:lumOff val="25000"/>
                            </a:schemeClr>
                          </a:solidFill>
                          <a:effectLst/>
                        </a:rPr>
                        <a:t>25</a:t>
                      </a:r>
                      <a:endParaRPr lang="en-US" sz="1600" b="0" i="0" u="none" strike="noStrike" dirty="0">
                        <a:solidFill>
                          <a:schemeClr val="tx1">
                            <a:lumMod val="75000"/>
                            <a:lumOff val="25000"/>
                          </a:schemeClr>
                        </a:solidFill>
                        <a:effectLst/>
                        <a:latin typeface="Century Gothic" panose="020B0502020202020204" pitchFamily="34" charset="0"/>
                      </a:endParaRPr>
                    </a:p>
                  </a:txBody>
                  <a:tcPr marL="58228" marR="2371" marT="29114" marB="29114" anchor="ctr"/>
                </a:tc>
                <a:extLst>
                  <a:ext uri="{0D108BD9-81ED-4DB2-BD59-A6C34878D82A}">
                    <a16:rowId xmlns:a16="http://schemas.microsoft.com/office/drawing/2014/main" val="3573600562"/>
                  </a:ext>
                </a:extLst>
              </a:tr>
              <a:tr h="381966">
                <a:tc>
                  <a:txBody>
                    <a:bodyPr/>
                    <a:lstStyle/>
                    <a:p>
                      <a:pPr marL="0" marR="0">
                        <a:lnSpc>
                          <a:spcPct val="100000"/>
                        </a:lnSpc>
                        <a:spcBef>
                          <a:spcPts val="0"/>
                        </a:spcBef>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600">
                          <a:solidFill>
                            <a:schemeClr val="tx1">
                              <a:lumMod val="75000"/>
                              <a:lumOff val="25000"/>
                            </a:schemeClr>
                          </a:solidFill>
                          <a:effectLst/>
                        </a:rPr>
                        <a:t>  Parental Incarceration</a:t>
                      </a:r>
                      <a:endParaRPr lang="en-US" sz="1600">
                        <a:solidFill>
                          <a:schemeClr val="tx1">
                            <a:lumMod val="75000"/>
                            <a:lumOff val="25000"/>
                          </a:schemeClr>
                        </a:solidFill>
                        <a:effectLst/>
                        <a:latin typeface="+mj-lt"/>
                        <a:ea typeface="Calibri" panose="020F0502020204030204" pitchFamily="34" charset="0"/>
                        <a:cs typeface="Times New Roman" panose="02020603050405020304" pitchFamily="18" charset="0"/>
                      </a:endParaRPr>
                    </a:p>
                  </a:txBody>
                  <a:tcPr marL="58228" marR="17069" marT="29114" marB="29114" anchor="ctr"/>
                </a:tc>
                <a:tc>
                  <a:txBody>
                    <a:bodyPr/>
                    <a:lstStyle/>
                    <a:p>
                      <a:pPr algn="r" rtl="0" fontAlgn="ctr"/>
                      <a:r>
                        <a:rPr lang="en-US" sz="1600" u="none" strike="noStrike">
                          <a:solidFill>
                            <a:schemeClr val="tx1">
                              <a:lumMod val="75000"/>
                              <a:lumOff val="25000"/>
                            </a:schemeClr>
                          </a:solidFill>
                          <a:effectLst/>
                        </a:rPr>
                        <a:t>13</a:t>
                      </a:r>
                      <a:endParaRPr lang="en-US" sz="1600" b="0" i="0" u="none" strike="noStrike">
                        <a:solidFill>
                          <a:schemeClr val="tx1">
                            <a:lumMod val="75000"/>
                            <a:lumOff val="25000"/>
                          </a:schemeClr>
                        </a:solidFill>
                        <a:effectLst/>
                        <a:latin typeface="Century Gothic" panose="020B0502020202020204" pitchFamily="34" charset="0"/>
                      </a:endParaRPr>
                    </a:p>
                  </a:txBody>
                  <a:tcPr marL="58228" marR="2371" marT="29114" marB="29114" anchor="ctr"/>
                </a:tc>
                <a:tc>
                  <a:txBody>
                    <a:bodyPr/>
                    <a:lstStyle/>
                    <a:p>
                      <a:pPr algn="r" rtl="0" fontAlgn="ctr"/>
                      <a:r>
                        <a:rPr lang="en-US" sz="1600" b="0" u="none" strike="noStrike" dirty="0">
                          <a:solidFill>
                            <a:schemeClr val="tx1"/>
                          </a:solidFill>
                          <a:effectLst/>
                        </a:rPr>
                        <a:t>87</a:t>
                      </a:r>
                      <a:endParaRPr lang="en-US" sz="1600" b="0" i="0" u="none" strike="noStrike" dirty="0">
                        <a:solidFill>
                          <a:schemeClr val="tx1"/>
                        </a:solidFill>
                        <a:effectLst/>
                        <a:latin typeface="Century Gothic" panose="020B0502020202020204" pitchFamily="34" charset="0"/>
                      </a:endParaRPr>
                    </a:p>
                  </a:txBody>
                  <a:tcPr marL="58228" marR="2371" marT="29114" marB="29114" anchor="ctr"/>
                </a:tc>
                <a:tc>
                  <a:txBody>
                    <a:bodyPr/>
                    <a:lstStyle/>
                    <a:p>
                      <a:pPr algn="r" rtl="0" fontAlgn="ctr"/>
                      <a:r>
                        <a:rPr lang="en-US" sz="1600" u="none" strike="noStrike">
                          <a:solidFill>
                            <a:schemeClr val="tx1">
                              <a:lumMod val="75000"/>
                              <a:lumOff val="25000"/>
                            </a:schemeClr>
                          </a:solidFill>
                          <a:effectLst/>
                        </a:rPr>
                        <a:t>74</a:t>
                      </a:r>
                      <a:endParaRPr lang="en-US" sz="1600" b="0" i="0" u="none" strike="noStrike">
                        <a:solidFill>
                          <a:schemeClr val="tx1">
                            <a:lumMod val="75000"/>
                            <a:lumOff val="25000"/>
                          </a:schemeClr>
                        </a:solidFill>
                        <a:effectLst/>
                        <a:latin typeface="Century Gothic" panose="020B0502020202020204" pitchFamily="34" charset="0"/>
                      </a:endParaRPr>
                    </a:p>
                  </a:txBody>
                  <a:tcPr marL="58228" marR="2371" marT="29114" marB="29114" anchor="ctr"/>
                </a:tc>
                <a:tc>
                  <a:txBody>
                    <a:bodyPr/>
                    <a:lstStyle/>
                    <a:p>
                      <a:pPr algn="r" rtl="0" fontAlgn="ctr"/>
                      <a:r>
                        <a:rPr lang="en-US" sz="1600" u="none" strike="noStrike">
                          <a:solidFill>
                            <a:schemeClr val="tx1">
                              <a:lumMod val="75000"/>
                              <a:lumOff val="25000"/>
                            </a:schemeClr>
                          </a:solidFill>
                          <a:effectLst/>
                        </a:rPr>
                        <a:t>59</a:t>
                      </a:r>
                      <a:endParaRPr lang="en-US" sz="1600" b="0" i="0" u="none" strike="noStrike">
                        <a:solidFill>
                          <a:schemeClr val="tx1">
                            <a:lumMod val="75000"/>
                            <a:lumOff val="25000"/>
                          </a:schemeClr>
                        </a:solidFill>
                        <a:effectLst/>
                        <a:latin typeface="Century Gothic" panose="020B0502020202020204" pitchFamily="34" charset="0"/>
                      </a:endParaRPr>
                    </a:p>
                  </a:txBody>
                  <a:tcPr marL="58228" marR="2371" marT="29114" marB="29114" anchor="ctr"/>
                </a:tc>
                <a:tc>
                  <a:txBody>
                    <a:bodyPr/>
                    <a:lstStyle/>
                    <a:p>
                      <a:pPr algn="r" rtl="0" fontAlgn="ctr"/>
                      <a:r>
                        <a:rPr lang="en-US" sz="1600" u="none" strike="noStrike">
                          <a:solidFill>
                            <a:schemeClr val="tx1">
                              <a:lumMod val="75000"/>
                              <a:lumOff val="25000"/>
                            </a:schemeClr>
                          </a:solidFill>
                          <a:effectLst/>
                        </a:rPr>
                        <a:t>46</a:t>
                      </a:r>
                      <a:endParaRPr lang="en-US" sz="1600" b="0" i="0" u="none" strike="noStrike">
                        <a:solidFill>
                          <a:schemeClr val="tx1">
                            <a:lumMod val="75000"/>
                            <a:lumOff val="25000"/>
                          </a:schemeClr>
                        </a:solidFill>
                        <a:effectLst/>
                        <a:latin typeface="Century Gothic" panose="020B0502020202020204" pitchFamily="34" charset="0"/>
                      </a:endParaRPr>
                    </a:p>
                  </a:txBody>
                  <a:tcPr marL="58228" marR="2371" marT="29114" marB="29114" anchor="ctr"/>
                </a:tc>
                <a:tc>
                  <a:txBody>
                    <a:bodyPr/>
                    <a:lstStyle/>
                    <a:p>
                      <a:pPr algn="r" rtl="0" fontAlgn="ctr"/>
                      <a:r>
                        <a:rPr lang="en-US" sz="1600" u="none" strike="noStrike" dirty="0">
                          <a:solidFill>
                            <a:schemeClr val="tx1">
                              <a:lumMod val="75000"/>
                              <a:lumOff val="25000"/>
                            </a:schemeClr>
                          </a:solidFill>
                          <a:effectLst/>
                        </a:rPr>
                        <a:t>30</a:t>
                      </a:r>
                      <a:endParaRPr lang="en-US" sz="1600" b="0" i="0" u="none" strike="noStrike" dirty="0">
                        <a:solidFill>
                          <a:schemeClr val="tx1">
                            <a:lumMod val="75000"/>
                            <a:lumOff val="25000"/>
                          </a:schemeClr>
                        </a:solidFill>
                        <a:effectLst/>
                        <a:latin typeface="Century Gothic" panose="020B0502020202020204" pitchFamily="34" charset="0"/>
                      </a:endParaRPr>
                    </a:p>
                  </a:txBody>
                  <a:tcPr marL="58228" marR="2371" marT="29114" marB="29114" anchor="ctr"/>
                </a:tc>
                <a:extLst>
                  <a:ext uri="{0D108BD9-81ED-4DB2-BD59-A6C34878D82A}">
                    <a16:rowId xmlns:a16="http://schemas.microsoft.com/office/drawing/2014/main" val="135704942"/>
                  </a:ext>
                </a:extLst>
              </a:tr>
            </a:tbl>
          </a:graphicData>
        </a:graphic>
      </p:graphicFrame>
    </p:spTree>
    <p:extLst>
      <p:ext uri="{BB962C8B-B14F-4D97-AF65-F5344CB8AC3E}">
        <p14:creationId xmlns:p14="http://schemas.microsoft.com/office/powerpoint/2010/main" val="21393171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1EBCC43-F193-4D86-B684-1E5C11F50590}"/>
              </a:ext>
            </a:extLst>
          </p:cNvPr>
          <p:cNvSpPr>
            <a:spLocks noGrp="1"/>
          </p:cNvSpPr>
          <p:nvPr>
            <p:ph type="title"/>
          </p:nvPr>
        </p:nvSpPr>
        <p:spPr>
          <a:xfrm>
            <a:off x="841248" y="548640"/>
            <a:ext cx="3600860" cy="5431536"/>
          </a:xfrm>
        </p:spPr>
        <p:txBody>
          <a:bodyPr>
            <a:normAutofit/>
          </a:bodyPr>
          <a:lstStyle/>
          <a:p>
            <a:r>
              <a:rPr lang="en-US" sz="5400" dirty="0"/>
              <a:t>Note: Many types of latent variable models</a:t>
            </a:r>
          </a:p>
        </p:txBody>
      </p:sp>
      <p:sp>
        <p:nvSpPr>
          <p:cNvPr id="10"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Content Placeholder 2">
            <a:extLst>
              <a:ext uri="{FF2B5EF4-FFF2-40B4-BE49-F238E27FC236}">
                <a16:creationId xmlns:a16="http://schemas.microsoft.com/office/drawing/2014/main" id="{EB4626C7-6AE4-49E1-920C-CC8895A2D16F}"/>
              </a:ext>
            </a:extLst>
          </p:cNvPr>
          <p:cNvSpPr>
            <a:spLocks noGrp="1"/>
          </p:cNvSpPr>
          <p:nvPr>
            <p:ph idx="1"/>
          </p:nvPr>
        </p:nvSpPr>
        <p:spPr>
          <a:xfrm>
            <a:off x="5126418" y="552091"/>
            <a:ext cx="6224335" cy="5431536"/>
          </a:xfrm>
        </p:spPr>
        <p:txBody>
          <a:bodyPr anchor="ctr">
            <a:normAutofit/>
          </a:bodyPr>
          <a:lstStyle/>
          <a:p>
            <a:r>
              <a:rPr lang="en-US" sz="2400" dirty="0"/>
              <a:t>Creating typologies based on item responses***</a:t>
            </a:r>
          </a:p>
          <a:p>
            <a:r>
              <a:rPr lang="en-US" sz="2400" dirty="0"/>
              <a:t>Multilevel latent class models</a:t>
            </a:r>
          </a:p>
          <a:p>
            <a:r>
              <a:rPr lang="en-US" sz="2400" dirty="0"/>
              <a:t>Longitudinal latent class models </a:t>
            </a:r>
          </a:p>
          <a:p>
            <a:pPr lvl="1"/>
            <a:r>
              <a:rPr lang="en-US" dirty="0"/>
              <a:t>Growth mixture models </a:t>
            </a:r>
          </a:p>
          <a:p>
            <a:pPr lvl="1"/>
            <a:r>
              <a:rPr lang="en-US" dirty="0"/>
              <a:t>Latent transition (“Hidden Markov”) models </a:t>
            </a:r>
          </a:p>
          <a:p>
            <a:r>
              <a:rPr lang="en-US" sz="2400" dirty="0"/>
              <a:t>Combinations of the above</a:t>
            </a:r>
          </a:p>
          <a:p>
            <a:pPr lvl="1"/>
            <a:r>
              <a:rPr lang="en-US" dirty="0"/>
              <a:t>E.g., Multilevel latent transition model</a:t>
            </a:r>
          </a:p>
        </p:txBody>
      </p:sp>
    </p:spTree>
    <p:extLst>
      <p:ext uri="{BB962C8B-B14F-4D97-AF65-F5344CB8AC3E}">
        <p14:creationId xmlns:p14="http://schemas.microsoft.com/office/powerpoint/2010/main" val="379681395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B6E4D7-862F-C5FB-7896-FB16EA681830}"/>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564811A0-8041-5571-B920-CF4DC01F6A75}"/>
              </a:ext>
            </a:extLst>
          </p:cNvPr>
          <p:cNvPicPr>
            <a:picLocks noChangeAspect="1"/>
          </p:cNvPicPr>
          <p:nvPr/>
        </p:nvPicPr>
        <p:blipFill>
          <a:blip r:embed="rId3"/>
          <a:stretch>
            <a:fillRect/>
          </a:stretch>
        </p:blipFill>
        <p:spPr>
          <a:xfrm>
            <a:off x="863600" y="342900"/>
            <a:ext cx="10464800" cy="6172200"/>
          </a:xfrm>
          <a:prstGeom prst="rect">
            <a:avLst/>
          </a:prstGeom>
        </p:spPr>
      </p:pic>
    </p:spTree>
    <p:extLst>
      <p:ext uri="{BB962C8B-B14F-4D97-AF65-F5344CB8AC3E}">
        <p14:creationId xmlns:p14="http://schemas.microsoft.com/office/powerpoint/2010/main" val="187492484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00D0D8-A20A-C14B-1960-2C0E97B26DEF}"/>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C726B3B7-AC6C-ED0E-AE94-D11AF691A180}"/>
              </a:ext>
            </a:extLst>
          </p:cNvPr>
          <p:cNvPicPr>
            <a:picLocks noChangeAspect="1"/>
          </p:cNvPicPr>
          <p:nvPr/>
        </p:nvPicPr>
        <p:blipFill>
          <a:blip r:embed="rId3"/>
          <a:stretch>
            <a:fillRect/>
          </a:stretch>
        </p:blipFill>
        <p:spPr>
          <a:xfrm>
            <a:off x="838200" y="1136650"/>
            <a:ext cx="10515600" cy="4584700"/>
          </a:xfrm>
          <a:prstGeom prst="rect">
            <a:avLst/>
          </a:prstGeom>
        </p:spPr>
      </p:pic>
      <p:sp>
        <p:nvSpPr>
          <p:cNvPr id="3" name="Rectangle 2">
            <a:extLst>
              <a:ext uri="{FF2B5EF4-FFF2-40B4-BE49-F238E27FC236}">
                <a16:creationId xmlns:a16="http://schemas.microsoft.com/office/drawing/2014/main" id="{FB089D2F-9770-3A71-DBBD-A6118A4E3FA8}"/>
              </a:ext>
            </a:extLst>
          </p:cNvPr>
          <p:cNvSpPr/>
          <p:nvPr/>
        </p:nvSpPr>
        <p:spPr>
          <a:xfrm>
            <a:off x="4906537" y="1471961"/>
            <a:ext cx="892097" cy="3880624"/>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Neue Haas Grotesk Text Pro"/>
              <a:ea typeface="+mn-ea"/>
              <a:cs typeface="+mn-cs"/>
            </a:endParaRPr>
          </a:p>
        </p:txBody>
      </p:sp>
      <p:sp>
        <p:nvSpPr>
          <p:cNvPr id="4" name="Rectangle 3">
            <a:extLst>
              <a:ext uri="{FF2B5EF4-FFF2-40B4-BE49-F238E27FC236}">
                <a16:creationId xmlns:a16="http://schemas.microsoft.com/office/drawing/2014/main" id="{E95759B2-3214-C75C-7C48-01486B238EFB}"/>
              </a:ext>
            </a:extLst>
          </p:cNvPr>
          <p:cNvSpPr/>
          <p:nvPr/>
        </p:nvSpPr>
        <p:spPr>
          <a:xfrm>
            <a:off x="9487828" y="1466385"/>
            <a:ext cx="1685693" cy="3880624"/>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Neue Haas Grotesk Text Pro"/>
              <a:ea typeface="+mn-ea"/>
              <a:cs typeface="+mn-cs"/>
            </a:endParaRPr>
          </a:p>
        </p:txBody>
      </p:sp>
    </p:spTree>
    <p:extLst>
      <p:ext uri="{BB962C8B-B14F-4D97-AF65-F5344CB8AC3E}">
        <p14:creationId xmlns:p14="http://schemas.microsoft.com/office/powerpoint/2010/main" val="3193170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5DEEA4-6C29-5A73-3E84-ACCF22B0093E}"/>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12F502DA-403D-E2BC-6895-2521823DFD63}"/>
              </a:ext>
            </a:extLst>
          </p:cNvPr>
          <p:cNvPicPr>
            <a:picLocks noChangeAspect="1"/>
          </p:cNvPicPr>
          <p:nvPr/>
        </p:nvPicPr>
        <p:blipFill>
          <a:blip r:embed="rId3"/>
          <a:stretch>
            <a:fillRect/>
          </a:stretch>
        </p:blipFill>
        <p:spPr>
          <a:xfrm>
            <a:off x="819150" y="1676400"/>
            <a:ext cx="10553700" cy="3505200"/>
          </a:xfrm>
          <a:prstGeom prst="rect">
            <a:avLst/>
          </a:prstGeom>
        </p:spPr>
      </p:pic>
      <p:sp>
        <p:nvSpPr>
          <p:cNvPr id="3" name="Rectangle 2">
            <a:extLst>
              <a:ext uri="{FF2B5EF4-FFF2-40B4-BE49-F238E27FC236}">
                <a16:creationId xmlns:a16="http://schemas.microsoft.com/office/drawing/2014/main" id="{F7C9FC0E-4FF1-F534-E3A9-4C2958806019}"/>
              </a:ext>
            </a:extLst>
          </p:cNvPr>
          <p:cNvSpPr/>
          <p:nvPr/>
        </p:nvSpPr>
        <p:spPr>
          <a:xfrm>
            <a:off x="983673" y="2729345"/>
            <a:ext cx="9642763" cy="20781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Neue Haas Grotesk Text Pro"/>
              <a:ea typeface="+mn-ea"/>
              <a:cs typeface="+mn-cs"/>
            </a:endParaRPr>
          </a:p>
        </p:txBody>
      </p:sp>
      <p:sp>
        <p:nvSpPr>
          <p:cNvPr id="4" name="Rectangle 3">
            <a:extLst>
              <a:ext uri="{FF2B5EF4-FFF2-40B4-BE49-F238E27FC236}">
                <a16:creationId xmlns:a16="http://schemas.microsoft.com/office/drawing/2014/main" id="{4B3E1FA6-CE04-69BF-1D31-892D477545EA}"/>
              </a:ext>
            </a:extLst>
          </p:cNvPr>
          <p:cNvSpPr/>
          <p:nvPr/>
        </p:nvSpPr>
        <p:spPr>
          <a:xfrm>
            <a:off x="3006436" y="2078182"/>
            <a:ext cx="1427019" cy="256309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Neue Haas Grotesk Text Pro"/>
              <a:ea typeface="+mn-ea"/>
              <a:cs typeface="+mn-cs"/>
            </a:endParaRPr>
          </a:p>
        </p:txBody>
      </p:sp>
      <p:sp>
        <p:nvSpPr>
          <p:cNvPr id="5" name="Rectangle 4">
            <a:extLst>
              <a:ext uri="{FF2B5EF4-FFF2-40B4-BE49-F238E27FC236}">
                <a16:creationId xmlns:a16="http://schemas.microsoft.com/office/drawing/2014/main" id="{9E4ADB42-035C-973E-D1DF-07192EEED302}"/>
              </a:ext>
            </a:extLst>
          </p:cNvPr>
          <p:cNvSpPr/>
          <p:nvPr/>
        </p:nvSpPr>
        <p:spPr>
          <a:xfrm>
            <a:off x="997527" y="5292436"/>
            <a:ext cx="10196945" cy="120032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Neue Haas Grotesk Text Pro"/>
                <a:ea typeface="+mn-ea"/>
                <a:cs typeface="+mn-cs"/>
              </a:rPr>
              <a:t>The takeaway here is that individuals in each class have different distributions of sum scores and within each of the types of household the number of ACEs that people experience is quite variable. Youth with a sum score of 5 for example, are equally likely to be in class 3 or class 4 but </a:t>
            </a:r>
            <a:r>
              <a:rPr kumimoji="0" lang="en-US" sz="1800" b="1" i="0" u="sng" strike="noStrike" kern="1200" cap="none" spc="0" normalizeH="0" baseline="0" noProof="0" dirty="0">
                <a:ln>
                  <a:noFill/>
                </a:ln>
                <a:solidFill>
                  <a:srgbClr val="000000"/>
                </a:solidFill>
                <a:effectLst/>
                <a:uLnTx/>
                <a:uFillTx/>
                <a:latin typeface="Neue Haas Grotesk Text Pro"/>
                <a:ea typeface="+mn-ea"/>
                <a:cs typeface="+mn-cs"/>
              </a:rPr>
              <a:t>have not had </a:t>
            </a:r>
            <a:r>
              <a:rPr kumimoji="0" lang="en-US" sz="1800" b="0" i="0" u="none" strike="noStrike" kern="1200" cap="none" spc="0" normalizeH="0" baseline="0" noProof="0" dirty="0">
                <a:ln>
                  <a:noFill/>
                </a:ln>
                <a:solidFill>
                  <a:srgbClr val="000000"/>
                </a:solidFill>
                <a:effectLst/>
                <a:uLnTx/>
                <a:uFillTx/>
                <a:latin typeface="Neue Haas Grotesk Text Pro"/>
                <a:ea typeface="+mn-ea"/>
                <a:cs typeface="+mn-cs"/>
              </a:rPr>
              <a:t>the same experiences growing up</a:t>
            </a:r>
          </a:p>
        </p:txBody>
      </p:sp>
      <p:cxnSp>
        <p:nvCxnSpPr>
          <p:cNvPr id="7" name="Straight Arrow Connector 6">
            <a:extLst>
              <a:ext uri="{FF2B5EF4-FFF2-40B4-BE49-F238E27FC236}">
                <a16:creationId xmlns:a16="http://schemas.microsoft.com/office/drawing/2014/main" id="{EB9CC953-3F01-D6AD-FDD9-64C0A99743D8}"/>
              </a:ext>
            </a:extLst>
          </p:cNvPr>
          <p:cNvCxnSpPr>
            <a:stCxn id="5" idx="1"/>
          </p:cNvCxnSpPr>
          <p:nvPr/>
        </p:nvCxnSpPr>
        <p:spPr>
          <a:xfrm flipV="1">
            <a:off x="997527" y="4336473"/>
            <a:ext cx="5583382" cy="15561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C9A710B6-AD2E-224F-6567-A385032CDEBD}"/>
              </a:ext>
            </a:extLst>
          </p:cNvPr>
          <p:cNvCxnSpPr>
            <a:stCxn id="5" idx="1"/>
          </p:cNvCxnSpPr>
          <p:nvPr/>
        </p:nvCxnSpPr>
        <p:spPr>
          <a:xfrm flipV="1">
            <a:off x="997527" y="4294909"/>
            <a:ext cx="7218218" cy="15976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02535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9"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dissolve">
                                      <p:cBhvr>
                                        <p:cTn id="19" dur="500"/>
                                        <p:tgtEl>
                                          <p:spTgt spid="7"/>
                                        </p:tgtEl>
                                      </p:cBhvr>
                                    </p:animEffect>
                                  </p:childTnLst>
                                </p:cTn>
                              </p:par>
                              <p:par>
                                <p:cTn id="20" presetID="9" presetClass="entr" presetSubtype="0" fill="hold"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dissolve">
                                      <p:cBhvr>
                                        <p:cTn id="22" dur="500"/>
                                        <p:tgtEl>
                                          <p:spTgt spid="10"/>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dissolve">
                                      <p:cBhvr>
                                        <p:cTn id="2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16">
            <a:extLst>
              <a:ext uri="{FF2B5EF4-FFF2-40B4-BE49-F238E27FC236}">
                <a16:creationId xmlns:a16="http://schemas.microsoft.com/office/drawing/2014/main" id="{0B9EE3F3-89B7-43C3-8651-C4C9683099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5B2D694-F36D-4A13-9FA6-0DC6CA237FF2}"/>
              </a:ext>
            </a:extLst>
          </p:cNvPr>
          <p:cNvSpPr>
            <a:spLocks noGrp="1"/>
          </p:cNvSpPr>
          <p:nvPr>
            <p:ph type="title"/>
          </p:nvPr>
        </p:nvSpPr>
        <p:spPr>
          <a:xfrm>
            <a:off x="411480" y="991443"/>
            <a:ext cx="4443154" cy="1087819"/>
          </a:xfrm>
        </p:spPr>
        <p:txBody>
          <a:bodyPr anchor="b">
            <a:normAutofit/>
          </a:bodyPr>
          <a:lstStyle/>
          <a:p>
            <a:r>
              <a:rPr lang="en-US" sz="3100"/>
              <a:t>Person centered v. Variable centered analysis</a:t>
            </a:r>
          </a:p>
        </p:txBody>
      </p:sp>
      <p:sp>
        <p:nvSpPr>
          <p:cNvPr id="23" name="Rectangle 18">
            <a:extLst>
              <a:ext uri="{FF2B5EF4-FFF2-40B4-BE49-F238E27FC236}">
                <a16:creationId xmlns:a16="http://schemas.microsoft.com/office/drawing/2014/main" id="{33AE4636-AEEC-45D6-84D4-7AC2DA48EC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49223" y="38793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1" name="Rectangle 20">
            <a:extLst>
              <a:ext uri="{FF2B5EF4-FFF2-40B4-BE49-F238E27FC236}">
                <a16:creationId xmlns:a16="http://schemas.microsoft.com/office/drawing/2014/main" id="{8D9CE0F4-2EB2-4F1F-8AAC-DB3571D9FE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1480" y="2285541"/>
            <a:ext cx="438912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F2C8411E-82DC-47D9-A9B2-6C8C6797E704}"/>
              </a:ext>
            </a:extLst>
          </p:cNvPr>
          <p:cNvSpPr>
            <a:spLocks noGrp="1"/>
          </p:cNvSpPr>
          <p:nvPr>
            <p:ph idx="1"/>
          </p:nvPr>
        </p:nvSpPr>
        <p:spPr>
          <a:xfrm>
            <a:off x="411479" y="2684095"/>
            <a:ext cx="5530773" cy="3492868"/>
          </a:xfrm>
        </p:spPr>
        <p:txBody>
          <a:bodyPr>
            <a:normAutofit fontScale="92500" lnSpcReduction="10000"/>
          </a:bodyPr>
          <a:lstStyle/>
          <a:p>
            <a:r>
              <a:rPr lang="en-US" sz="2400" dirty="0"/>
              <a:t>LCA is a person-centered approach</a:t>
            </a:r>
          </a:p>
          <a:p>
            <a:r>
              <a:rPr lang="en-US" sz="2400" dirty="0"/>
              <a:t>Variable centered</a:t>
            </a:r>
          </a:p>
          <a:p>
            <a:pPr lvl="1"/>
            <a:r>
              <a:rPr lang="en-US" dirty="0"/>
              <a:t>Correlations/covariances are of interest</a:t>
            </a:r>
          </a:p>
          <a:p>
            <a:pPr lvl="1"/>
            <a:r>
              <a:rPr lang="en-US" dirty="0"/>
              <a:t>Structure among columns (e.g., factor)</a:t>
            </a:r>
          </a:p>
          <a:p>
            <a:r>
              <a:rPr lang="en-US" sz="2400" dirty="0"/>
              <a:t>Person centered</a:t>
            </a:r>
          </a:p>
          <a:p>
            <a:pPr lvl="1"/>
            <a:r>
              <a:rPr lang="en-US" dirty="0"/>
              <a:t>Structure among rows is of interest</a:t>
            </a:r>
          </a:p>
          <a:p>
            <a:pPr lvl="1"/>
            <a:r>
              <a:rPr lang="en-US" dirty="0"/>
              <a:t>Seeks to group individuals based on shared characteristics</a:t>
            </a:r>
          </a:p>
          <a:p>
            <a:pPr lvl="1"/>
            <a:r>
              <a:rPr lang="en-US" dirty="0"/>
              <a:t>Goal: identify qualitatively distinct groups</a:t>
            </a:r>
          </a:p>
        </p:txBody>
      </p:sp>
      <p:pic>
        <p:nvPicPr>
          <p:cNvPr id="5" name="Picture 4">
            <a:extLst>
              <a:ext uri="{FF2B5EF4-FFF2-40B4-BE49-F238E27FC236}">
                <a16:creationId xmlns:a16="http://schemas.microsoft.com/office/drawing/2014/main" id="{84D002D4-AA0A-4C73-B36A-0CCB4EAFEFCF}"/>
              </a:ext>
            </a:extLst>
          </p:cNvPr>
          <p:cNvPicPr>
            <a:picLocks noChangeAspect="1"/>
          </p:cNvPicPr>
          <p:nvPr/>
        </p:nvPicPr>
        <p:blipFill>
          <a:blip r:embed="rId3"/>
          <a:stretch>
            <a:fillRect/>
          </a:stretch>
        </p:blipFill>
        <p:spPr>
          <a:xfrm>
            <a:off x="5942253" y="625683"/>
            <a:ext cx="5327550" cy="5551280"/>
          </a:xfrm>
          <a:prstGeom prst="rect">
            <a:avLst/>
          </a:prstGeom>
        </p:spPr>
      </p:pic>
    </p:spTree>
    <p:extLst>
      <p:ext uri="{BB962C8B-B14F-4D97-AF65-F5344CB8AC3E}">
        <p14:creationId xmlns:p14="http://schemas.microsoft.com/office/powerpoint/2010/main" val="34000096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E857A8-5C9D-4D1F-BAF8-AD229ACD7130}"/>
              </a:ext>
            </a:extLst>
          </p:cNvPr>
          <p:cNvSpPr>
            <a:spLocks noGrp="1"/>
          </p:cNvSpPr>
          <p:nvPr>
            <p:ph type="title"/>
          </p:nvPr>
        </p:nvSpPr>
        <p:spPr>
          <a:xfrm>
            <a:off x="5214579" y="629266"/>
            <a:ext cx="6422849" cy="1676603"/>
          </a:xfrm>
        </p:spPr>
        <p:txBody>
          <a:bodyPr>
            <a:normAutofit/>
          </a:bodyPr>
          <a:lstStyle/>
          <a:p>
            <a:r>
              <a:rPr lang="en-US" dirty="0"/>
              <a:t>Mixture Models</a:t>
            </a:r>
          </a:p>
        </p:txBody>
      </p:sp>
      <p:sp>
        <p:nvSpPr>
          <p:cNvPr id="35" name="Rectangle 34">
            <a:extLst>
              <a:ext uri="{FF2B5EF4-FFF2-40B4-BE49-F238E27FC236}">
                <a16:creationId xmlns:a16="http://schemas.microsoft.com/office/drawing/2014/main" id="{8E20FA99-AAAC-4AF3-9FAE-707420324F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36008"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7" name="Rounded Rectangle 9">
            <a:extLst>
              <a:ext uri="{FF2B5EF4-FFF2-40B4-BE49-F238E27FC236}">
                <a16:creationId xmlns:a16="http://schemas.microsoft.com/office/drawing/2014/main" id="{9573BE85-6043-4C3A-A7DD-483A0A5FB7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632" y="559407"/>
            <a:ext cx="3666744"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9" name="Graphic 6" descr="Filter">
            <a:extLst>
              <a:ext uri="{FF2B5EF4-FFF2-40B4-BE49-F238E27FC236}">
                <a16:creationId xmlns:a16="http://schemas.microsoft.com/office/drawing/2014/main" id="{136A6E24-D69B-4ECA-9C7C-3C53448170F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61364" y="1872360"/>
            <a:ext cx="3113280" cy="3113280"/>
          </a:xfrm>
          <a:prstGeom prst="rect">
            <a:avLst/>
          </a:prstGeom>
          <a:effectLst/>
        </p:spPr>
      </p:pic>
      <p:sp>
        <p:nvSpPr>
          <p:cNvPr id="3" name="Content Placeholder 2">
            <a:extLst>
              <a:ext uri="{FF2B5EF4-FFF2-40B4-BE49-F238E27FC236}">
                <a16:creationId xmlns:a16="http://schemas.microsoft.com/office/drawing/2014/main" id="{00DDADA3-905D-42C5-8A35-2B1737391694}"/>
              </a:ext>
            </a:extLst>
          </p:cNvPr>
          <p:cNvSpPr>
            <a:spLocks noGrp="1"/>
          </p:cNvSpPr>
          <p:nvPr>
            <p:ph idx="1"/>
          </p:nvPr>
        </p:nvSpPr>
        <p:spPr>
          <a:xfrm>
            <a:off x="5214581" y="2438400"/>
            <a:ext cx="6422848" cy="3785419"/>
          </a:xfrm>
        </p:spPr>
        <p:txBody>
          <a:bodyPr>
            <a:normAutofit lnSpcReduction="10000"/>
          </a:bodyPr>
          <a:lstStyle/>
          <a:p>
            <a:r>
              <a:rPr lang="en-US" sz="2000" dirty="0"/>
              <a:t>LCA and LPA are special cases of mixture models</a:t>
            </a:r>
          </a:p>
          <a:p>
            <a:r>
              <a:rPr lang="en-US" sz="2000" dirty="0"/>
              <a:t>Modeling a “mixture” of sub-groups within a population</a:t>
            </a:r>
          </a:p>
          <a:p>
            <a:r>
              <a:rPr lang="en-US" sz="2000" dirty="0"/>
              <a:t>Assumes</a:t>
            </a:r>
          </a:p>
          <a:p>
            <a:pPr lvl="1"/>
            <a:r>
              <a:rPr lang="en-US" sz="2000" dirty="0"/>
              <a:t>“Finite” number of homogeneous categories (i.e., classes)</a:t>
            </a:r>
          </a:p>
          <a:p>
            <a:pPr lvl="1"/>
            <a:r>
              <a:rPr lang="en-US" sz="2000" dirty="0"/>
              <a:t>The population is a mixture of qualitatively different groups of individuals </a:t>
            </a:r>
          </a:p>
          <a:p>
            <a:pPr lvl="1"/>
            <a:r>
              <a:rPr lang="en-US" sz="2000" dirty="0"/>
              <a:t>Groups can be identified based on similarities in response patterns </a:t>
            </a:r>
          </a:p>
          <a:p>
            <a:r>
              <a:rPr lang="en-US" sz="2000" dirty="0"/>
              <a:t>RQ: Can we identify subgroups of individuals who fit various ‘profiles’</a:t>
            </a:r>
          </a:p>
          <a:p>
            <a:r>
              <a:rPr lang="en-US" sz="2000" dirty="0"/>
              <a:t>Similar in some ways to FA but very different!</a:t>
            </a:r>
          </a:p>
        </p:txBody>
      </p:sp>
    </p:spTree>
    <p:extLst>
      <p:ext uri="{BB962C8B-B14F-4D97-AF65-F5344CB8AC3E}">
        <p14:creationId xmlns:p14="http://schemas.microsoft.com/office/powerpoint/2010/main" val="28963145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116D19D7-09E7-1CB8-515E-608A611A853E}"/>
              </a:ext>
            </a:extLst>
          </p:cNvPr>
          <p:cNvGraphicFramePr>
            <a:graphicFrameLocks noGrp="1"/>
          </p:cNvGraphicFramePr>
          <p:nvPr>
            <p:extLst>
              <p:ext uri="{D42A27DB-BD31-4B8C-83A1-F6EECF244321}">
                <p14:modId xmlns:p14="http://schemas.microsoft.com/office/powerpoint/2010/main" val="3227434324"/>
              </p:ext>
            </p:extLst>
          </p:nvPr>
        </p:nvGraphicFramePr>
        <p:xfrm>
          <a:off x="94593" y="330628"/>
          <a:ext cx="12097407" cy="6196743"/>
        </p:xfrm>
        <a:graphic>
          <a:graphicData uri="http://schemas.openxmlformats.org/drawingml/2006/table">
            <a:tbl>
              <a:tblPr firstRow="1" firstCol="1" bandRow="1"/>
              <a:tblGrid>
                <a:gridCol w="3308257">
                  <a:extLst>
                    <a:ext uri="{9D8B030D-6E8A-4147-A177-3AD203B41FA5}">
                      <a16:colId xmlns:a16="http://schemas.microsoft.com/office/drawing/2014/main" val="2308184708"/>
                    </a:ext>
                  </a:extLst>
                </a:gridCol>
                <a:gridCol w="1902372">
                  <a:extLst>
                    <a:ext uri="{9D8B030D-6E8A-4147-A177-3AD203B41FA5}">
                      <a16:colId xmlns:a16="http://schemas.microsoft.com/office/drawing/2014/main" val="3611651077"/>
                    </a:ext>
                  </a:extLst>
                </a:gridCol>
                <a:gridCol w="1629104">
                  <a:extLst>
                    <a:ext uri="{9D8B030D-6E8A-4147-A177-3AD203B41FA5}">
                      <a16:colId xmlns:a16="http://schemas.microsoft.com/office/drawing/2014/main" val="2981707110"/>
                    </a:ext>
                  </a:extLst>
                </a:gridCol>
                <a:gridCol w="1587062">
                  <a:extLst>
                    <a:ext uri="{9D8B030D-6E8A-4147-A177-3AD203B41FA5}">
                      <a16:colId xmlns:a16="http://schemas.microsoft.com/office/drawing/2014/main" val="1969932547"/>
                    </a:ext>
                  </a:extLst>
                </a:gridCol>
                <a:gridCol w="1797269">
                  <a:extLst>
                    <a:ext uri="{9D8B030D-6E8A-4147-A177-3AD203B41FA5}">
                      <a16:colId xmlns:a16="http://schemas.microsoft.com/office/drawing/2014/main" val="1094266210"/>
                    </a:ext>
                  </a:extLst>
                </a:gridCol>
                <a:gridCol w="1873343">
                  <a:extLst>
                    <a:ext uri="{9D8B030D-6E8A-4147-A177-3AD203B41FA5}">
                      <a16:colId xmlns:a16="http://schemas.microsoft.com/office/drawing/2014/main" val="1269460164"/>
                    </a:ext>
                  </a:extLst>
                </a:gridCol>
              </a:tblGrid>
              <a:tr h="1809589">
                <a:tc>
                  <a:txBody>
                    <a:bodyPr/>
                    <a:lstStyle/>
                    <a:p>
                      <a:pPr marL="0" marR="0">
                        <a:lnSpc>
                          <a:spcPct val="115000"/>
                        </a:lnSpc>
                      </a:pPr>
                      <a:r>
                        <a:rPr lang="en-US" sz="1600" kern="100" dirty="0">
                          <a:solidFill>
                            <a:srgbClr val="000000"/>
                          </a:solidFill>
                          <a:effectLst/>
                          <a:latin typeface="+mn-lt"/>
                          <a:ea typeface="Times New Roman" panose="02020603050405020304" pitchFamily="18" charset="0"/>
                        </a:rPr>
                        <a:t>Item</a:t>
                      </a:r>
                      <a:endParaRPr lang="en-US" sz="1600" kern="100" dirty="0">
                        <a:effectLst/>
                        <a:latin typeface="+mn-lt"/>
                        <a:ea typeface="Times New Roman" panose="02020603050405020304" pitchFamily="18" charset="0"/>
                      </a:endParaRPr>
                    </a:p>
                  </a:txBody>
                  <a:tcPr marL="55644" marR="55644" marT="0"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lnSpc>
                          <a:spcPct val="115000"/>
                        </a:lnSpc>
                      </a:pPr>
                      <a:r>
                        <a:rPr lang="en-US" sz="1600" kern="100" dirty="0">
                          <a:solidFill>
                            <a:srgbClr val="000000"/>
                          </a:solidFill>
                          <a:effectLst/>
                          <a:latin typeface="+mn-lt"/>
                          <a:ea typeface="Times New Roman" panose="02020603050405020304" pitchFamily="18" charset="0"/>
                        </a:rPr>
                        <a:t>Class 1: </a:t>
                      </a:r>
                    </a:p>
                    <a:p>
                      <a:pPr marL="0" marR="0" algn="ctr">
                        <a:lnSpc>
                          <a:spcPct val="115000"/>
                        </a:lnSpc>
                      </a:pPr>
                      <a:r>
                        <a:rPr lang="en-US" sz="1600" kern="100" dirty="0">
                          <a:solidFill>
                            <a:srgbClr val="000000"/>
                          </a:solidFill>
                          <a:effectLst/>
                          <a:latin typeface="+mn-lt"/>
                          <a:ea typeface="Times New Roman" panose="02020603050405020304" pitchFamily="18" charset="0"/>
                        </a:rPr>
                        <a:t>Family member illness and death</a:t>
                      </a:r>
                      <a:endParaRPr lang="en-US" sz="1600" kern="100" dirty="0">
                        <a:effectLst/>
                        <a:latin typeface="+mn-lt"/>
                        <a:ea typeface="Times New Roman" panose="02020603050405020304" pitchFamily="18" charset="0"/>
                      </a:endParaRPr>
                    </a:p>
                    <a:p>
                      <a:pPr marL="0" marR="0" algn="ctr">
                        <a:lnSpc>
                          <a:spcPct val="115000"/>
                        </a:lnSpc>
                      </a:pPr>
                      <a:r>
                        <a:rPr lang="en-US" sz="1600" kern="100" dirty="0">
                          <a:solidFill>
                            <a:srgbClr val="000000"/>
                          </a:solidFill>
                          <a:effectLst/>
                          <a:latin typeface="+mn-lt"/>
                          <a:ea typeface="Times New Roman" panose="02020603050405020304" pitchFamily="18" charset="0"/>
                        </a:rPr>
                        <a:t>N = 858 (16.31%)</a:t>
                      </a:r>
                      <a:endParaRPr lang="en-US" sz="1600" kern="100" dirty="0">
                        <a:effectLst/>
                        <a:latin typeface="+mn-lt"/>
                        <a:ea typeface="Times New Roman" panose="02020603050405020304" pitchFamily="18" charset="0"/>
                      </a:endParaRPr>
                    </a:p>
                  </a:txBody>
                  <a:tcPr marL="55644" marR="55644"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lnSpc>
                          <a:spcPct val="115000"/>
                        </a:lnSpc>
                      </a:pPr>
                      <a:r>
                        <a:rPr lang="en-US" sz="1600" kern="100" dirty="0">
                          <a:solidFill>
                            <a:srgbClr val="000000"/>
                          </a:solidFill>
                          <a:effectLst/>
                          <a:latin typeface="+mn-lt"/>
                          <a:ea typeface="Times New Roman" panose="02020603050405020304" pitchFamily="18" charset="0"/>
                        </a:rPr>
                        <a:t>Class 2: </a:t>
                      </a:r>
                    </a:p>
                    <a:p>
                      <a:pPr marL="0" marR="0" algn="ctr">
                        <a:lnSpc>
                          <a:spcPct val="115000"/>
                        </a:lnSpc>
                      </a:pPr>
                      <a:r>
                        <a:rPr lang="en-US" sz="1600" kern="100" dirty="0">
                          <a:solidFill>
                            <a:srgbClr val="000000"/>
                          </a:solidFill>
                          <a:effectLst/>
                          <a:latin typeface="+mn-lt"/>
                          <a:ea typeface="Times New Roman" panose="02020603050405020304" pitchFamily="18" charset="0"/>
                        </a:rPr>
                        <a:t>Multiple overlapping adversity</a:t>
                      </a:r>
                      <a:endParaRPr lang="en-US" sz="1600" kern="100" dirty="0">
                        <a:effectLst/>
                        <a:latin typeface="+mn-lt"/>
                        <a:ea typeface="Times New Roman" panose="02020603050405020304" pitchFamily="18" charset="0"/>
                      </a:endParaRPr>
                    </a:p>
                    <a:p>
                      <a:pPr marL="0" marR="0" algn="ctr">
                        <a:lnSpc>
                          <a:spcPct val="115000"/>
                        </a:lnSpc>
                      </a:pPr>
                      <a:r>
                        <a:rPr lang="en-US" sz="1600" kern="100" dirty="0">
                          <a:solidFill>
                            <a:srgbClr val="000000"/>
                          </a:solidFill>
                          <a:effectLst/>
                          <a:latin typeface="+mn-lt"/>
                          <a:ea typeface="Times New Roman" panose="02020603050405020304" pitchFamily="18" charset="0"/>
                        </a:rPr>
                        <a:t>N = 275 (5.23%)</a:t>
                      </a:r>
                      <a:endParaRPr lang="en-US" sz="1600" kern="100" dirty="0">
                        <a:effectLst/>
                        <a:latin typeface="+mn-lt"/>
                        <a:ea typeface="Times New Roman" panose="02020603050405020304" pitchFamily="18" charset="0"/>
                      </a:endParaRPr>
                    </a:p>
                  </a:txBody>
                  <a:tcPr marL="55644" marR="55644"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lnSpc>
                          <a:spcPct val="115000"/>
                        </a:lnSpc>
                      </a:pPr>
                      <a:r>
                        <a:rPr lang="en-US" sz="1600" kern="100" dirty="0">
                          <a:solidFill>
                            <a:srgbClr val="000000"/>
                          </a:solidFill>
                          <a:effectLst/>
                          <a:latin typeface="+mn-lt"/>
                          <a:ea typeface="Times New Roman" panose="02020603050405020304" pitchFamily="18" charset="0"/>
                        </a:rPr>
                        <a:t>Class 3: Financial insecurity</a:t>
                      </a:r>
                      <a:endParaRPr lang="en-US" sz="1600" kern="100" dirty="0">
                        <a:effectLst/>
                        <a:latin typeface="+mn-lt"/>
                        <a:ea typeface="Times New Roman" panose="02020603050405020304" pitchFamily="18" charset="0"/>
                      </a:endParaRPr>
                    </a:p>
                    <a:p>
                      <a:pPr marL="0" marR="0" algn="ctr">
                        <a:lnSpc>
                          <a:spcPct val="115000"/>
                        </a:lnSpc>
                      </a:pPr>
                      <a:r>
                        <a:rPr lang="en-US" sz="1600" kern="100" dirty="0">
                          <a:solidFill>
                            <a:srgbClr val="000000"/>
                          </a:solidFill>
                          <a:effectLst/>
                          <a:latin typeface="+mn-lt"/>
                          <a:ea typeface="Times New Roman" panose="02020603050405020304" pitchFamily="18" charset="0"/>
                        </a:rPr>
                        <a:t>N = 591 (11.22%)</a:t>
                      </a:r>
                      <a:endParaRPr lang="en-US" sz="1600" kern="100" dirty="0">
                        <a:effectLst/>
                        <a:latin typeface="+mn-lt"/>
                        <a:ea typeface="Times New Roman" panose="02020603050405020304" pitchFamily="18" charset="0"/>
                      </a:endParaRPr>
                    </a:p>
                  </a:txBody>
                  <a:tcPr marL="55644" marR="55644"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lnSpc>
                          <a:spcPct val="115000"/>
                        </a:lnSpc>
                      </a:pPr>
                      <a:r>
                        <a:rPr lang="en-US" sz="1600" kern="100">
                          <a:solidFill>
                            <a:srgbClr val="000000"/>
                          </a:solidFill>
                          <a:effectLst/>
                          <a:latin typeface="+mn-lt"/>
                          <a:ea typeface="Times New Roman" panose="02020603050405020304" pitchFamily="18" charset="0"/>
                        </a:rPr>
                        <a:t>Class 4: Residential Instability and Family Conflict</a:t>
                      </a:r>
                      <a:endParaRPr lang="en-US" sz="1600" kern="100">
                        <a:effectLst/>
                        <a:latin typeface="+mn-lt"/>
                        <a:ea typeface="Times New Roman" panose="02020603050405020304" pitchFamily="18" charset="0"/>
                      </a:endParaRPr>
                    </a:p>
                    <a:p>
                      <a:pPr marL="0" marR="0" algn="ctr">
                        <a:lnSpc>
                          <a:spcPct val="115000"/>
                        </a:lnSpc>
                      </a:pPr>
                      <a:r>
                        <a:rPr lang="en-US" sz="1600" kern="100">
                          <a:solidFill>
                            <a:srgbClr val="000000"/>
                          </a:solidFill>
                          <a:effectLst/>
                          <a:latin typeface="+mn-lt"/>
                          <a:ea typeface="Times New Roman" panose="02020603050405020304" pitchFamily="18" charset="0"/>
                        </a:rPr>
                        <a:t>N = 455 (8.65%)</a:t>
                      </a:r>
                      <a:endParaRPr lang="en-US" sz="1600" kern="100">
                        <a:effectLst/>
                        <a:latin typeface="+mn-lt"/>
                        <a:ea typeface="Times New Roman" panose="02020603050405020304" pitchFamily="18" charset="0"/>
                      </a:endParaRPr>
                    </a:p>
                  </a:txBody>
                  <a:tcPr marL="55644" marR="55644"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lnSpc>
                          <a:spcPct val="115000"/>
                        </a:lnSpc>
                      </a:pPr>
                      <a:r>
                        <a:rPr lang="en-US" sz="1600" kern="100" dirty="0">
                          <a:solidFill>
                            <a:srgbClr val="000000"/>
                          </a:solidFill>
                          <a:effectLst/>
                          <a:latin typeface="+mn-lt"/>
                          <a:ea typeface="Times New Roman" panose="02020603050405020304" pitchFamily="18" charset="0"/>
                        </a:rPr>
                        <a:t>Class 5: </a:t>
                      </a:r>
                    </a:p>
                    <a:p>
                      <a:pPr marL="0" marR="0" algn="ctr">
                        <a:lnSpc>
                          <a:spcPct val="115000"/>
                        </a:lnSpc>
                      </a:pPr>
                      <a:r>
                        <a:rPr lang="en-US" sz="1600" kern="100" dirty="0">
                          <a:solidFill>
                            <a:srgbClr val="000000"/>
                          </a:solidFill>
                          <a:effectLst/>
                          <a:latin typeface="+mn-lt"/>
                          <a:ea typeface="Times New Roman" panose="02020603050405020304" pitchFamily="18" charset="0"/>
                        </a:rPr>
                        <a:t>Low Material Hardship </a:t>
                      </a:r>
                    </a:p>
                    <a:p>
                      <a:pPr marL="0" marR="0" algn="ctr">
                        <a:lnSpc>
                          <a:spcPct val="115000"/>
                        </a:lnSpc>
                      </a:pPr>
                      <a:r>
                        <a:rPr lang="en-US" sz="1600" kern="100" dirty="0">
                          <a:solidFill>
                            <a:srgbClr val="000000"/>
                          </a:solidFill>
                          <a:effectLst/>
                          <a:latin typeface="+mn-lt"/>
                          <a:ea typeface="Times New Roman" panose="02020603050405020304" pitchFamily="18" charset="0"/>
                        </a:rPr>
                        <a:t>N = 3083 (58.59%)</a:t>
                      </a:r>
                      <a:endParaRPr lang="en-US" sz="1600" kern="100" dirty="0">
                        <a:effectLst/>
                        <a:latin typeface="+mn-lt"/>
                        <a:ea typeface="Times New Roman" panose="02020603050405020304" pitchFamily="18" charset="0"/>
                      </a:endParaRPr>
                    </a:p>
                  </a:txBody>
                  <a:tcPr marL="55644" marR="55644"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544052333"/>
                  </a:ext>
                </a:extLst>
              </a:tr>
              <a:tr h="389490">
                <a:tc>
                  <a:txBody>
                    <a:bodyPr/>
                    <a:lstStyle/>
                    <a:p>
                      <a:pPr marL="0" marR="0">
                        <a:lnSpc>
                          <a:spcPct val="115000"/>
                        </a:lnSpc>
                      </a:pPr>
                      <a:r>
                        <a:rPr lang="en-US" sz="1600" kern="100">
                          <a:solidFill>
                            <a:srgbClr val="000000"/>
                          </a:solidFill>
                          <a:effectLst/>
                          <a:latin typeface="+mn-lt"/>
                          <a:ea typeface="Times New Roman" panose="02020603050405020304" pitchFamily="18" charset="0"/>
                        </a:rPr>
                        <a:t>Family Member Hospitalized</a:t>
                      </a:r>
                      <a:endParaRPr lang="en-US" sz="1600" kern="100">
                        <a:effectLst/>
                        <a:latin typeface="+mn-lt"/>
                        <a:ea typeface="Times New Roman" panose="02020603050405020304" pitchFamily="18" charset="0"/>
                      </a:endParaRPr>
                    </a:p>
                  </a:txBody>
                  <a:tcPr marL="55644" marR="55644" marT="0" marB="0" anchor="ctr">
                    <a:lnL>
                      <a:noFill/>
                    </a:lnL>
                    <a:lnR>
                      <a:noFill/>
                    </a:lnR>
                    <a:lnT w="12700" cap="flat" cmpd="sng" algn="ctr">
                      <a:solidFill>
                        <a:srgbClr val="000000"/>
                      </a:solidFill>
                      <a:prstDash val="solid"/>
                      <a:round/>
                      <a:headEnd type="none" w="med" len="med"/>
                      <a:tailEnd type="none" w="med" len="med"/>
                    </a:lnT>
                    <a:lnB>
                      <a:noFill/>
                    </a:lnB>
                    <a:noFill/>
                  </a:tcPr>
                </a:tc>
                <a:tc>
                  <a:txBody>
                    <a:bodyPr/>
                    <a:lstStyle/>
                    <a:p>
                      <a:pPr marL="0" marR="0" algn="ctr">
                        <a:lnSpc>
                          <a:spcPct val="115000"/>
                        </a:lnSpc>
                      </a:pPr>
                      <a:r>
                        <a:rPr lang="en-US" sz="1600" b="1" kern="100">
                          <a:solidFill>
                            <a:srgbClr val="000000"/>
                          </a:solidFill>
                          <a:effectLst/>
                          <a:latin typeface="+mn-lt"/>
                          <a:ea typeface="Times New Roman" panose="02020603050405020304" pitchFamily="18" charset="0"/>
                        </a:rPr>
                        <a:t>0.782</a:t>
                      </a:r>
                      <a:endParaRPr lang="en-US" sz="1600" kern="100">
                        <a:effectLst/>
                        <a:latin typeface="+mn-lt"/>
                        <a:ea typeface="Times New Roman" panose="02020603050405020304" pitchFamily="18" charset="0"/>
                      </a:endParaRPr>
                    </a:p>
                  </a:txBody>
                  <a:tcPr marL="55644" marR="55644" marT="0" marB="0" anchor="ctr">
                    <a:lnL>
                      <a:noFill/>
                    </a:lnL>
                    <a:lnR>
                      <a:noFill/>
                    </a:lnR>
                    <a:lnT w="12700" cap="flat" cmpd="sng" algn="ctr">
                      <a:solidFill>
                        <a:srgbClr val="000000"/>
                      </a:solidFill>
                      <a:prstDash val="solid"/>
                      <a:round/>
                      <a:headEnd type="none" w="med" len="med"/>
                      <a:tailEnd type="none" w="med" len="med"/>
                    </a:lnT>
                    <a:lnB>
                      <a:noFill/>
                    </a:lnB>
                    <a:noFill/>
                  </a:tcPr>
                </a:tc>
                <a:tc>
                  <a:txBody>
                    <a:bodyPr/>
                    <a:lstStyle/>
                    <a:p>
                      <a:pPr marL="0" marR="0" algn="ctr">
                        <a:lnSpc>
                          <a:spcPct val="115000"/>
                        </a:lnSpc>
                      </a:pPr>
                      <a:r>
                        <a:rPr lang="en-US" sz="1600" b="1" kern="100">
                          <a:solidFill>
                            <a:srgbClr val="000000"/>
                          </a:solidFill>
                          <a:effectLst/>
                          <a:latin typeface="+mn-lt"/>
                          <a:ea typeface="Times New Roman" panose="02020603050405020304" pitchFamily="18" charset="0"/>
                        </a:rPr>
                        <a:t>0.62</a:t>
                      </a:r>
                      <a:endParaRPr lang="en-US" sz="1600" kern="100">
                        <a:effectLst/>
                        <a:latin typeface="+mn-lt"/>
                        <a:ea typeface="Times New Roman" panose="02020603050405020304" pitchFamily="18" charset="0"/>
                      </a:endParaRPr>
                    </a:p>
                  </a:txBody>
                  <a:tcPr marL="55644" marR="55644" marT="0" marB="0" anchor="ctr">
                    <a:lnL>
                      <a:noFill/>
                    </a:lnL>
                    <a:lnR>
                      <a:noFill/>
                    </a:lnR>
                    <a:lnT w="12700" cap="flat" cmpd="sng" algn="ctr">
                      <a:solidFill>
                        <a:srgbClr val="000000"/>
                      </a:solidFill>
                      <a:prstDash val="solid"/>
                      <a:round/>
                      <a:headEnd type="none" w="med" len="med"/>
                      <a:tailEnd type="none" w="med" len="med"/>
                    </a:lnT>
                    <a:lnB>
                      <a:noFill/>
                    </a:lnB>
                    <a:noFill/>
                  </a:tcPr>
                </a:tc>
                <a:tc>
                  <a:txBody>
                    <a:bodyPr/>
                    <a:lstStyle/>
                    <a:p>
                      <a:pPr marL="0" marR="0" algn="ctr">
                        <a:lnSpc>
                          <a:spcPct val="115000"/>
                        </a:lnSpc>
                      </a:pPr>
                      <a:r>
                        <a:rPr lang="en-US" sz="1600" kern="100" dirty="0">
                          <a:solidFill>
                            <a:srgbClr val="000000"/>
                          </a:solidFill>
                          <a:effectLst/>
                          <a:latin typeface="+mn-lt"/>
                          <a:ea typeface="Times New Roman" panose="02020603050405020304" pitchFamily="18" charset="0"/>
                        </a:rPr>
                        <a:t>0.172</a:t>
                      </a:r>
                      <a:endParaRPr lang="en-US" sz="1600" kern="100" dirty="0">
                        <a:effectLst/>
                        <a:latin typeface="+mn-lt"/>
                        <a:ea typeface="Times New Roman" panose="02020603050405020304" pitchFamily="18" charset="0"/>
                      </a:endParaRPr>
                    </a:p>
                  </a:txBody>
                  <a:tcPr marL="55644" marR="55644" marT="0" marB="0" anchor="ctr">
                    <a:lnL>
                      <a:noFill/>
                    </a:lnL>
                    <a:lnR>
                      <a:noFill/>
                    </a:lnR>
                    <a:lnT w="12700" cap="flat" cmpd="sng" algn="ctr">
                      <a:solidFill>
                        <a:srgbClr val="000000"/>
                      </a:solidFill>
                      <a:prstDash val="solid"/>
                      <a:round/>
                      <a:headEnd type="none" w="med" len="med"/>
                      <a:tailEnd type="none" w="med" len="med"/>
                    </a:lnT>
                    <a:lnB>
                      <a:noFill/>
                    </a:lnB>
                    <a:noFill/>
                  </a:tcPr>
                </a:tc>
                <a:tc>
                  <a:txBody>
                    <a:bodyPr/>
                    <a:lstStyle/>
                    <a:p>
                      <a:pPr marL="0" marR="0" algn="ctr">
                        <a:lnSpc>
                          <a:spcPct val="115000"/>
                        </a:lnSpc>
                      </a:pPr>
                      <a:r>
                        <a:rPr lang="en-US" sz="1600" kern="100" dirty="0">
                          <a:solidFill>
                            <a:srgbClr val="000000"/>
                          </a:solidFill>
                          <a:effectLst/>
                          <a:latin typeface="+mn-lt"/>
                          <a:ea typeface="Times New Roman" panose="02020603050405020304" pitchFamily="18" charset="0"/>
                        </a:rPr>
                        <a:t>0.14</a:t>
                      </a:r>
                      <a:endParaRPr lang="en-US" sz="1600" kern="100" dirty="0">
                        <a:effectLst/>
                        <a:latin typeface="+mn-lt"/>
                        <a:ea typeface="Times New Roman" panose="02020603050405020304" pitchFamily="18" charset="0"/>
                      </a:endParaRPr>
                    </a:p>
                  </a:txBody>
                  <a:tcPr marL="55644" marR="55644" marT="0" marB="0" anchor="ctr">
                    <a:lnL>
                      <a:noFill/>
                    </a:lnL>
                    <a:lnR>
                      <a:noFill/>
                    </a:lnR>
                    <a:lnT w="12700" cap="flat" cmpd="sng" algn="ctr">
                      <a:solidFill>
                        <a:srgbClr val="000000"/>
                      </a:solidFill>
                      <a:prstDash val="solid"/>
                      <a:round/>
                      <a:headEnd type="none" w="med" len="med"/>
                      <a:tailEnd type="none" w="med" len="med"/>
                    </a:lnT>
                    <a:lnB>
                      <a:noFill/>
                    </a:lnB>
                    <a:noFill/>
                  </a:tcPr>
                </a:tc>
                <a:tc>
                  <a:txBody>
                    <a:bodyPr/>
                    <a:lstStyle/>
                    <a:p>
                      <a:pPr marL="0" marR="0" algn="ctr">
                        <a:lnSpc>
                          <a:spcPct val="115000"/>
                        </a:lnSpc>
                      </a:pPr>
                      <a:r>
                        <a:rPr lang="en-US" sz="1600" kern="100">
                          <a:solidFill>
                            <a:srgbClr val="000000"/>
                          </a:solidFill>
                          <a:effectLst/>
                          <a:latin typeface="+mn-lt"/>
                          <a:ea typeface="Times New Roman" panose="02020603050405020304" pitchFamily="18" charset="0"/>
                        </a:rPr>
                        <a:t>0.092</a:t>
                      </a:r>
                      <a:endParaRPr lang="en-US" sz="1600" kern="100">
                        <a:effectLst/>
                        <a:latin typeface="+mn-lt"/>
                        <a:ea typeface="Times New Roman" panose="02020603050405020304" pitchFamily="18" charset="0"/>
                      </a:endParaRPr>
                    </a:p>
                  </a:txBody>
                  <a:tcPr marL="55644" marR="55644" marT="0" marB="0" anchor="ctr">
                    <a:lnL>
                      <a:noFill/>
                    </a:lnL>
                    <a:lnR>
                      <a:noFill/>
                    </a:lnR>
                    <a:lnT w="12700" cap="flat" cmpd="sng" algn="ctr">
                      <a:solidFill>
                        <a:srgbClr val="000000"/>
                      </a:solidFill>
                      <a:prstDash val="solid"/>
                      <a:round/>
                      <a:headEnd type="none" w="med" len="med"/>
                      <a:tailEnd type="none" w="med" len="med"/>
                    </a:lnT>
                    <a:lnB>
                      <a:noFill/>
                    </a:lnB>
                    <a:noFill/>
                  </a:tcPr>
                </a:tc>
                <a:extLst>
                  <a:ext uri="{0D108BD9-81ED-4DB2-BD59-A6C34878D82A}">
                    <a16:rowId xmlns:a16="http://schemas.microsoft.com/office/drawing/2014/main" val="392924489"/>
                  </a:ext>
                </a:extLst>
              </a:tr>
              <a:tr h="212052">
                <a:tc>
                  <a:txBody>
                    <a:bodyPr/>
                    <a:lstStyle/>
                    <a:p>
                      <a:pPr marL="0" marR="0">
                        <a:lnSpc>
                          <a:spcPct val="115000"/>
                        </a:lnSpc>
                      </a:pPr>
                      <a:r>
                        <a:rPr lang="en-US" sz="1600" kern="100">
                          <a:solidFill>
                            <a:srgbClr val="000000"/>
                          </a:solidFill>
                          <a:effectLst/>
                          <a:latin typeface="+mn-lt"/>
                          <a:ea typeface="Times New Roman" panose="02020603050405020304" pitchFamily="18" charset="0"/>
                        </a:rPr>
                        <a:t>Divorce or Separation</a:t>
                      </a:r>
                      <a:endParaRPr lang="en-US" sz="1600" kern="100">
                        <a:effectLst/>
                        <a:latin typeface="+mn-lt"/>
                        <a:ea typeface="Times New Roman" panose="02020603050405020304" pitchFamily="18" charset="0"/>
                      </a:endParaRPr>
                    </a:p>
                  </a:txBody>
                  <a:tcPr marL="55644" marR="55644" marT="0" marB="0" anchor="ctr">
                    <a:lnL>
                      <a:noFill/>
                    </a:lnL>
                    <a:lnR>
                      <a:noFill/>
                    </a:lnR>
                    <a:lnT>
                      <a:noFill/>
                    </a:lnT>
                    <a:lnB>
                      <a:noFill/>
                    </a:lnB>
                    <a:noFill/>
                  </a:tcPr>
                </a:tc>
                <a:tc>
                  <a:txBody>
                    <a:bodyPr/>
                    <a:lstStyle/>
                    <a:p>
                      <a:pPr marL="0" marR="0" algn="ctr">
                        <a:lnSpc>
                          <a:spcPct val="115000"/>
                        </a:lnSpc>
                      </a:pPr>
                      <a:r>
                        <a:rPr lang="en-US" sz="1600" kern="100">
                          <a:solidFill>
                            <a:srgbClr val="000000"/>
                          </a:solidFill>
                          <a:effectLst/>
                          <a:latin typeface="+mn-lt"/>
                          <a:ea typeface="Times New Roman" panose="02020603050405020304" pitchFamily="18" charset="0"/>
                        </a:rPr>
                        <a:t>0.042</a:t>
                      </a:r>
                      <a:endParaRPr lang="en-US" sz="1600" kern="100">
                        <a:effectLst/>
                        <a:latin typeface="+mn-lt"/>
                        <a:ea typeface="Times New Roman" panose="02020603050405020304" pitchFamily="18" charset="0"/>
                      </a:endParaRPr>
                    </a:p>
                  </a:txBody>
                  <a:tcPr marL="55644" marR="55644" marT="0" marB="0" anchor="ctr">
                    <a:lnL>
                      <a:noFill/>
                    </a:lnL>
                    <a:lnR>
                      <a:noFill/>
                    </a:lnR>
                    <a:lnT>
                      <a:noFill/>
                    </a:lnT>
                    <a:lnB>
                      <a:noFill/>
                    </a:lnB>
                    <a:noFill/>
                  </a:tcPr>
                </a:tc>
                <a:tc>
                  <a:txBody>
                    <a:bodyPr/>
                    <a:lstStyle/>
                    <a:p>
                      <a:pPr marL="0" marR="0" algn="ctr">
                        <a:lnSpc>
                          <a:spcPct val="115000"/>
                        </a:lnSpc>
                      </a:pPr>
                      <a:r>
                        <a:rPr lang="en-US" sz="1600" b="1" kern="100">
                          <a:solidFill>
                            <a:srgbClr val="000000"/>
                          </a:solidFill>
                          <a:effectLst/>
                          <a:latin typeface="+mn-lt"/>
                          <a:ea typeface="Times New Roman" panose="02020603050405020304" pitchFamily="18" charset="0"/>
                        </a:rPr>
                        <a:t>0.371</a:t>
                      </a:r>
                      <a:endParaRPr lang="en-US" sz="1600" kern="100">
                        <a:effectLst/>
                        <a:latin typeface="+mn-lt"/>
                        <a:ea typeface="Times New Roman" panose="02020603050405020304" pitchFamily="18" charset="0"/>
                      </a:endParaRPr>
                    </a:p>
                  </a:txBody>
                  <a:tcPr marL="55644" marR="55644" marT="0" marB="0" anchor="ctr">
                    <a:lnL>
                      <a:noFill/>
                    </a:lnL>
                    <a:lnR>
                      <a:noFill/>
                    </a:lnR>
                    <a:lnT>
                      <a:noFill/>
                    </a:lnT>
                    <a:lnB>
                      <a:noFill/>
                    </a:lnB>
                    <a:noFill/>
                  </a:tcPr>
                </a:tc>
                <a:tc>
                  <a:txBody>
                    <a:bodyPr/>
                    <a:lstStyle/>
                    <a:p>
                      <a:pPr marL="0" marR="0" algn="ctr">
                        <a:lnSpc>
                          <a:spcPct val="115000"/>
                        </a:lnSpc>
                      </a:pPr>
                      <a:r>
                        <a:rPr lang="en-US" sz="1600" kern="100" dirty="0">
                          <a:solidFill>
                            <a:srgbClr val="000000"/>
                          </a:solidFill>
                          <a:effectLst/>
                          <a:latin typeface="+mn-lt"/>
                          <a:ea typeface="Times New Roman" panose="02020603050405020304" pitchFamily="18" charset="0"/>
                        </a:rPr>
                        <a:t>0.041</a:t>
                      </a:r>
                      <a:endParaRPr lang="en-US" sz="1600" kern="100" dirty="0">
                        <a:effectLst/>
                        <a:latin typeface="+mn-lt"/>
                        <a:ea typeface="Times New Roman" panose="02020603050405020304" pitchFamily="18" charset="0"/>
                      </a:endParaRPr>
                    </a:p>
                  </a:txBody>
                  <a:tcPr marL="55644" marR="55644" marT="0" marB="0" anchor="ctr">
                    <a:lnL>
                      <a:noFill/>
                    </a:lnL>
                    <a:lnR>
                      <a:noFill/>
                    </a:lnR>
                    <a:lnT>
                      <a:noFill/>
                    </a:lnT>
                    <a:lnB>
                      <a:noFill/>
                    </a:lnB>
                    <a:noFill/>
                  </a:tcPr>
                </a:tc>
                <a:tc>
                  <a:txBody>
                    <a:bodyPr/>
                    <a:lstStyle/>
                    <a:p>
                      <a:pPr marL="0" marR="0" algn="ctr">
                        <a:lnSpc>
                          <a:spcPct val="115000"/>
                        </a:lnSpc>
                      </a:pPr>
                      <a:r>
                        <a:rPr lang="en-US" sz="1600" kern="100">
                          <a:solidFill>
                            <a:srgbClr val="000000"/>
                          </a:solidFill>
                          <a:effectLst/>
                          <a:latin typeface="+mn-lt"/>
                          <a:ea typeface="Times New Roman" panose="02020603050405020304" pitchFamily="18" charset="0"/>
                        </a:rPr>
                        <a:t>0.286</a:t>
                      </a:r>
                      <a:endParaRPr lang="en-US" sz="1600" kern="100">
                        <a:effectLst/>
                        <a:latin typeface="+mn-lt"/>
                        <a:ea typeface="Times New Roman" panose="02020603050405020304" pitchFamily="18" charset="0"/>
                      </a:endParaRPr>
                    </a:p>
                  </a:txBody>
                  <a:tcPr marL="55644" marR="55644" marT="0" marB="0" anchor="ctr">
                    <a:lnL>
                      <a:noFill/>
                    </a:lnL>
                    <a:lnR>
                      <a:noFill/>
                    </a:lnR>
                    <a:lnT>
                      <a:noFill/>
                    </a:lnT>
                    <a:lnB>
                      <a:noFill/>
                    </a:lnB>
                    <a:noFill/>
                  </a:tcPr>
                </a:tc>
                <a:tc>
                  <a:txBody>
                    <a:bodyPr/>
                    <a:lstStyle/>
                    <a:p>
                      <a:pPr marL="0" marR="0" algn="ctr">
                        <a:lnSpc>
                          <a:spcPct val="115000"/>
                        </a:lnSpc>
                      </a:pPr>
                      <a:r>
                        <a:rPr lang="en-US" sz="1600" kern="100">
                          <a:solidFill>
                            <a:srgbClr val="000000"/>
                          </a:solidFill>
                          <a:effectLst/>
                          <a:latin typeface="+mn-lt"/>
                          <a:ea typeface="Times New Roman" panose="02020603050405020304" pitchFamily="18" charset="0"/>
                        </a:rPr>
                        <a:t>0.009</a:t>
                      </a:r>
                      <a:endParaRPr lang="en-US" sz="1600" kern="100">
                        <a:effectLst/>
                        <a:latin typeface="+mn-lt"/>
                        <a:ea typeface="Times New Roman" panose="02020603050405020304" pitchFamily="18" charset="0"/>
                      </a:endParaRPr>
                    </a:p>
                  </a:txBody>
                  <a:tcPr marL="55644" marR="55644" marT="0" marB="0" anchor="ctr">
                    <a:lnL>
                      <a:noFill/>
                    </a:lnL>
                    <a:lnR>
                      <a:noFill/>
                    </a:lnR>
                    <a:lnT>
                      <a:noFill/>
                    </a:lnT>
                    <a:lnB>
                      <a:noFill/>
                    </a:lnB>
                    <a:noFill/>
                  </a:tcPr>
                </a:tc>
                <a:extLst>
                  <a:ext uri="{0D108BD9-81ED-4DB2-BD59-A6C34878D82A}">
                    <a16:rowId xmlns:a16="http://schemas.microsoft.com/office/drawing/2014/main" val="974490311"/>
                  </a:ext>
                </a:extLst>
              </a:tr>
              <a:tr h="389490">
                <a:tc>
                  <a:txBody>
                    <a:bodyPr/>
                    <a:lstStyle/>
                    <a:p>
                      <a:pPr marL="0" marR="0">
                        <a:lnSpc>
                          <a:spcPct val="115000"/>
                        </a:lnSpc>
                      </a:pPr>
                      <a:r>
                        <a:rPr lang="en-US" sz="1600" kern="100">
                          <a:solidFill>
                            <a:srgbClr val="000000"/>
                          </a:solidFill>
                          <a:effectLst/>
                          <a:latin typeface="+mn-lt"/>
                          <a:ea typeface="Times New Roman" panose="02020603050405020304" pitchFamily="18" charset="0"/>
                        </a:rPr>
                        <a:t>Moved to a different address</a:t>
                      </a:r>
                      <a:endParaRPr lang="en-US" sz="1600" kern="100">
                        <a:effectLst/>
                        <a:latin typeface="+mn-lt"/>
                        <a:ea typeface="Times New Roman" panose="02020603050405020304" pitchFamily="18" charset="0"/>
                      </a:endParaRPr>
                    </a:p>
                  </a:txBody>
                  <a:tcPr marL="55644" marR="55644" marT="0" marB="0" anchor="ctr">
                    <a:lnL>
                      <a:noFill/>
                    </a:lnL>
                    <a:lnR>
                      <a:noFill/>
                    </a:lnR>
                    <a:lnT>
                      <a:noFill/>
                    </a:lnT>
                    <a:lnB>
                      <a:noFill/>
                    </a:lnB>
                    <a:noFill/>
                  </a:tcPr>
                </a:tc>
                <a:tc>
                  <a:txBody>
                    <a:bodyPr/>
                    <a:lstStyle/>
                    <a:p>
                      <a:pPr marL="0" marR="0" algn="ctr">
                        <a:lnSpc>
                          <a:spcPct val="115000"/>
                        </a:lnSpc>
                      </a:pPr>
                      <a:r>
                        <a:rPr lang="en-US" sz="1600" kern="100">
                          <a:solidFill>
                            <a:srgbClr val="000000"/>
                          </a:solidFill>
                          <a:effectLst/>
                          <a:latin typeface="+mn-lt"/>
                          <a:ea typeface="Times New Roman" panose="02020603050405020304" pitchFamily="18" charset="0"/>
                        </a:rPr>
                        <a:t>0.434</a:t>
                      </a:r>
                      <a:endParaRPr lang="en-US" sz="1600" kern="100">
                        <a:effectLst/>
                        <a:latin typeface="+mn-lt"/>
                        <a:ea typeface="Times New Roman" panose="02020603050405020304" pitchFamily="18" charset="0"/>
                      </a:endParaRPr>
                    </a:p>
                  </a:txBody>
                  <a:tcPr marL="55644" marR="55644" marT="0" marB="0" anchor="ctr">
                    <a:lnL>
                      <a:noFill/>
                    </a:lnL>
                    <a:lnR>
                      <a:noFill/>
                    </a:lnR>
                    <a:lnT>
                      <a:noFill/>
                    </a:lnT>
                    <a:lnB>
                      <a:noFill/>
                    </a:lnB>
                    <a:noFill/>
                  </a:tcPr>
                </a:tc>
                <a:tc>
                  <a:txBody>
                    <a:bodyPr/>
                    <a:lstStyle/>
                    <a:p>
                      <a:pPr marL="0" marR="0" algn="ctr">
                        <a:lnSpc>
                          <a:spcPct val="115000"/>
                        </a:lnSpc>
                      </a:pPr>
                      <a:r>
                        <a:rPr lang="en-US" sz="1600" b="1" kern="100" dirty="0">
                          <a:solidFill>
                            <a:srgbClr val="000000"/>
                          </a:solidFill>
                          <a:effectLst/>
                          <a:latin typeface="+mn-lt"/>
                          <a:ea typeface="Times New Roman" panose="02020603050405020304" pitchFamily="18" charset="0"/>
                        </a:rPr>
                        <a:t>0.812</a:t>
                      </a:r>
                      <a:endParaRPr lang="en-US" sz="1600" kern="100" dirty="0">
                        <a:effectLst/>
                        <a:latin typeface="+mn-lt"/>
                        <a:ea typeface="Times New Roman" panose="02020603050405020304" pitchFamily="18" charset="0"/>
                      </a:endParaRPr>
                    </a:p>
                  </a:txBody>
                  <a:tcPr marL="55644" marR="55644" marT="0" marB="0" anchor="ctr">
                    <a:lnL>
                      <a:noFill/>
                    </a:lnL>
                    <a:lnR>
                      <a:noFill/>
                    </a:lnR>
                    <a:lnT>
                      <a:noFill/>
                    </a:lnT>
                    <a:lnB>
                      <a:noFill/>
                    </a:lnB>
                    <a:noFill/>
                  </a:tcPr>
                </a:tc>
                <a:tc>
                  <a:txBody>
                    <a:bodyPr/>
                    <a:lstStyle/>
                    <a:p>
                      <a:pPr marL="0" marR="0" algn="ctr">
                        <a:lnSpc>
                          <a:spcPct val="115000"/>
                        </a:lnSpc>
                      </a:pPr>
                      <a:r>
                        <a:rPr lang="en-US" sz="1600" b="1" kern="100" dirty="0">
                          <a:solidFill>
                            <a:srgbClr val="000000"/>
                          </a:solidFill>
                          <a:effectLst/>
                          <a:latin typeface="+mn-lt"/>
                          <a:ea typeface="Times New Roman" panose="02020603050405020304" pitchFamily="18" charset="0"/>
                        </a:rPr>
                        <a:t>0.504</a:t>
                      </a:r>
                      <a:endParaRPr lang="en-US" sz="1600" kern="100" dirty="0">
                        <a:effectLst/>
                        <a:latin typeface="+mn-lt"/>
                        <a:ea typeface="Times New Roman" panose="02020603050405020304" pitchFamily="18" charset="0"/>
                      </a:endParaRPr>
                    </a:p>
                  </a:txBody>
                  <a:tcPr marL="55644" marR="55644" marT="0" marB="0" anchor="ctr">
                    <a:lnL>
                      <a:noFill/>
                    </a:lnL>
                    <a:lnR>
                      <a:noFill/>
                    </a:lnR>
                    <a:lnT>
                      <a:noFill/>
                    </a:lnT>
                    <a:lnB>
                      <a:noFill/>
                    </a:lnB>
                    <a:noFill/>
                  </a:tcPr>
                </a:tc>
                <a:tc>
                  <a:txBody>
                    <a:bodyPr/>
                    <a:lstStyle/>
                    <a:p>
                      <a:pPr marL="0" marR="0" algn="ctr">
                        <a:lnSpc>
                          <a:spcPct val="115000"/>
                        </a:lnSpc>
                      </a:pPr>
                      <a:r>
                        <a:rPr lang="en-US" sz="1600" b="1" kern="100" dirty="0">
                          <a:solidFill>
                            <a:srgbClr val="000000"/>
                          </a:solidFill>
                          <a:effectLst/>
                          <a:latin typeface="+mn-lt"/>
                          <a:ea typeface="Times New Roman" panose="02020603050405020304" pitchFamily="18" charset="0"/>
                        </a:rPr>
                        <a:t>0.526</a:t>
                      </a:r>
                      <a:endParaRPr lang="en-US" sz="1600" kern="100" dirty="0">
                        <a:effectLst/>
                        <a:latin typeface="+mn-lt"/>
                        <a:ea typeface="Times New Roman" panose="02020603050405020304" pitchFamily="18" charset="0"/>
                      </a:endParaRPr>
                    </a:p>
                  </a:txBody>
                  <a:tcPr marL="55644" marR="55644" marT="0" marB="0" anchor="ctr">
                    <a:lnL>
                      <a:noFill/>
                    </a:lnL>
                    <a:lnR>
                      <a:noFill/>
                    </a:lnR>
                    <a:lnT>
                      <a:noFill/>
                    </a:lnT>
                    <a:lnB>
                      <a:noFill/>
                    </a:lnB>
                    <a:noFill/>
                  </a:tcPr>
                </a:tc>
                <a:tc>
                  <a:txBody>
                    <a:bodyPr/>
                    <a:lstStyle/>
                    <a:p>
                      <a:pPr marL="0" marR="0" algn="ctr">
                        <a:lnSpc>
                          <a:spcPct val="115000"/>
                        </a:lnSpc>
                      </a:pPr>
                      <a:r>
                        <a:rPr lang="en-US" sz="1600" kern="100">
                          <a:solidFill>
                            <a:srgbClr val="000000"/>
                          </a:solidFill>
                          <a:effectLst/>
                          <a:latin typeface="+mn-lt"/>
                          <a:ea typeface="Times New Roman" panose="02020603050405020304" pitchFamily="18" charset="0"/>
                        </a:rPr>
                        <a:t>0.281</a:t>
                      </a:r>
                      <a:endParaRPr lang="en-US" sz="1600" kern="100">
                        <a:effectLst/>
                        <a:latin typeface="+mn-lt"/>
                        <a:ea typeface="Times New Roman" panose="02020603050405020304" pitchFamily="18" charset="0"/>
                      </a:endParaRPr>
                    </a:p>
                  </a:txBody>
                  <a:tcPr marL="55644" marR="55644" marT="0" marB="0" anchor="ctr">
                    <a:lnL>
                      <a:noFill/>
                    </a:lnL>
                    <a:lnR>
                      <a:noFill/>
                    </a:lnR>
                    <a:lnT>
                      <a:noFill/>
                    </a:lnT>
                    <a:lnB>
                      <a:noFill/>
                    </a:lnB>
                    <a:noFill/>
                  </a:tcPr>
                </a:tc>
                <a:extLst>
                  <a:ext uri="{0D108BD9-81ED-4DB2-BD59-A6C34878D82A}">
                    <a16:rowId xmlns:a16="http://schemas.microsoft.com/office/drawing/2014/main" val="3495903113"/>
                  </a:ext>
                </a:extLst>
              </a:tr>
              <a:tr h="212052">
                <a:tc>
                  <a:txBody>
                    <a:bodyPr/>
                    <a:lstStyle/>
                    <a:p>
                      <a:pPr marL="0" marR="0">
                        <a:lnSpc>
                          <a:spcPct val="115000"/>
                        </a:lnSpc>
                      </a:pPr>
                      <a:r>
                        <a:rPr lang="en-US" sz="1600" kern="100">
                          <a:solidFill>
                            <a:srgbClr val="000000"/>
                          </a:solidFill>
                          <a:effectLst/>
                          <a:latin typeface="+mn-lt"/>
                          <a:ea typeface="Times New Roman" panose="02020603050405020304" pitchFamily="18" charset="0"/>
                        </a:rPr>
                        <a:t>Partner Lost Job</a:t>
                      </a:r>
                      <a:endParaRPr lang="en-US" sz="1600" kern="100">
                        <a:effectLst/>
                        <a:latin typeface="+mn-lt"/>
                        <a:ea typeface="Times New Roman" panose="02020603050405020304" pitchFamily="18" charset="0"/>
                      </a:endParaRPr>
                    </a:p>
                  </a:txBody>
                  <a:tcPr marL="55644" marR="55644" marT="0" marB="0" anchor="ctr">
                    <a:lnL>
                      <a:noFill/>
                    </a:lnL>
                    <a:lnR>
                      <a:noFill/>
                    </a:lnR>
                    <a:lnT>
                      <a:noFill/>
                    </a:lnT>
                    <a:lnB>
                      <a:noFill/>
                    </a:lnB>
                    <a:noFill/>
                  </a:tcPr>
                </a:tc>
                <a:tc>
                  <a:txBody>
                    <a:bodyPr/>
                    <a:lstStyle/>
                    <a:p>
                      <a:pPr marL="0" marR="0" algn="ctr">
                        <a:lnSpc>
                          <a:spcPct val="115000"/>
                        </a:lnSpc>
                      </a:pPr>
                      <a:r>
                        <a:rPr lang="en-US" sz="1600" kern="100">
                          <a:solidFill>
                            <a:srgbClr val="000000"/>
                          </a:solidFill>
                          <a:effectLst/>
                          <a:latin typeface="+mn-lt"/>
                          <a:ea typeface="Times New Roman" panose="02020603050405020304" pitchFamily="18" charset="0"/>
                        </a:rPr>
                        <a:t>0.044</a:t>
                      </a:r>
                      <a:endParaRPr lang="en-US" sz="1600" kern="100">
                        <a:effectLst/>
                        <a:latin typeface="+mn-lt"/>
                        <a:ea typeface="Times New Roman" panose="02020603050405020304" pitchFamily="18" charset="0"/>
                      </a:endParaRPr>
                    </a:p>
                  </a:txBody>
                  <a:tcPr marL="55644" marR="55644" marT="0" marB="0" anchor="ctr">
                    <a:lnL>
                      <a:noFill/>
                    </a:lnL>
                    <a:lnR>
                      <a:noFill/>
                    </a:lnR>
                    <a:lnT>
                      <a:noFill/>
                    </a:lnT>
                    <a:lnB>
                      <a:noFill/>
                    </a:lnB>
                    <a:noFill/>
                  </a:tcPr>
                </a:tc>
                <a:tc>
                  <a:txBody>
                    <a:bodyPr/>
                    <a:lstStyle/>
                    <a:p>
                      <a:pPr marL="0" marR="0" algn="ctr">
                        <a:lnSpc>
                          <a:spcPct val="115000"/>
                        </a:lnSpc>
                      </a:pPr>
                      <a:r>
                        <a:rPr lang="en-US" sz="1600" b="1" kern="100">
                          <a:solidFill>
                            <a:srgbClr val="000000"/>
                          </a:solidFill>
                          <a:effectLst/>
                          <a:latin typeface="+mn-lt"/>
                          <a:ea typeface="Times New Roman" panose="02020603050405020304" pitchFamily="18" charset="0"/>
                        </a:rPr>
                        <a:t>0.567</a:t>
                      </a:r>
                      <a:endParaRPr lang="en-US" sz="1600" kern="100">
                        <a:effectLst/>
                        <a:latin typeface="+mn-lt"/>
                        <a:ea typeface="Times New Roman" panose="02020603050405020304" pitchFamily="18" charset="0"/>
                      </a:endParaRPr>
                    </a:p>
                  </a:txBody>
                  <a:tcPr marL="55644" marR="55644" marT="0" marB="0" anchor="ctr">
                    <a:lnL>
                      <a:noFill/>
                    </a:lnL>
                    <a:lnR>
                      <a:noFill/>
                    </a:lnR>
                    <a:lnT>
                      <a:noFill/>
                    </a:lnT>
                    <a:lnB>
                      <a:noFill/>
                    </a:lnB>
                    <a:noFill/>
                  </a:tcPr>
                </a:tc>
                <a:tc>
                  <a:txBody>
                    <a:bodyPr/>
                    <a:lstStyle/>
                    <a:p>
                      <a:pPr marL="0" marR="0" algn="ctr">
                        <a:lnSpc>
                          <a:spcPct val="115000"/>
                        </a:lnSpc>
                      </a:pPr>
                      <a:r>
                        <a:rPr lang="en-US" sz="1600" kern="100">
                          <a:solidFill>
                            <a:srgbClr val="000000"/>
                          </a:solidFill>
                          <a:effectLst/>
                          <a:latin typeface="+mn-lt"/>
                          <a:ea typeface="Times New Roman" panose="02020603050405020304" pitchFamily="18" charset="0"/>
                        </a:rPr>
                        <a:t>0.389</a:t>
                      </a:r>
                      <a:endParaRPr lang="en-US" sz="1600" kern="100">
                        <a:effectLst/>
                        <a:latin typeface="+mn-lt"/>
                        <a:ea typeface="Times New Roman" panose="02020603050405020304" pitchFamily="18" charset="0"/>
                      </a:endParaRPr>
                    </a:p>
                  </a:txBody>
                  <a:tcPr marL="55644" marR="55644" marT="0" marB="0" anchor="ctr">
                    <a:lnL>
                      <a:noFill/>
                    </a:lnL>
                    <a:lnR>
                      <a:noFill/>
                    </a:lnR>
                    <a:lnT>
                      <a:noFill/>
                    </a:lnT>
                    <a:lnB>
                      <a:noFill/>
                    </a:lnB>
                    <a:noFill/>
                  </a:tcPr>
                </a:tc>
                <a:tc>
                  <a:txBody>
                    <a:bodyPr/>
                    <a:lstStyle/>
                    <a:p>
                      <a:pPr marL="0" marR="0" algn="ctr">
                        <a:lnSpc>
                          <a:spcPct val="115000"/>
                        </a:lnSpc>
                      </a:pPr>
                      <a:r>
                        <a:rPr lang="en-US" sz="1600" kern="100" dirty="0">
                          <a:solidFill>
                            <a:srgbClr val="000000"/>
                          </a:solidFill>
                          <a:effectLst/>
                          <a:latin typeface="+mn-lt"/>
                          <a:ea typeface="Times New Roman" panose="02020603050405020304" pitchFamily="18" charset="0"/>
                        </a:rPr>
                        <a:t>0.075</a:t>
                      </a:r>
                      <a:endParaRPr lang="en-US" sz="1600" kern="100" dirty="0">
                        <a:effectLst/>
                        <a:latin typeface="+mn-lt"/>
                        <a:ea typeface="Times New Roman" panose="02020603050405020304" pitchFamily="18" charset="0"/>
                      </a:endParaRPr>
                    </a:p>
                  </a:txBody>
                  <a:tcPr marL="55644" marR="55644" marT="0" marB="0" anchor="ctr">
                    <a:lnL>
                      <a:noFill/>
                    </a:lnL>
                    <a:lnR>
                      <a:noFill/>
                    </a:lnR>
                    <a:lnT>
                      <a:noFill/>
                    </a:lnT>
                    <a:lnB>
                      <a:noFill/>
                    </a:lnB>
                    <a:noFill/>
                  </a:tcPr>
                </a:tc>
                <a:tc>
                  <a:txBody>
                    <a:bodyPr/>
                    <a:lstStyle/>
                    <a:p>
                      <a:pPr marL="0" marR="0" algn="ctr">
                        <a:lnSpc>
                          <a:spcPct val="115000"/>
                        </a:lnSpc>
                      </a:pPr>
                      <a:r>
                        <a:rPr lang="en-US" sz="1600" kern="100" dirty="0">
                          <a:solidFill>
                            <a:srgbClr val="000000"/>
                          </a:solidFill>
                          <a:effectLst/>
                          <a:latin typeface="+mn-lt"/>
                          <a:ea typeface="Times New Roman" panose="02020603050405020304" pitchFamily="18" charset="0"/>
                        </a:rPr>
                        <a:t>0.013</a:t>
                      </a:r>
                      <a:endParaRPr lang="en-US" sz="1600" kern="100" dirty="0">
                        <a:effectLst/>
                        <a:latin typeface="+mn-lt"/>
                        <a:ea typeface="Times New Roman" panose="02020603050405020304" pitchFamily="18" charset="0"/>
                      </a:endParaRPr>
                    </a:p>
                  </a:txBody>
                  <a:tcPr marL="55644" marR="55644" marT="0" marB="0" anchor="ctr">
                    <a:lnL>
                      <a:noFill/>
                    </a:lnL>
                    <a:lnR>
                      <a:noFill/>
                    </a:lnR>
                    <a:lnT>
                      <a:noFill/>
                    </a:lnT>
                    <a:lnB>
                      <a:noFill/>
                    </a:lnB>
                    <a:noFill/>
                  </a:tcPr>
                </a:tc>
                <a:extLst>
                  <a:ext uri="{0D108BD9-81ED-4DB2-BD59-A6C34878D82A}">
                    <a16:rowId xmlns:a16="http://schemas.microsoft.com/office/drawing/2014/main" val="2504861816"/>
                  </a:ext>
                </a:extLst>
              </a:tr>
              <a:tr h="212052">
                <a:tc>
                  <a:txBody>
                    <a:bodyPr/>
                    <a:lstStyle/>
                    <a:p>
                      <a:pPr marL="0" marR="0">
                        <a:lnSpc>
                          <a:spcPct val="115000"/>
                        </a:lnSpc>
                      </a:pPr>
                      <a:r>
                        <a:rPr lang="en-US" sz="1600" kern="100">
                          <a:solidFill>
                            <a:srgbClr val="000000"/>
                          </a:solidFill>
                          <a:effectLst/>
                          <a:latin typeface="+mn-lt"/>
                          <a:ea typeface="Times New Roman" panose="02020603050405020304" pitchFamily="18" charset="0"/>
                        </a:rPr>
                        <a:t>Lost Job</a:t>
                      </a:r>
                      <a:endParaRPr lang="en-US" sz="1600" kern="100">
                        <a:effectLst/>
                        <a:latin typeface="+mn-lt"/>
                        <a:ea typeface="Times New Roman" panose="02020603050405020304" pitchFamily="18" charset="0"/>
                      </a:endParaRPr>
                    </a:p>
                  </a:txBody>
                  <a:tcPr marL="55644" marR="55644" marT="0" marB="0" anchor="ctr">
                    <a:lnL>
                      <a:noFill/>
                    </a:lnL>
                    <a:lnR>
                      <a:noFill/>
                    </a:lnR>
                    <a:lnT>
                      <a:noFill/>
                    </a:lnT>
                    <a:lnB>
                      <a:noFill/>
                    </a:lnB>
                    <a:noFill/>
                  </a:tcPr>
                </a:tc>
                <a:tc>
                  <a:txBody>
                    <a:bodyPr/>
                    <a:lstStyle/>
                    <a:p>
                      <a:pPr marL="0" marR="0" algn="ctr">
                        <a:lnSpc>
                          <a:spcPct val="115000"/>
                        </a:lnSpc>
                      </a:pPr>
                      <a:r>
                        <a:rPr lang="en-US" sz="1600" kern="100">
                          <a:solidFill>
                            <a:srgbClr val="000000"/>
                          </a:solidFill>
                          <a:effectLst/>
                          <a:latin typeface="+mn-lt"/>
                          <a:ea typeface="Times New Roman" panose="02020603050405020304" pitchFamily="18" charset="0"/>
                        </a:rPr>
                        <a:t>0.027</a:t>
                      </a:r>
                      <a:endParaRPr lang="en-US" sz="1600" kern="100">
                        <a:effectLst/>
                        <a:latin typeface="+mn-lt"/>
                        <a:ea typeface="Times New Roman" panose="02020603050405020304" pitchFamily="18" charset="0"/>
                      </a:endParaRPr>
                    </a:p>
                  </a:txBody>
                  <a:tcPr marL="55644" marR="55644" marT="0" marB="0" anchor="ctr">
                    <a:lnL>
                      <a:noFill/>
                    </a:lnL>
                    <a:lnR>
                      <a:noFill/>
                    </a:lnR>
                    <a:lnT>
                      <a:noFill/>
                    </a:lnT>
                    <a:lnB>
                      <a:noFill/>
                    </a:lnB>
                    <a:noFill/>
                  </a:tcPr>
                </a:tc>
                <a:tc>
                  <a:txBody>
                    <a:bodyPr/>
                    <a:lstStyle/>
                    <a:p>
                      <a:pPr marL="0" marR="0" algn="ctr">
                        <a:lnSpc>
                          <a:spcPct val="115000"/>
                        </a:lnSpc>
                      </a:pPr>
                      <a:r>
                        <a:rPr lang="en-US" sz="1600" b="1" kern="100">
                          <a:solidFill>
                            <a:srgbClr val="000000"/>
                          </a:solidFill>
                          <a:effectLst/>
                          <a:latin typeface="+mn-lt"/>
                          <a:ea typeface="Times New Roman" panose="02020603050405020304" pitchFamily="18" charset="0"/>
                        </a:rPr>
                        <a:t>0.571</a:t>
                      </a:r>
                      <a:endParaRPr lang="en-US" sz="1600" kern="100">
                        <a:effectLst/>
                        <a:latin typeface="+mn-lt"/>
                        <a:ea typeface="Times New Roman" panose="02020603050405020304" pitchFamily="18" charset="0"/>
                      </a:endParaRPr>
                    </a:p>
                  </a:txBody>
                  <a:tcPr marL="55644" marR="55644" marT="0" marB="0" anchor="ctr">
                    <a:lnL>
                      <a:noFill/>
                    </a:lnL>
                    <a:lnR>
                      <a:noFill/>
                    </a:lnR>
                    <a:lnT>
                      <a:noFill/>
                    </a:lnT>
                    <a:lnB>
                      <a:noFill/>
                    </a:lnB>
                    <a:noFill/>
                  </a:tcPr>
                </a:tc>
                <a:tc>
                  <a:txBody>
                    <a:bodyPr/>
                    <a:lstStyle/>
                    <a:p>
                      <a:pPr marL="0" marR="0" algn="ctr">
                        <a:lnSpc>
                          <a:spcPct val="115000"/>
                        </a:lnSpc>
                      </a:pPr>
                      <a:r>
                        <a:rPr lang="en-US" sz="1600" kern="100">
                          <a:solidFill>
                            <a:srgbClr val="000000"/>
                          </a:solidFill>
                          <a:effectLst/>
                          <a:latin typeface="+mn-lt"/>
                          <a:ea typeface="Times New Roman" panose="02020603050405020304" pitchFamily="18" charset="0"/>
                        </a:rPr>
                        <a:t>0.272</a:t>
                      </a:r>
                      <a:endParaRPr lang="en-US" sz="1600" kern="100">
                        <a:effectLst/>
                        <a:latin typeface="+mn-lt"/>
                        <a:ea typeface="Times New Roman" panose="02020603050405020304" pitchFamily="18" charset="0"/>
                      </a:endParaRPr>
                    </a:p>
                  </a:txBody>
                  <a:tcPr marL="55644" marR="55644" marT="0" marB="0" anchor="ctr">
                    <a:lnL>
                      <a:noFill/>
                    </a:lnL>
                    <a:lnR>
                      <a:noFill/>
                    </a:lnR>
                    <a:lnT>
                      <a:noFill/>
                    </a:lnT>
                    <a:lnB>
                      <a:noFill/>
                    </a:lnB>
                    <a:noFill/>
                  </a:tcPr>
                </a:tc>
                <a:tc>
                  <a:txBody>
                    <a:bodyPr/>
                    <a:lstStyle/>
                    <a:p>
                      <a:pPr marL="0" marR="0" algn="ctr">
                        <a:lnSpc>
                          <a:spcPct val="115000"/>
                        </a:lnSpc>
                      </a:pPr>
                      <a:r>
                        <a:rPr lang="en-US" sz="1600" kern="100">
                          <a:solidFill>
                            <a:srgbClr val="000000"/>
                          </a:solidFill>
                          <a:effectLst/>
                          <a:latin typeface="+mn-lt"/>
                          <a:ea typeface="Times New Roman" panose="02020603050405020304" pitchFamily="18" charset="0"/>
                        </a:rPr>
                        <a:t>0.127</a:t>
                      </a:r>
                      <a:endParaRPr lang="en-US" sz="1600" kern="100">
                        <a:effectLst/>
                        <a:latin typeface="+mn-lt"/>
                        <a:ea typeface="Times New Roman" panose="02020603050405020304" pitchFamily="18" charset="0"/>
                      </a:endParaRPr>
                    </a:p>
                  </a:txBody>
                  <a:tcPr marL="55644" marR="55644" marT="0" marB="0" anchor="ctr">
                    <a:lnL>
                      <a:noFill/>
                    </a:lnL>
                    <a:lnR>
                      <a:noFill/>
                    </a:lnR>
                    <a:lnT>
                      <a:noFill/>
                    </a:lnT>
                    <a:lnB>
                      <a:noFill/>
                    </a:lnB>
                    <a:noFill/>
                  </a:tcPr>
                </a:tc>
                <a:tc>
                  <a:txBody>
                    <a:bodyPr/>
                    <a:lstStyle/>
                    <a:p>
                      <a:pPr marL="0" marR="0" algn="ctr">
                        <a:lnSpc>
                          <a:spcPct val="115000"/>
                        </a:lnSpc>
                      </a:pPr>
                      <a:r>
                        <a:rPr lang="en-US" sz="1600" kern="100">
                          <a:solidFill>
                            <a:srgbClr val="000000"/>
                          </a:solidFill>
                          <a:effectLst/>
                          <a:latin typeface="+mn-lt"/>
                          <a:ea typeface="Times New Roman" panose="02020603050405020304" pitchFamily="18" charset="0"/>
                        </a:rPr>
                        <a:t>0.018</a:t>
                      </a:r>
                      <a:endParaRPr lang="en-US" sz="1600" kern="100">
                        <a:effectLst/>
                        <a:latin typeface="+mn-lt"/>
                        <a:ea typeface="Times New Roman" panose="02020603050405020304" pitchFamily="18" charset="0"/>
                      </a:endParaRPr>
                    </a:p>
                  </a:txBody>
                  <a:tcPr marL="55644" marR="55644" marT="0" marB="0" anchor="ctr">
                    <a:lnL>
                      <a:noFill/>
                    </a:lnL>
                    <a:lnR>
                      <a:noFill/>
                    </a:lnR>
                    <a:lnT>
                      <a:noFill/>
                    </a:lnT>
                    <a:lnB>
                      <a:noFill/>
                    </a:lnB>
                    <a:noFill/>
                  </a:tcPr>
                </a:tc>
                <a:extLst>
                  <a:ext uri="{0D108BD9-81ED-4DB2-BD59-A6C34878D82A}">
                    <a16:rowId xmlns:a16="http://schemas.microsoft.com/office/drawing/2014/main" val="3878352228"/>
                  </a:ext>
                </a:extLst>
              </a:tr>
              <a:tr h="212052">
                <a:tc>
                  <a:txBody>
                    <a:bodyPr/>
                    <a:lstStyle/>
                    <a:p>
                      <a:pPr marL="0" marR="0">
                        <a:lnSpc>
                          <a:spcPct val="115000"/>
                        </a:lnSpc>
                      </a:pPr>
                      <a:r>
                        <a:rPr lang="en-US" sz="1600" kern="100">
                          <a:solidFill>
                            <a:srgbClr val="000000"/>
                          </a:solidFill>
                          <a:effectLst/>
                          <a:latin typeface="+mn-lt"/>
                          <a:ea typeface="Times New Roman" panose="02020603050405020304" pitchFamily="18" charset="0"/>
                        </a:rPr>
                        <a:t>Work hours or pay cut</a:t>
                      </a:r>
                      <a:endParaRPr lang="en-US" sz="1600" kern="100">
                        <a:effectLst/>
                        <a:latin typeface="+mn-lt"/>
                        <a:ea typeface="Times New Roman" panose="02020603050405020304" pitchFamily="18" charset="0"/>
                      </a:endParaRPr>
                    </a:p>
                  </a:txBody>
                  <a:tcPr marL="55644" marR="55644" marT="0" marB="0" anchor="ctr">
                    <a:lnL>
                      <a:noFill/>
                    </a:lnL>
                    <a:lnR>
                      <a:noFill/>
                    </a:lnR>
                    <a:lnT>
                      <a:noFill/>
                    </a:lnT>
                    <a:lnB>
                      <a:noFill/>
                    </a:lnB>
                    <a:noFill/>
                  </a:tcPr>
                </a:tc>
                <a:tc>
                  <a:txBody>
                    <a:bodyPr/>
                    <a:lstStyle/>
                    <a:p>
                      <a:pPr marL="0" marR="0" algn="ctr">
                        <a:lnSpc>
                          <a:spcPct val="115000"/>
                        </a:lnSpc>
                      </a:pPr>
                      <a:r>
                        <a:rPr lang="en-US" sz="1600" kern="100">
                          <a:solidFill>
                            <a:srgbClr val="000000"/>
                          </a:solidFill>
                          <a:effectLst/>
                          <a:latin typeface="+mn-lt"/>
                          <a:ea typeface="Times New Roman" panose="02020603050405020304" pitchFamily="18" charset="0"/>
                        </a:rPr>
                        <a:t>0.103</a:t>
                      </a:r>
                      <a:endParaRPr lang="en-US" sz="1600" kern="100">
                        <a:effectLst/>
                        <a:latin typeface="+mn-lt"/>
                        <a:ea typeface="Times New Roman" panose="02020603050405020304" pitchFamily="18" charset="0"/>
                      </a:endParaRPr>
                    </a:p>
                  </a:txBody>
                  <a:tcPr marL="55644" marR="55644" marT="0" marB="0" anchor="ctr">
                    <a:lnL>
                      <a:noFill/>
                    </a:lnL>
                    <a:lnR>
                      <a:noFill/>
                    </a:lnR>
                    <a:lnT>
                      <a:noFill/>
                    </a:lnT>
                    <a:lnB>
                      <a:noFill/>
                    </a:lnB>
                    <a:noFill/>
                  </a:tcPr>
                </a:tc>
                <a:tc>
                  <a:txBody>
                    <a:bodyPr/>
                    <a:lstStyle/>
                    <a:p>
                      <a:pPr marL="0" marR="0" algn="ctr">
                        <a:lnSpc>
                          <a:spcPct val="115000"/>
                        </a:lnSpc>
                      </a:pPr>
                      <a:r>
                        <a:rPr lang="en-US" sz="1600" b="1" kern="100">
                          <a:solidFill>
                            <a:srgbClr val="000000"/>
                          </a:solidFill>
                          <a:effectLst/>
                          <a:latin typeface="+mn-lt"/>
                          <a:ea typeface="Times New Roman" panose="02020603050405020304" pitchFamily="18" charset="0"/>
                        </a:rPr>
                        <a:t>0.579</a:t>
                      </a:r>
                      <a:endParaRPr lang="en-US" sz="1600" kern="100">
                        <a:effectLst/>
                        <a:latin typeface="+mn-lt"/>
                        <a:ea typeface="Times New Roman" panose="02020603050405020304" pitchFamily="18" charset="0"/>
                      </a:endParaRPr>
                    </a:p>
                  </a:txBody>
                  <a:tcPr marL="55644" marR="55644" marT="0" marB="0" anchor="ctr">
                    <a:lnL>
                      <a:noFill/>
                    </a:lnL>
                    <a:lnR>
                      <a:noFill/>
                    </a:lnR>
                    <a:lnT>
                      <a:noFill/>
                    </a:lnT>
                    <a:lnB>
                      <a:noFill/>
                    </a:lnB>
                    <a:noFill/>
                  </a:tcPr>
                </a:tc>
                <a:tc>
                  <a:txBody>
                    <a:bodyPr/>
                    <a:lstStyle/>
                    <a:p>
                      <a:pPr marL="0" marR="0" algn="ctr">
                        <a:lnSpc>
                          <a:spcPct val="115000"/>
                        </a:lnSpc>
                      </a:pPr>
                      <a:r>
                        <a:rPr lang="en-US" sz="1600" b="1" kern="100">
                          <a:solidFill>
                            <a:srgbClr val="000000"/>
                          </a:solidFill>
                          <a:effectLst/>
                          <a:latin typeface="+mn-lt"/>
                          <a:ea typeface="Times New Roman" panose="02020603050405020304" pitchFamily="18" charset="0"/>
                        </a:rPr>
                        <a:t>0.706</a:t>
                      </a:r>
                      <a:endParaRPr lang="en-US" sz="1600" kern="100">
                        <a:effectLst/>
                        <a:latin typeface="+mn-lt"/>
                        <a:ea typeface="Times New Roman" panose="02020603050405020304" pitchFamily="18" charset="0"/>
                      </a:endParaRPr>
                    </a:p>
                  </a:txBody>
                  <a:tcPr marL="55644" marR="55644" marT="0" marB="0" anchor="ctr">
                    <a:lnL>
                      <a:noFill/>
                    </a:lnL>
                    <a:lnR>
                      <a:noFill/>
                    </a:lnR>
                    <a:lnT>
                      <a:noFill/>
                    </a:lnT>
                    <a:lnB>
                      <a:noFill/>
                    </a:lnB>
                    <a:noFill/>
                  </a:tcPr>
                </a:tc>
                <a:tc>
                  <a:txBody>
                    <a:bodyPr/>
                    <a:lstStyle/>
                    <a:p>
                      <a:pPr marL="0" marR="0" algn="ctr">
                        <a:lnSpc>
                          <a:spcPct val="115000"/>
                        </a:lnSpc>
                      </a:pPr>
                      <a:r>
                        <a:rPr lang="en-US" sz="1600" kern="100" dirty="0">
                          <a:solidFill>
                            <a:srgbClr val="000000"/>
                          </a:solidFill>
                          <a:effectLst/>
                          <a:latin typeface="+mn-lt"/>
                          <a:ea typeface="Times New Roman" panose="02020603050405020304" pitchFamily="18" charset="0"/>
                        </a:rPr>
                        <a:t>0.027</a:t>
                      </a:r>
                      <a:endParaRPr lang="en-US" sz="1600" kern="100" dirty="0">
                        <a:effectLst/>
                        <a:latin typeface="+mn-lt"/>
                        <a:ea typeface="Times New Roman" panose="02020603050405020304" pitchFamily="18" charset="0"/>
                      </a:endParaRPr>
                    </a:p>
                  </a:txBody>
                  <a:tcPr marL="55644" marR="55644" marT="0" marB="0" anchor="ctr">
                    <a:lnL>
                      <a:noFill/>
                    </a:lnL>
                    <a:lnR>
                      <a:noFill/>
                    </a:lnR>
                    <a:lnT>
                      <a:noFill/>
                    </a:lnT>
                    <a:lnB>
                      <a:noFill/>
                    </a:lnB>
                    <a:noFill/>
                  </a:tcPr>
                </a:tc>
                <a:tc>
                  <a:txBody>
                    <a:bodyPr/>
                    <a:lstStyle/>
                    <a:p>
                      <a:pPr marL="0" marR="0" algn="ctr">
                        <a:lnSpc>
                          <a:spcPct val="115000"/>
                        </a:lnSpc>
                      </a:pPr>
                      <a:r>
                        <a:rPr lang="en-US" sz="1600" kern="100" dirty="0">
                          <a:solidFill>
                            <a:srgbClr val="000000"/>
                          </a:solidFill>
                          <a:effectLst/>
                          <a:latin typeface="+mn-lt"/>
                          <a:ea typeface="Times New Roman" panose="02020603050405020304" pitchFamily="18" charset="0"/>
                        </a:rPr>
                        <a:t>0.036</a:t>
                      </a:r>
                      <a:endParaRPr lang="en-US" sz="1600" kern="100" dirty="0">
                        <a:effectLst/>
                        <a:latin typeface="+mn-lt"/>
                        <a:ea typeface="Times New Roman" panose="02020603050405020304" pitchFamily="18" charset="0"/>
                      </a:endParaRPr>
                    </a:p>
                  </a:txBody>
                  <a:tcPr marL="55644" marR="55644" marT="0" marB="0" anchor="ctr">
                    <a:lnL>
                      <a:noFill/>
                    </a:lnL>
                    <a:lnR>
                      <a:noFill/>
                    </a:lnR>
                    <a:lnT>
                      <a:noFill/>
                    </a:lnT>
                    <a:lnB>
                      <a:noFill/>
                    </a:lnB>
                    <a:noFill/>
                  </a:tcPr>
                </a:tc>
                <a:extLst>
                  <a:ext uri="{0D108BD9-81ED-4DB2-BD59-A6C34878D82A}">
                    <a16:rowId xmlns:a16="http://schemas.microsoft.com/office/drawing/2014/main" val="3913514225"/>
                  </a:ext>
                </a:extLst>
              </a:tr>
              <a:tr h="389490">
                <a:tc>
                  <a:txBody>
                    <a:bodyPr/>
                    <a:lstStyle/>
                    <a:p>
                      <a:pPr marL="0" marR="0">
                        <a:lnSpc>
                          <a:spcPct val="115000"/>
                        </a:lnSpc>
                      </a:pPr>
                      <a:r>
                        <a:rPr lang="en-US" sz="1600" kern="100">
                          <a:solidFill>
                            <a:srgbClr val="000000"/>
                          </a:solidFill>
                          <a:effectLst/>
                          <a:latin typeface="+mn-lt"/>
                          <a:ea typeface="Times New Roman" panose="02020603050405020304" pitchFamily="18" charset="0"/>
                        </a:rPr>
                        <a:t>Problems paying rent or mortgage</a:t>
                      </a:r>
                      <a:endParaRPr lang="en-US" sz="1600" kern="100">
                        <a:effectLst/>
                        <a:latin typeface="+mn-lt"/>
                        <a:ea typeface="Times New Roman" panose="02020603050405020304" pitchFamily="18" charset="0"/>
                      </a:endParaRPr>
                    </a:p>
                  </a:txBody>
                  <a:tcPr marL="55644" marR="55644" marT="0" marB="0" anchor="ctr">
                    <a:lnL>
                      <a:noFill/>
                    </a:lnL>
                    <a:lnR>
                      <a:noFill/>
                    </a:lnR>
                    <a:lnT>
                      <a:noFill/>
                    </a:lnT>
                    <a:lnB>
                      <a:noFill/>
                    </a:lnB>
                    <a:noFill/>
                  </a:tcPr>
                </a:tc>
                <a:tc>
                  <a:txBody>
                    <a:bodyPr/>
                    <a:lstStyle/>
                    <a:p>
                      <a:pPr marL="0" marR="0" algn="ctr">
                        <a:lnSpc>
                          <a:spcPct val="115000"/>
                        </a:lnSpc>
                      </a:pPr>
                      <a:r>
                        <a:rPr lang="en-US" sz="1600" kern="100">
                          <a:solidFill>
                            <a:srgbClr val="000000"/>
                          </a:solidFill>
                          <a:effectLst/>
                          <a:latin typeface="+mn-lt"/>
                          <a:ea typeface="Times New Roman" panose="02020603050405020304" pitchFamily="18" charset="0"/>
                        </a:rPr>
                        <a:t>0.083</a:t>
                      </a:r>
                      <a:endParaRPr lang="en-US" sz="1600" kern="100">
                        <a:effectLst/>
                        <a:latin typeface="+mn-lt"/>
                        <a:ea typeface="Times New Roman" panose="02020603050405020304" pitchFamily="18" charset="0"/>
                      </a:endParaRPr>
                    </a:p>
                  </a:txBody>
                  <a:tcPr marL="55644" marR="55644" marT="0" marB="0" anchor="ctr">
                    <a:lnL>
                      <a:noFill/>
                    </a:lnL>
                    <a:lnR>
                      <a:noFill/>
                    </a:lnR>
                    <a:lnT>
                      <a:noFill/>
                    </a:lnT>
                    <a:lnB>
                      <a:noFill/>
                    </a:lnB>
                    <a:noFill/>
                  </a:tcPr>
                </a:tc>
                <a:tc>
                  <a:txBody>
                    <a:bodyPr/>
                    <a:lstStyle/>
                    <a:p>
                      <a:pPr marL="0" marR="0" algn="ctr">
                        <a:lnSpc>
                          <a:spcPct val="115000"/>
                        </a:lnSpc>
                      </a:pPr>
                      <a:r>
                        <a:rPr lang="en-US" sz="1600" b="1" kern="100">
                          <a:solidFill>
                            <a:srgbClr val="000000"/>
                          </a:solidFill>
                          <a:effectLst/>
                          <a:latin typeface="+mn-lt"/>
                          <a:ea typeface="Times New Roman" panose="02020603050405020304" pitchFamily="18" charset="0"/>
                        </a:rPr>
                        <a:t>0.849</a:t>
                      </a:r>
                      <a:endParaRPr lang="en-US" sz="1600" kern="100">
                        <a:effectLst/>
                        <a:latin typeface="+mn-lt"/>
                        <a:ea typeface="Times New Roman" panose="02020603050405020304" pitchFamily="18" charset="0"/>
                      </a:endParaRPr>
                    </a:p>
                  </a:txBody>
                  <a:tcPr marL="55644" marR="55644" marT="0" marB="0" anchor="ctr">
                    <a:lnL>
                      <a:noFill/>
                    </a:lnL>
                    <a:lnR>
                      <a:noFill/>
                    </a:lnR>
                    <a:lnT>
                      <a:noFill/>
                    </a:lnT>
                    <a:lnB>
                      <a:noFill/>
                    </a:lnB>
                    <a:noFill/>
                  </a:tcPr>
                </a:tc>
                <a:tc>
                  <a:txBody>
                    <a:bodyPr/>
                    <a:lstStyle/>
                    <a:p>
                      <a:pPr marL="0" marR="0" algn="ctr">
                        <a:lnSpc>
                          <a:spcPct val="115000"/>
                        </a:lnSpc>
                      </a:pPr>
                      <a:r>
                        <a:rPr lang="en-US" sz="1600" b="1" kern="100">
                          <a:solidFill>
                            <a:srgbClr val="000000"/>
                          </a:solidFill>
                          <a:effectLst/>
                          <a:latin typeface="+mn-lt"/>
                          <a:ea typeface="Times New Roman" panose="02020603050405020304" pitchFamily="18" charset="0"/>
                        </a:rPr>
                        <a:t>0.506</a:t>
                      </a:r>
                      <a:endParaRPr lang="en-US" sz="1600" kern="100">
                        <a:effectLst/>
                        <a:latin typeface="+mn-lt"/>
                        <a:ea typeface="Times New Roman" panose="02020603050405020304" pitchFamily="18" charset="0"/>
                      </a:endParaRPr>
                    </a:p>
                  </a:txBody>
                  <a:tcPr marL="55644" marR="55644" marT="0" marB="0" anchor="ctr">
                    <a:lnL>
                      <a:noFill/>
                    </a:lnL>
                    <a:lnR>
                      <a:noFill/>
                    </a:lnR>
                    <a:lnT>
                      <a:noFill/>
                    </a:lnT>
                    <a:lnB>
                      <a:noFill/>
                    </a:lnB>
                    <a:noFill/>
                  </a:tcPr>
                </a:tc>
                <a:tc>
                  <a:txBody>
                    <a:bodyPr/>
                    <a:lstStyle/>
                    <a:p>
                      <a:pPr marL="0" marR="0" algn="ctr">
                        <a:lnSpc>
                          <a:spcPct val="115000"/>
                        </a:lnSpc>
                      </a:pPr>
                      <a:r>
                        <a:rPr lang="en-US" sz="1600" kern="100" dirty="0">
                          <a:solidFill>
                            <a:srgbClr val="000000"/>
                          </a:solidFill>
                          <a:effectLst/>
                          <a:latin typeface="+mn-lt"/>
                          <a:ea typeface="Times New Roman" panose="02020603050405020304" pitchFamily="18" charset="0"/>
                        </a:rPr>
                        <a:t>0.343</a:t>
                      </a:r>
                      <a:endParaRPr lang="en-US" sz="1600" kern="100" dirty="0">
                        <a:effectLst/>
                        <a:latin typeface="+mn-lt"/>
                        <a:ea typeface="Times New Roman" panose="02020603050405020304" pitchFamily="18" charset="0"/>
                      </a:endParaRPr>
                    </a:p>
                  </a:txBody>
                  <a:tcPr marL="55644" marR="55644" marT="0" marB="0" anchor="ctr">
                    <a:lnL>
                      <a:noFill/>
                    </a:lnL>
                    <a:lnR>
                      <a:noFill/>
                    </a:lnR>
                    <a:lnT>
                      <a:noFill/>
                    </a:lnT>
                    <a:lnB>
                      <a:noFill/>
                    </a:lnB>
                    <a:noFill/>
                  </a:tcPr>
                </a:tc>
                <a:tc>
                  <a:txBody>
                    <a:bodyPr/>
                    <a:lstStyle/>
                    <a:p>
                      <a:pPr marL="0" marR="0" algn="ctr">
                        <a:lnSpc>
                          <a:spcPct val="115000"/>
                        </a:lnSpc>
                      </a:pPr>
                      <a:r>
                        <a:rPr lang="en-US" sz="1600" kern="100" dirty="0">
                          <a:solidFill>
                            <a:srgbClr val="000000"/>
                          </a:solidFill>
                          <a:effectLst/>
                          <a:latin typeface="+mn-lt"/>
                          <a:ea typeface="Times New Roman" panose="02020603050405020304" pitchFamily="18" charset="0"/>
                        </a:rPr>
                        <a:t>0.026</a:t>
                      </a:r>
                      <a:endParaRPr lang="en-US" sz="1600" kern="100" dirty="0">
                        <a:effectLst/>
                        <a:latin typeface="+mn-lt"/>
                        <a:ea typeface="Times New Roman" panose="02020603050405020304" pitchFamily="18" charset="0"/>
                      </a:endParaRPr>
                    </a:p>
                  </a:txBody>
                  <a:tcPr marL="55644" marR="55644" marT="0" marB="0" anchor="ctr">
                    <a:lnL>
                      <a:noFill/>
                    </a:lnL>
                    <a:lnR>
                      <a:noFill/>
                    </a:lnR>
                    <a:lnT>
                      <a:noFill/>
                    </a:lnT>
                    <a:lnB>
                      <a:noFill/>
                    </a:lnB>
                    <a:noFill/>
                  </a:tcPr>
                </a:tc>
                <a:extLst>
                  <a:ext uri="{0D108BD9-81ED-4DB2-BD59-A6C34878D82A}">
                    <a16:rowId xmlns:a16="http://schemas.microsoft.com/office/drawing/2014/main" val="1550473889"/>
                  </a:ext>
                </a:extLst>
              </a:tr>
              <a:tr h="212052">
                <a:tc>
                  <a:txBody>
                    <a:bodyPr/>
                    <a:lstStyle/>
                    <a:p>
                      <a:pPr marL="0" marR="0">
                        <a:lnSpc>
                          <a:spcPct val="115000"/>
                        </a:lnSpc>
                      </a:pPr>
                      <a:r>
                        <a:rPr lang="en-US" sz="1600" kern="100">
                          <a:solidFill>
                            <a:srgbClr val="000000"/>
                          </a:solidFill>
                          <a:effectLst/>
                          <a:latin typeface="+mn-lt"/>
                          <a:ea typeface="Times New Roman" panose="02020603050405020304" pitchFamily="18" charset="0"/>
                        </a:rPr>
                        <a:t>Partner away</a:t>
                      </a:r>
                      <a:endParaRPr lang="en-US" sz="1600" kern="100">
                        <a:effectLst/>
                        <a:latin typeface="+mn-lt"/>
                        <a:ea typeface="Times New Roman" panose="02020603050405020304" pitchFamily="18" charset="0"/>
                      </a:endParaRPr>
                    </a:p>
                  </a:txBody>
                  <a:tcPr marL="55644" marR="55644" marT="0" marB="0" anchor="ctr">
                    <a:lnL>
                      <a:noFill/>
                    </a:lnL>
                    <a:lnR>
                      <a:noFill/>
                    </a:lnR>
                    <a:lnT>
                      <a:noFill/>
                    </a:lnT>
                    <a:lnB>
                      <a:noFill/>
                    </a:lnB>
                    <a:noFill/>
                  </a:tcPr>
                </a:tc>
                <a:tc>
                  <a:txBody>
                    <a:bodyPr/>
                    <a:lstStyle/>
                    <a:p>
                      <a:pPr marL="0" marR="0" algn="ctr">
                        <a:lnSpc>
                          <a:spcPct val="115000"/>
                        </a:lnSpc>
                      </a:pPr>
                      <a:r>
                        <a:rPr lang="en-US" sz="1600" kern="100">
                          <a:solidFill>
                            <a:srgbClr val="000000"/>
                          </a:solidFill>
                          <a:effectLst/>
                          <a:latin typeface="+mn-lt"/>
                          <a:ea typeface="Times New Roman" panose="02020603050405020304" pitchFamily="18" charset="0"/>
                        </a:rPr>
                        <a:t>0.08</a:t>
                      </a:r>
                      <a:endParaRPr lang="en-US" sz="1600" kern="100">
                        <a:effectLst/>
                        <a:latin typeface="+mn-lt"/>
                        <a:ea typeface="Times New Roman" panose="02020603050405020304" pitchFamily="18" charset="0"/>
                      </a:endParaRPr>
                    </a:p>
                  </a:txBody>
                  <a:tcPr marL="55644" marR="55644" marT="0" marB="0" anchor="ctr">
                    <a:lnL>
                      <a:noFill/>
                    </a:lnL>
                    <a:lnR>
                      <a:noFill/>
                    </a:lnR>
                    <a:lnT>
                      <a:noFill/>
                    </a:lnT>
                    <a:lnB>
                      <a:noFill/>
                    </a:lnB>
                    <a:noFill/>
                  </a:tcPr>
                </a:tc>
                <a:tc>
                  <a:txBody>
                    <a:bodyPr/>
                    <a:lstStyle/>
                    <a:p>
                      <a:pPr marL="0" marR="0" algn="ctr">
                        <a:lnSpc>
                          <a:spcPct val="115000"/>
                        </a:lnSpc>
                      </a:pPr>
                      <a:r>
                        <a:rPr lang="en-US" sz="1600" kern="100">
                          <a:solidFill>
                            <a:srgbClr val="000000"/>
                          </a:solidFill>
                          <a:effectLst/>
                          <a:latin typeface="+mn-lt"/>
                          <a:ea typeface="Times New Roman" panose="02020603050405020304" pitchFamily="18" charset="0"/>
                        </a:rPr>
                        <a:t>0.1</a:t>
                      </a:r>
                      <a:endParaRPr lang="en-US" sz="1600" kern="100">
                        <a:effectLst/>
                        <a:latin typeface="+mn-lt"/>
                        <a:ea typeface="Times New Roman" panose="02020603050405020304" pitchFamily="18" charset="0"/>
                      </a:endParaRPr>
                    </a:p>
                  </a:txBody>
                  <a:tcPr marL="55644" marR="55644" marT="0" marB="0" anchor="ctr">
                    <a:lnL>
                      <a:noFill/>
                    </a:lnL>
                    <a:lnR>
                      <a:noFill/>
                    </a:lnR>
                    <a:lnT>
                      <a:noFill/>
                    </a:lnT>
                    <a:lnB>
                      <a:noFill/>
                    </a:lnB>
                    <a:noFill/>
                  </a:tcPr>
                </a:tc>
                <a:tc>
                  <a:txBody>
                    <a:bodyPr/>
                    <a:lstStyle/>
                    <a:p>
                      <a:pPr marL="0" marR="0" algn="ctr">
                        <a:lnSpc>
                          <a:spcPct val="115000"/>
                        </a:lnSpc>
                      </a:pPr>
                      <a:r>
                        <a:rPr lang="en-US" sz="1600" kern="100">
                          <a:solidFill>
                            <a:srgbClr val="000000"/>
                          </a:solidFill>
                          <a:effectLst/>
                          <a:latin typeface="+mn-lt"/>
                          <a:ea typeface="Times New Roman" panose="02020603050405020304" pitchFamily="18" charset="0"/>
                        </a:rPr>
                        <a:t>0.054</a:t>
                      </a:r>
                      <a:endParaRPr lang="en-US" sz="1600" kern="100">
                        <a:effectLst/>
                        <a:latin typeface="+mn-lt"/>
                        <a:ea typeface="Times New Roman" panose="02020603050405020304" pitchFamily="18" charset="0"/>
                      </a:endParaRPr>
                    </a:p>
                  </a:txBody>
                  <a:tcPr marL="55644" marR="55644" marT="0" marB="0" anchor="ctr">
                    <a:lnL>
                      <a:noFill/>
                    </a:lnL>
                    <a:lnR>
                      <a:noFill/>
                    </a:lnR>
                    <a:lnT>
                      <a:noFill/>
                    </a:lnT>
                    <a:lnB>
                      <a:noFill/>
                    </a:lnB>
                    <a:noFill/>
                  </a:tcPr>
                </a:tc>
                <a:tc>
                  <a:txBody>
                    <a:bodyPr/>
                    <a:lstStyle/>
                    <a:p>
                      <a:pPr marL="0" marR="0" algn="ctr">
                        <a:lnSpc>
                          <a:spcPct val="115000"/>
                        </a:lnSpc>
                      </a:pPr>
                      <a:r>
                        <a:rPr lang="en-US" sz="1600" kern="100">
                          <a:solidFill>
                            <a:srgbClr val="000000"/>
                          </a:solidFill>
                          <a:effectLst/>
                          <a:latin typeface="+mn-lt"/>
                          <a:ea typeface="Times New Roman" panose="02020603050405020304" pitchFamily="18" charset="0"/>
                        </a:rPr>
                        <a:t>0.086</a:t>
                      </a:r>
                      <a:endParaRPr lang="en-US" sz="1600" kern="100">
                        <a:effectLst/>
                        <a:latin typeface="+mn-lt"/>
                        <a:ea typeface="Times New Roman" panose="02020603050405020304" pitchFamily="18" charset="0"/>
                      </a:endParaRPr>
                    </a:p>
                  </a:txBody>
                  <a:tcPr marL="55644" marR="55644" marT="0" marB="0" anchor="ctr">
                    <a:lnL>
                      <a:noFill/>
                    </a:lnL>
                    <a:lnR>
                      <a:noFill/>
                    </a:lnR>
                    <a:lnT>
                      <a:noFill/>
                    </a:lnT>
                    <a:lnB>
                      <a:noFill/>
                    </a:lnB>
                    <a:noFill/>
                  </a:tcPr>
                </a:tc>
                <a:tc>
                  <a:txBody>
                    <a:bodyPr/>
                    <a:lstStyle/>
                    <a:p>
                      <a:pPr marL="0" marR="0" algn="ctr">
                        <a:lnSpc>
                          <a:spcPct val="115000"/>
                        </a:lnSpc>
                      </a:pPr>
                      <a:r>
                        <a:rPr lang="en-US" sz="1600" kern="100" dirty="0">
                          <a:solidFill>
                            <a:srgbClr val="000000"/>
                          </a:solidFill>
                          <a:effectLst/>
                          <a:latin typeface="+mn-lt"/>
                          <a:ea typeface="Times New Roman" panose="02020603050405020304" pitchFamily="18" charset="0"/>
                        </a:rPr>
                        <a:t>0.039</a:t>
                      </a:r>
                      <a:endParaRPr lang="en-US" sz="1600" kern="100" dirty="0">
                        <a:effectLst/>
                        <a:latin typeface="+mn-lt"/>
                        <a:ea typeface="Times New Roman" panose="02020603050405020304" pitchFamily="18" charset="0"/>
                      </a:endParaRPr>
                    </a:p>
                  </a:txBody>
                  <a:tcPr marL="55644" marR="55644" marT="0" marB="0" anchor="ctr">
                    <a:lnL>
                      <a:noFill/>
                    </a:lnL>
                    <a:lnR>
                      <a:noFill/>
                    </a:lnR>
                    <a:lnT>
                      <a:noFill/>
                    </a:lnT>
                    <a:lnB>
                      <a:noFill/>
                    </a:lnB>
                    <a:noFill/>
                  </a:tcPr>
                </a:tc>
                <a:extLst>
                  <a:ext uri="{0D108BD9-81ED-4DB2-BD59-A6C34878D82A}">
                    <a16:rowId xmlns:a16="http://schemas.microsoft.com/office/drawing/2014/main" val="3326452096"/>
                  </a:ext>
                </a:extLst>
              </a:tr>
              <a:tr h="212052">
                <a:tc>
                  <a:txBody>
                    <a:bodyPr/>
                    <a:lstStyle/>
                    <a:p>
                      <a:pPr marL="0" marR="0">
                        <a:lnSpc>
                          <a:spcPct val="115000"/>
                        </a:lnSpc>
                      </a:pPr>
                      <a:r>
                        <a:rPr lang="en-US" sz="1600" kern="100">
                          <a:solidFill>
                            <a:srgbClr val="000000"/>
                          </a:solidFill>
                          <a:effectLst/>
                          <a:latin typeface="+mn-lt"/>
                          <a:ea typeface="Times New Roman" panose="02020603050405020304" pitchFamily="18" charset="0"/>
                        </a:rPr>
                        <a:t>Partner arguments</a:t>
                      </a:r>
                      <a:endParaRPr lang="en-US" sz="1600" kern="100">
                        <a:effectLst/>
                        <a:latin typeface="+mn-lt"/>
                        <a:ea typeface="Times New Roman" panose="02020603050405020304" pitchFamily="18" charset="0"/>
                      </a:endParaRPr>
                    </a:p>
                  </a:txBody>
                  <a:tcPr marL="55644" marR="55644" marT="0" marB="0" anchor="ctr">
                    <a:lnL>
                      <a:noFill/>
                    </a:lnL>
                    <a:lnR>
                      <a:noFill/>
                    </a:lnR>
                    <a:lnT>
                      <a:noFill/>
                    </a:lnT>
                    <a:lnB>
                      <a:noFill/>
                    </a:lnB>
                    <a:noFill/>
                  </a:tcPr>
                </a:tc>
                <a:tc>
                  <a:txBody>
                    <a:bodyPr/>
                    <a:lstStyle/>
                    <a:p>
                      <a:pPr marL="0" marR="0" algn="ctr">
                        <a:lnSpc>
                          <a:spcPct val="115000"/>
                        </a:lnSpc>
                      </a:pPr>
                      <a:r>
                        <a:rPr lang="en-US" sz="1600" kern="100">
                          <a:solidFill>
                            <a:srgbClr val="000000"/>
                          </a:solidFill>
                          <a:effectLst/>
                          <a:latin typeface="+mn-lt"/>
                          <a:ea typeface="Times New Roman" panose="02020603050405020304" pitchFamily="18" charset="0"/>
                        </a:rPr>
                        <a:t>0.163</a:t>
                      </a:r>
                      <a:endParaRPr lang="en-US" sz="1600" kern="100">
                        <a:effectLst/>
                        <a:latin typeface="+mn-lt"/>
                        <a:ea typeface="Times New Roman" panose="02020603050405020304" pitchFamily="18" charset="0"/>
                      </a:endParaRPr>
                    </a:p>
                  </a:txBody>
                  <a:tcPr marL="55644" marR="55644" marT="0" marB="0" anchor="ctr">
                    <a:lnL>
                      <a:noFill/>
                    </a:lnL>
                    <a:lnR>
                      <a:noFill/>
                    </a:lnR>
                    <a:lnT>
                      <a:noFill/>
                    </a:lnT>
                    <a:lnB>
                      <a:noFill/>
                    </a:lnB>
                    <a:noFill/>
                  </a:tcPr>
                </a:tc>
                <a:tc>
                  <a:txBody>
                    <a:bodyPr/>
                    <a:lstStyle/>
                    <a:p>
                      <a:pPr marL="0" marR="0" algn="ctr">
                        <a:lnSpc>
                          <a:spcPct val="115000"/>
                        </a:lnSpc>
                      </a:pPr>
                      <a:r>
                        <a:rPr lang="en-US" sz="1600" b="1" kern="100">
                          <a:solidFill>
                            <a:srgbClr val="000000"/>
                          </a:solidFill>
                          <a:effectLst/>
                          <a:latin typeface="+mn-lt"/>
                          <a:ea typeface="Times New Roman" panose="02020603050405020304" pitchFamily="18" charset="0"/>
                        </a:rPr>
                        <a:t>0.718</a:t>
                      </a:r>
                      <a:endParaRPr lang="en-US" sz="1600" kern="100">
                        <a:effectLst/>
                        <a:latin typeface="+mn-lt"/>
                        <a:ea typeface="Times New Roman" panose="02020603050405020304" pitchFamily="18" charset="0"/>
                      </a:endParaRPr>
                    </a:p>
                  </a:txBody>
                  <a:tcPr marL="55644" marR="55644" marT="0" marB="0" anchor="ctr">
                    <a:lnL>
                      <a:noFill/>
                    </a:lnL>
                    <a:lnR>
                      <a:noFill/>
                    </a:lnR>
                    <a:lnT>
                      <a:noFill/>
                    </a:lnT>
                    <a:lnB>
                      <a:noFill/>
                    </a:lnB>
                    <a:noFill/>
                  </a:tcPr>
                </a:tc>
                <a:tc>
                  <a:txBody>
                    <a:bodyPr/>
                    <a:lstStyle/>
                    <a:p>
                      <a:pPr marL="0" marR="0" algn="ctr">
                        <a:lnSpc>
                          <a:spcPct val="115000"/>
                        </a:lnSpc>
                      </a:pPr>
                      <a:r>
                        <a:rPr lang="en-US" sz="1600" kern="100">
                          <a:solidFill>
                            <a:srgbClr val="000000"/>
                          </a:solidFill>
                          <a:effectLst/>
                          <a:latin typeface="+mn-lt"/>
                          <a:ea typeface="Times New Roman" panose="02020603050405020304" pitchFamily="18" charset="0"/>
                        </a:rPr>
                        <a:t>0.356</a:t>
                      </a:r>
                      <a:endParaRPr lang="en-US" sz="1600" kern="100">
                        <a:effectLst/>
                        <a:latin typeface="+mn-lt"/>
                        <a:ea typeface="Times New Roman" panose="02020603050405020304" pitchFamily="18" charset="0"/>
                      </a:endParaRPr>
                    </a:p>
                  </a:txBody>
                  <a:tcPr marL="55644" marR="55644" marT="0" marB="0" anchor="ctr">
                    <a:lnL>
                      <a:noFill/>
                    </a:lnL>
                    <a:lnR>
                      <a:noFill/>
                    </a:lnR>
                    <a:lnT>
                      <a:noFill/>
                    </a:lnT>
                    <a:lnB>
                      <a:noFill/>
                    </a:lnB>
                    <a:noFill/>
                  </a:tcPr>
                </a:tc>
                <a:tc>
                  <a:txBody>
                    <a:bodyPr/>
                    <a:lstStyle/>
                    <a:p>
                      <a:pPr marL="0" marR="0" algn="ctr">
                        <a:lnSpc>
                          <a:spcPct val="115000"/>
                        </a:lnSpc>
                      </a:pPr>
                      <a:r>
                        <a:rPr lang="en-US" sz="1600" b="1" kern="100">
                          <a:solidFill>
                            <a:srgbClr val="000000"/>
                          </a:solidFill>
                          <a:effectLst/>
                          <a:latin typeface="+mn-lt"/>
                          <a:ea typeface="Times New Roman" panose="02020603050405020304" pitchFamily="18" charset="0"/>
                        </a:rPr>
                        <a:t>0.736</a:t>
                      </a:r>
                      <a:endParaRPr lang="en-US" sz="1600" kern="100">
                        <a:effectLst/>
                        <a:latin typeface="+mn-lt"/>
                        <a:ea typeface="Times New Roman" panose="02020603050405020304" pitchFamily="18" charset="0"/>
                      </a:endParaRPr>
                    </a:p>
                  </a:txBody>
                  <a:tcPr marL="55644" marR="55644" marT="0" marB="0" anchor="ctr">
                    <a:lnL>
                      <a:noFill/>
                    </a:lnL>
                    <a:lnR>
                      <a:noFill/>
                    </a:lnR>
                    <a:lnT>
                      <a:noFill/>
                    </a:lnT>
                    <a:lnB>
                      <a:noFill/>
                    </a:lnB>
                    <a:noFill/>
                  </a:tcPr>
                </a:tc>
                <a:tc>
                  <a:txBody>
                    <a:bodyPr/>
                    <a:lstStyle/>
                    <a:p>
                      <a:pPr marL="0" marR="0" algn="ctr">
                        <a:lnSpc>
                          <a:spcPct val="115000"/>
                        </a:lnSpc>
                      </a:pPr>
                      <a:r>
                        <a:rPr lang="en-US" sz="1600" kern="100">
                          <a:solidFill>
                            <a:srgbClr val="000000"/>
                          </a:solidFill>
                          <a:effectLst/>
                          <a:latin typeface="+mn-lt"/>
                          <a:ea typeface="Times New Roman" panose="02020603050405020304" pitchFamily="18" charset="0"/>
                        </a:rPr>
                        <a:t>0.069</a:t>
                      </a:r>
                      <a:endParaRPr lang="en-US" sz="1600" kern="100">
                        <a:effectLst/>
                        <a:latin typeface="+mn-lt"/>
                        <a:ea typeface="Times New Roman" panose="02020603050405020304" pitchFamily="18" charset="0"/>
                      </a:endParaRPr>
                    </a:p>
                  </a:txBody>
                  <a:tcPr marL="55644" marR="55644" marT="0" marB="0" anchor="ctr">
                    <a:lnL>
                      <a:noFill/>
                    </a:lnL>
                    <a:lnR>
                      <a:noFill/>
                    </a:lnR>
                    <a:lnT>
                      <a:noFill/>
                    </a:lnT>
                    <a:lnB>
                      <a:noFill/>
                    </a:lnB>
                    <a:noFill/>
                  </a:tcPr>
                </a:tc>
                <a:extLst>
                  <a:ext uri="{0D108BD9-81ED-4DB2-BD59-A6C34878D82A}">
                    <a16:rowId xmlns:a16="http://schemas.microsoft.com/office/drawing/2014/main" val="2919170289"/>
                  </a:ext>
                </a:extLst>
              </a:tr>
              <a:tr h="389490">
                <a:tc>
                  <a:txBody>
                    <a:bodyPr/>
                    <a:lstStyle/>
                    <a:p>
                      <a:pPr marL="0" marR="0">
                        <a:lnSpc>
                          <a:spcPct val="115000"/>
                        </a:lnSpc>
                      </a:pPr>
                      <a:r>
                        <a:rPr lang="en-US" sz="1600" kern="100">
                          <a:solidFill>
                            <a:srgbClr val="000000"/>
                          </a:solidFill>
                          <a:effectLst/>
                          <a:latin typeface="+mn-lt"/>
                          <a:ea typeface="Times New Roman" panose="02020603050405020304" pitchFamily="18" charset="0"/>
                        </a:rPr>
                        <a:t>Partner did not want pregnancy</a:t>
                      </a:r>
                      <a:endParaRPr lang="en-US" sz="1600" kern="100">
                        <a:effectLst/>
                        <a:latin typeface="+mn-lt"/>
                        <a:ea typeface="Times New Roman" panose="02020603050405020304" pitchFamily="18" charset="0"/>
                      </a:endParaRPr>
                    </a:p>
                  </a:txBody>
                  <a:tcPr marL="55644" marR="55644" marT="0" marB="0" anchor="ctr">
                    <a:lnL>
                      <a:noFill/>
                    </a:lnL>
                    <a:lnR>
                      <a:noFill/>
                    </a:lnR>
                    <a:lnT>
                      <a:noFill/>
                    </a:lnT>
                    <a:lnB>
                      <a:noFill/>
                    </a:lnB>
                    <a:noFill/>
                  </a:tcPr>
                </a:tc>
                <a:tc>
                  <a:txBody>
                    <a:bodyPr/>
                    <a:lstStyle/>
                    <a:p>
                      <a:pPr marL="0" marR="0" algn="ctr">
                        <a:lnSpc>
                          <a:spcPct val="115000"/>
                        </a:lnSpc>
                      </a:pPr>
                      <a:r>
                        <a:rPr lang="en-US" sz="1600" kern="100">
                          <a:solidFill>
                            <a:srgbClr val="000000"/>
                          </a:solidFill>
                          <a:effectLst/>
                          <a:latin typeface="+mn-lt"/>
                          <a:ea typeface="Times New Roman" panose="02020603050405020304" pitchFamily="18" charset="0"/>
                        </a:rPr>
                        <a:t>0.045</a:t>
                      </a:r>
                      <a:endParaRPr lang="en-US" sz="1600" kern="100">
                        <a:effectLst/>
                        <a:latin typeface="+mn-lt"/>
                        <a:ea typeface="Times New Roman" panose="02020603050405020304" pitchFamily="18" charset="0"/>
                      </a:endParaRPr>
                    </a:p>
                  </a:txBody>
                  <a:tcPr marL="55644" marR="55644" marT="0" marB="0" anchor="ctr">
                    <a:lnL>
                      <a:noFill/>
                    </a:lnL>
                    <a:lnR>
                      <a:noFill/>
                    </a:lnR>
                    <a:lnT>
                      <a:noFill/>
                    </a:lnT>
                    <a:lnB>
                      <a:noFill/>
                    </a:lnB>
                    <a:noFill/>
                  </a:tcPr>
                </a:tc>
                <a:tc>
                  <a:txBody>
                    <a:bodyPr/>
                    <a:lstStyle/>
                    <a:p>
                      <a:pPr marL="0" marR="0" algn="ctr">
                        <a:lnSpc>
                          <a:spcPct val="115000"/>
                        </a:lnSpc>
                      </a:pPr>
                      <a:r>
                        <a:rPr lang="en-US" sz="1600" kern="100">
                          <a:solidFill>
                            <a:srgbClr val="000000"/>
                          </a:solidFill>
                          <a:effectLst/>
                          <a:latin typeface="+mn-lt"/>
                          <a:ea typeface="Times New Roman" panose="02020603050405020304" pitchFamily="18" charset="0"/>
                        </a:rPr>
                        <a:t>0.269</a:t>
                      </a:r>
                      <a:endParaRPr lang="en-US" sz="1600" kern="100">
                        <a:effectLst/>
                        <a:latin typeface="+mn-lt"/>
                        <a:ea typeface="Times New Roman" panose="02020603050405020304" pitchFamily="18" charset="0"/>
                      </a:endParaRPr>
                    </a:p>
                  </a:txBody>
                  <a:tcPr marL="55644" marR="55644" marT="0" marB="0" anchor="ctr">
                    <a:lnL>
                      <a:noFill/>
                    </a:lnL>
                    <a:lnR>
                      <a:noFill/>
                    </a:lnR>
                    <a:lnT>
                      <a:noFill/>
                    </a:lnT>
                    <a:lnB>
                      <a:noFill/>
                    </a:lnB>
                    <a:noFill/>
                  </a:tcPr>
                </a:tc>
                <a:tc>
                  <a:txBody>
                    <a:bodyPr/>
                    <a:lstStyle/>
                    <a:p>
                      <a:pPr marL="0" marR="0" algn="ctr">
                        <a:lnSpc>
                          <a:spcPct val="115000"/>
                        </a:lnSpc>
                      </a:pPr>
                      <a:r>
                        <a:rPr lang="en-US" sz="1600" kern="100">
                          <a:solidFill>
                            <a:srgbClr val="000000"/>
                          </a:solidFill>
                          <a:effectLst/>
                          <a:latin typeface="+mn-lt"/>
                          <a:ea typeface="Times New Roman" panose="02020603050405020304" pitchFamily="18" charset="0"/>
                        </a:rPr>
                        <a:t>0.05</a:t>
                      </a:r>
                      <a:endParaRPr lang="en-US" sz="1600" kern="100">
                        <a:effectLst/>
                        <a:latin typeface="+mn-lt"/>
                        <a:ea typeface="Times New Roman" panose="02020603050405020304" pitchFamily="18" charset="0"/>
                      </a:endParaRPr>
                    </a:p>
                  </a:txBody>
                  <a:tcPr marL="55644" marR="55644" marT="0" marB="0" anchor="ctr">
                    <a:lnL>
                      <a:noFill/>
                    </a:lnL>
                    <a:lnR>
                      <a:noFill/>
                    </a:lnR>
                    <a:lnT>
                      <a:noFill/>
                    </a:lnT>
                    <a:lnB>
                      <a:noFill/>
                    </a:lnB>
                    <a:noFill/>
                  </a:tcPr>
                </a:tc>
                <a:tc>
                  <a:txBody>
                    <a:bodyPr/>
                    <a:lstStyle/>
                    <a:p>
                      <a:pPr marL="0" marR="0" algn="ctr">
                        <a:lnSpc>
                          <a:spcPct val="115000"/>
                        </a:lnSpc>
                      </a:pPr>
                      <a:r>
                        <a:rPr lang="en-US" sz="1600" kern="100">
                          <a:solidFill>
                            <a:srgbClr val="000000"/>
                          </a:solidFill>
                          <a:effectLst/>
                          <a:latin typeface="+mn-lt"/>
                          <a:ea typeface="Times New Roman" panose="02020603050405020304" pitchFamily="18" charset="0"/>
                        </a:rPr>
                        <a:t>0.318</a:t>
                      </a:r>
                      <a:endParaRPr lang="en-US" sz="1600" kern="100">
                        <a:effectLst/>
                        <a:latin typeface="+mn-lt"/>
                        <a:ea typeface="Times New Roman" panose="02020603050405020304" pitchFamily="18" charset="0"/>
                      </a:endParaRPr>
                    </a:p>
                  </a:txBody>
                  <a:tcPr marL="55644" marR="55644" marT="0" marB="0" anchor="ctr">
                    <a:lnL>
                      <a:noFill/>
                    </a:lnL>
                    <a:lnR>
                      <a:noFill/>
                    </a:lnR>
                    <a:lnT>
                      <a:noFill/>
                    </a:lnT>
                    <a:lnB>
                      <a:noFill/>
                    </a:lnB>
                    <a:noFill/>
                  </a:tcPr>
                </a:tc>
                <a:tc>
                  <a:txBody>
                    <a:bodyPr/>
                    <a:lstStyle/>
                    <a:p>
                      <a:pPr marL="0" marR="0" algn="ctr">
                        <a:lnSpc>
                          <a:spcPct val="115000"/>
                        </a:lnSpc>
                      </a:pPr>
                      <a:r>
                        <a:rPr lang="en-US" sz="1600" kern="100" dirty="0">
                          <a:solidFill>
                            <a:srgbClr val="000000"/>
                          </a:solidFill>
                          <a:effectLst/>
                          <a:latin typeface="+mn-lt"/>
                          <a:ea typeface="Times New Roman" panose="02020603050405020304" pitchFamily="18" charset="0"/>
                        </a:rPr>
                        <a:t>0.009</a:t>
                      </a:r>
                      <a:endParaRPr lang="en-US" sz="1600" kern="100" dirty="0">
                        <a:effectLst/>
                        <a:latin typeface="+mn-lt"/>
                        <a:ea typeface="Times New Roman" panose="02020603050405020304" pitchFamily="18" charset="0"/>
                      </a:endParaRPr>
                    </a:p>
                  </a:txBody>
                  <a:tcPr marL="55644" marR="55644" marT="0" marB="0" anchor="ctr">
                    <a:lnL>
                      <a:noFill/>
                    </a:lnL>
                    <a:lnR>
                      <a:noFill/>
                    </a:lnR>
                    <a:lnT>
                      <a:noFill/>
                    </a:lnT>
                    <a:lnB>
                      <a:noFill/>
                    </a:lnB>
                    <a:noFill/>
                  </a:tcPr>
                </a:tc>
                <a:extLst>
                  <a:ext uri="{0D108BD9-81ED-4DB2-BD59-A6C34878D82A}">
                    <a16:rowId xmlns:a16="http://schemas.microsoft.com/office/drawing/2014/main" val="989425237"/>
                  </a:ext>
                </a:extLst>
              </a:tr>
              <a:tr h="592362">
                <a:tc>
                  <a:txBody>
                    <a:bodyPr/>
                    <a:lstStyle/>
                    <a:p>
                      <a:pPr marL="0" marR="0">
                        <a:lnSpc>
                          <a:spcPct val="115000"/>
                        </a:lnSpc>
                      </a:pPr>
                      <a:r>
                        <a:rPr lang="en-US" sz="1600" kern="100">
                          <a:solidFill>
                            <a:srgbClr val="000000"/>
                          </a:solidFill>
                          <a:effectLst/>
                          <a:latin typeface="+mn-lt"/>
                          <a:ea typeface="Times New Roman" panose="02020603050405020304" pitchFamily="18" charset="0"/>
                        </a:rPr>
                        <a:t>Someone close had a drug or alcohol problem</a:t>
                      </a:r>
                      <a:endParaRPr lang="en-US" sz="1600" kern="100">
                        <a:effectLst/>
                        <a:latin typeface="+mn-lt"/>
                        <a:ea typeface="Times New Roman" panose="02020603050405020304" pitchFamily="18" charset="0"/>
                      </a:endParaRPr>
                    </a:p>
                  </a:txBody>
                  <a:tcPr marL="55644" marR="55644" marT="0" marB="0" anchor="ctr">
                    <a:lnL>
                      <a:noFill/>
                    </a:lnL>
                    <a:lnR>
                      <a:noFill/>
                    </a:lnR>
                    <a:lnT>
                      <a:noFill/>
                    </a:lnT>
                    <a:lnB>
                      <a:noFill/>
                    </a:lnB>
                    <a:noFill/>
                  </a:tcPr>
                </a:tc>
                <a:tc>
                  <a:txBody>
                    <a:bodyPr/>
                    <a:lstStyle/>
                    <a:p>
                      <a:pPr marL="0" marR="0" algn="ctr">
                        <a:lnSpc>
                          <a:spcPct val="115000"/>
                        </a:lnSpc>
                      </a:pPr>
                      <a:r>
                        <a:rPr lang="en-US" sz="1600" kern="100">
                          <a:solidFill>
                            <a:srgbClr val="000000"/>
                          </a:solidFill>
                          <a:effectLst/>
                          <a:latin typeface="+mn-lt"/>
                          <a:ea typeface="Times New Roman" panose="02020603050405020304" pitchFamily="18" charset="0"/>
                        </a:rPr>
                        <a:t>0.199</a:t>
                      </a:r>
                      <a:endParaRPr lang="en-US" sz="1600" kern="100">
                        <a:effectLst/>
                        <a:latin typeface="+mn-lt"/>
                        <a:ea typeface="Times New Roman" panose="02020603050405020304" pitchFamily="18" charset="0"/>
                      </a:endParaRPr>
                    </a:p>
                  </a:txBody>
                  <a:tcPr marL="55644" marR="55644" marT="0" marB="0" anchor="ctr">
                    <a:lnL>
                      <a:noFill/>
                    </a:lnL>
                    <a:lnR>
                      <a:noFill/>
                    </a:lnR>
                    <a:lnT>
                      <a:noFill/>
                    </a:lnT>
                    <a:lnB>
                      <a:noFill/>
                    </a:lnB>
                    <a:noFill/>
                  </a:tcPr>
                </a:tc>
                <a:tc>
                  <a:txBody>
                    <a:bodyPr/>
                    <a:lstStyle/>
                    <a:p>
                      <a:pPr marL="0" marR="0" algn="ctr">
                        <a:lnSpc>
                          <a:spcPct val="115000"/>
                        </a:lnSpc>
                      </a:pPr>
                      <a:r>
                        <a:rPr lang="en-US" sz="1600" b="1" kern="100">
                          <a:solidFill>
                            <a:srgbClr val="000000"/>
                          </a:solidFill>
                          <a:effectLst/>
                          <a:latin typeface="+mn-lt"/>
                          <a:ea typeface="Times New Roman" panose="02020603050405020304" pitchFamily="18" charset="0"/>
                        </a:rPr>
                        <a:t>0.6</a:t>
                      </a:r>
                      <a:endParaRPr lang="en-US" sz="1600" kern="100">
                        <a:effectLst/>
                        <a:latin typeface="+mn-lt"/>
                        <a:ea typeface="Times New Roman" panose="02020603050405020304" pitchFamily="18" charset="0"/>
                      </a:endParaRPr>
                    </a:p>
                  </a:txBody>
                  <a:tcPr marL="55644" marR="55644" marT="0" marB="0" anchor="ctr">
                    <a:lnL>
                      <a:noFill/>
                    </a:lnL>
                    <a:lnR>
                      <a:noFill/>
                    </a:lnR>
                    <a:lnT>
                      <a:noFill/>
                    </a:lnT>
                    <a:lnB>
                      <a:noFill/>
                    </a:lnB>
                    <a:noFill/>
                  </a:tcPr>
                </a:tc>
                <a:tc>
                  <a:txBody>
                    <a:bodyPr/>
                    <a:lstStyle/>
                    <a:p>
                      <a:pPr marL="0" marR="0" algn="ctr">
                        <a:lnSpc>
                          <a:spcPct val="115000"/>
                        </a:lnSpc>
                      </a:pPr>
                      <a:r>
                        <a:rPr lang="en-US" sz="1600" kern="100">
                          <a:solidFill>
                            <a:srgbClr val="000000"/>
                          </a:solidFill>
                          <a:effectLst/>
                          <a:latin typeface="+mn-lt"/>
                          <a:ea typeface="Times New Roman" panose="02020603050405020304" pitchFamily="18" charset="0"/>
                        </a:rPr>
                        <a:t>0.091</a:t>
                      </a:r>
                      <a:endParaRPr lang="en-US" sz="1600" kern="100">
                        <a:effectLst/>
                        <a:latin typeface="+mn-lt"/>
                        <a:ea typeface="Times New Roman" panose="02020603050405020304" pitchFamily="18" charset="0"/>
                      </a:endParaRPr>
                    </a:p>
                  </a:txBody>
                  <a:tcPr marL="55644" marR="55644" marT="0" marB="0" anchor="ctr">
                    <a:lnL>
                      <a:noFill/>
                    </a:lnL>
                    <a:lnR>
                      <a:noFill/>
                    </a:lnR>
                    <a:lnT>
                      <a:noFill/>
                    </a:lnT>
                    <a:lnB>
                      <a:noFill/>
                    </a:lnB>
                    <a:noFill/>
                  </a:tcPr>
                </a:tc>
                <a:tc>
                  <a:txBody>
                    <a:bodyPr/>
                    <a:lstStyle/>
                    <a:p>
                      <a:pPr marL="0" marR="0" algn="ctr">
                        <a:lnSpc>
                          <a:spcPct val="115000"/>
                        </a:lnSpc>
                      </a:pPr>
                      <a:r>
                        <a:rPr lang="en-US" sz="1600" kern="100">
                          <a:solidFill>
                            <a:srgbClr val="000000"/>
                          </a:solidFill>
                          <a:effectLst/>
                          <a:latin typeface="+mn-lt"/>
                          <a:ea typeface="Times New Roman" panose="02020603050405020304" pitchFamily="18" charset="0"/>
                        </a:rPr>
                        <a:t>0.332</a:t>
                      </a:r>
                      <a:endParaRPr lang="en-US" sz="1600" kern="100">
                        <a:effectLst/>
                        <a:latin typeface="+mn-lt"/>
                        <a:ea typeface="Times New Roman" panose="02020603050405020304" pitchFamily="18" charset="0"/>
                      </a:endParaRPr>
                    </a:p>
                  </a:txBody>
                  <a:tcPr marL="55644" marR="55644" marT="0" marB="0" anchor="ctr">
                    <a:lnL>
                      <a:noFill/>
                    </a:lnL>
                    <a:lnR>
                      <a:noFill/>
                    </a:lnR>
                    <a:lnT>
                      <a:noFill/>
                    </a:lnT>
                    <a:lnB>
                      <a:noFill/>
                    </a:lnB>
                    <a:noFill/>
                  </a:tcPr>
                </a:tc>
                <a:tc>
                  <a:txBody>
                    <a:bodyPr/>
                    <a:lstStyle/>
                    <a:p>
                      <a:pPr marL="0" marR="0" algn="ctr">
                        <a:lnSpc>
                          <a:spcPct val="115000"/>
                        </a:lnSpc>
                      </a:pPr>
                      <a:r>
                        <a:rPr lang="en-US" sz="1600" kern="100" dirty="0">
                          <a:solidFill>
                            <a:srgbClr val="000000"/>
                          </a:solidFill>
                          <a:effectLst/>
                          <a:latin typeface="+mn-lt"/>
                          <a:ea typeface="Times New Roman" panose="02020603050405020304" pitchFamily="18" charset="0"/>
                        </a:rPr>
                        <a:t>0.025</a:t>
                      </a:r>
                      <a:endParaRPr lang="en-US" sz="1600" kern="100" dirty="0">
                        <a:effectLst/>
                        <a:latin typeface="+mn-lt"/>
                        <a:ea typeface="Times New Roman" panose="02020603050405020304" pitchFamily="18" charset="0"/>
                      </a:endParaRPr>
                    </a:p>
                  </a:txBody>
                  <a:tcPr marL="55644" marR="55644" marT="0" marB="0" anchor="ctr">
                    <a:lnL>
                      <a:noFill/>
                    </a:lnL>
                    <a:lnR>
                      <a:noFill/>
                    </a:lnR>
                    <a:lnT>
                      <a:noFill/>
                    </a:lnT>
                    <a:lnB>
                      <a:noFill/>
                    </a:lnB>
                    <a:noFill/>
                  </a:tcPr>
                </a:tc>
                <a:extLst>
                  <a:ext uri="{0D108BD9-81ED-4DB2-BD59-A6C34878D82A}">
                    <a16:rowId xmlns:a16="http://schemas.microsoft.com/office/drawing/2014/main" val="3087306516"/>
                  </a:ext>
                </a:extLst>
              </a:tr>
              <a:tr h="389490">
                <a:tc>
                  <a:txBody>
                    <a:bodyPr/>
                    <a:lstStyle/>
                    <a:p>
                      <a:pPr marL="0" marR="0">
                        <a:lnSpc>
                          <a:spcPct val="115000"/>
                        </a:lnSpc>
                      </a:pPr>
                      <a:r>
                        <a:rPr lang="en-US" sz="1600" kern="100">
                          <a:solidFill>
                            <a:srgbClr val="000000"/>
                          </a:solidFill>
                          <a:effectLst/>
                          <a:latin typeface="+mn-lt"/>
                          <a:ea typeface="Times New Roman" panose="02020603050405020304" pitchFamily="18" charset="0"/>
                        </a:rPr>
                        <a:t>Experienced homelessness</a:t>
                      </a:r>
                      <a:endParaRPr lang="en-US" sz="1600" kern="100">
                        <a:effectLst/>
                        <a:latin typeface="+mn-lt"/>
                        <a:ea typeface="Times New Roman" panose="02020603050405020304" pitchFamily="18" charset="0"/>
                      </a:endParaRPr>
                    </a:p>
                  </a:txBody>
                  <a:tcPr marL="55644" marR="55644" marT="0" marB="0" anchor="ctr">
                    <a:lnL>
                      <a:noFill/>
                    </a:lnL>
                    <a:lnR>
                      <a:noFill/>
                    </a:lnR>
                    <a:lnT>
                      <a:noFill/>
                    </a:lnT>
                    <a:lnB>
                      <a:noFill/>
                    </a:lnB>
                    <a:noFill/>
                  </a:tcPr>
                </a:tc>
                <a:tc>
                  <a:txBody>
                    <a:bodyPr/>
                    <a:lstStyle/>
                    <a:p>
                      <a:pPr marL="0" marR="0" algn="ctr">
                        <a:lnSpc>
                          <a:spcPct val="115000"/>
                        </a:lnSpc>
                      </a:pPr>
                      <a:r>
                        <a:rPr lang="en-US" sz="1600" kern="100">
                          <a:solidFill>
                            <a:srgbClr val="000000"/>
                          </a:solidFill>
                          <a:effectLst/>
                          <a:latin typeface="+mn-lt"/>
                          <a:ea typeface="Times New Roman" panose="02020603050405020304" pitchFamily="18" charset="0"/>
                        </a:rPr>
                        <a:t>0.001</a:t>
                      </a:r>
                      <a:endParaRPr lang="en-US" sz="1600" kern="100">
                        <a:effectLst/>
                        <a:latin typeface="+mn-lt"/>
                        <a:ea typeface="Times New Roman" panose="02020603050405020304" pitchFamily="18" charset="0"/>
                      </a:endParaRPr>
                    </a:p>
                  </a:txBody>
                  <a:tcPr marL="55644" marR="55644" marT="0" marB="0" anchor="ctr">
                    <a:lnL>
                      <a:noFill/>
                    </a:lnL>
                    <a:lnR>
                      <a:noFill/>
                    </a:lnR>
                    <a:lnT>
                      <a:noFill/>
                    </a:lnT>
                    <a:lnB>
                      <a:noFill/>
                    </a:lnB>
                    <a:noFill/>
                  </a:tcPr>
                </a:tc>
                <a:tc>
                  <a:txBody>
                    <a:bodyPr/>
                    <a:lstStyle/>
                    <a:p>
                      <a:pPr marL="0" marR="0" algn="ctr">
                        <a:lnSpc>
                          <a:spcPct val="115000"/>
                        </a:lnSpc>
                      </a:pPr>
                      <a:r>
                        <a:rPr lang="en-US" sz="1600" kern="100">
                          <a:solidFill>
                            <a:srgbClr val="000000"/>
                          </a:solidFill>
                          <a:effectLst/>
                          <a:latin typeface="+mn-lt"/>
                          <a:ea typeface="Times New Roman" panose="02020603050405020304" pitchFamily="18" charset="0"/>
                        </a:rPr>
                        <a:t>0.296</a:t>
                      </a:r>
                      <a:endParaRPr lang="en-US" sz="1600" kern="100">
                        <a:effectLst/>
                        <a:latin typeface="+mn-lt"/>
                        <a:ea typeface="Times New Roman" panose="02020603050405020304" pitchFamily="18" charset="0"/>
                      </a:endParaRPr>
                    </a:p>
                  </a:txBody>
                  <a:tcPr marL="55644" marR="55644" marT="0" marB="0" anchor="ctr">
                    <a:lnL>
                      <a:noFill/>
                    </a:lnL>
                    <a:lnR>
                      <a:noFill/>
                    </a:lnR>
                    <a:lnT>
                      <a:noFill/>
                    </a:lnT>
                    <a:lnB>
                      <a:noFill/>
                    </a:lnB>
                    <a:noFill/>
                  </a:tcPr>
                </a:tc>
                <a:tc>
                  <a:txBody>
                    <a:bodyPr/>
                    <a:lstStyle/>
                    <a:p>
                      <a:pPr marL="0" marR="0" algn="ctr">
                        <a:lnSpc>
                          <a:spcPct val="115000"/>
                        </a:lnSpc>
                      </a:pPr>
                      <a:r>
                        <a:rPr lang="en-US" sz="1600" kern="100">
                          <a:solidFill>
                            <a:srgbClr val="000000"/>
                          </a:solidFill>
                          <a:effectLst/>
                          <a:latin typeface="+mn-lt"/>
                          <a:ea typeface="Times New Roman" panose="02020603050405020304" pitchFamily="18" charset="0"/>
                        </a:rPr>
                        <a:t>0.017</a:t>
                      </a:r>
                      <a:endParaRPr lang="en-US" sz="1600" kern="100">
                        <a:effectLst/>
                        <a:latin typeface="+mn-lt"/>
                        <a:ea typeface="Times New Roman" panose="02020603050405020304" pitchFamily="18" charset="0"/>
                      </a:endParaRPr>
                    </a:p>
                  </a:txBody>
                  <a:tcPr marL="55644" marR="55644" marT="0" marB="0" anchor="ctr">
                    <a:lnL>
                      <a:noFill/>
                    </a:lnL>
                    <a:lnR>
                      <a:noFill/>
                    </a:lnR>
                    <a:lnT>
                      <a:noFill/>
                    </a:lnT>
                    <a:lnB>
                      <a:noFill/>
                    </a:lnB>
                    <a:noFill/>
                  </a:tcPr>
                </a:tc>
                <a:tc>
                  <a:txBody>
                    <a:bodyPr/>
                    <a:lstStyle/>
                    <a:p>
                      <a:pPr marL="0" marR="0" algn="ctr">
                        <a:lnSpc>
                          <a:spcPct val="115000"/>
                        </a:lnSpc>
                      </a:pPr>
                      <a:r>
                        <a:rPr lang="en-US" sz="1600" kern="100">
                          <a:solidFill>
                            <a:srgbClr val="000000"/>
                          </a:solidFill>
                          <a:effectLst/>
                          <a:latin typeface="+mn-lt"/>
                          <a:ea typeface="Times New Roman" panose="02020603050405020304" pitchFamily="18" charset="0"/>
                        </a:rPr>
                        <a:t>0.034</a:t>
                      </a:r>
                      <a:endParaRPr lang="en-US" sz="1600" kern="100">
                        <a:effectLst/>
                        <a:latin typeface="+mn-lt"/>
                        <a:ea typeface="Times New Roman" panose="02020603050405020304" pitchFamily="18" charset="0"/>
                      </a:endParaRPr>
                    </a:p>
                  </a:txBody>
                  <a:tcPr marL="55644" marR="55644" marT="0" marB="0" anchor="ctr">
                    <a:lnL>
                      <a:noFill/>
                    </a:lnL>
                    <a:lnR>
                      <a:noFill/>
                    </a:lnR>
                    <a:lnT>
                      <a:noFill/>
                    </a:lnT>
                    <a:lnB>
                      <a:noFill/>
                    </a:lnB>
                    <a:noFill/>
                  </a:tcPr>
                </a:tc>
                <a:tc>
                  <a:txBody>
                    <a:bodyPr/>
                    <a:lstStyle/>
                    <a:p>
                      <a:pPr marL="0" marR="0" algn="ctr">
                        <a:lnSpc>
                          <a:spcPct val="115000"/>
                        </a:lnSpc>
                      </a:pPr>
                      <a:r>
                        <a:rPr lang="en-US" sz="1600" kern="100" dirty="0">
                          <a:solidFill>
                            <a:srgbClr val="000000"/>
                          </a:solidFill>
                          <a:effectLst/>
                          <a:latin typeface="+mn-lt"/>
                          <a:ea typeface="Times New Roman" panose="02020603050405020304" pitchFamily="18" charset="0"/>
                        </a:rPr>
                        <a:t>0.002</a:t>
                      </a:r>
                      <a:endParaRPr lang="en-US" sz="1600" kern="100" dirty="0">
                        <a:effectLst/>
                        <a:latin typeface="+mn-lt"/>
                        <a:ea typeface="Times New Roman" panose="02020603050405020304" pitchFamily="18" charset="0"/>
                      </a:endParaRPr>
                    </a:p>
                  </a:txBody>
                  <a:tcPr marL="55644" marR="55644" marT="0" marB="0" anchor="ctr">
                    <a:lnL>
                      <a:noFill/>
                    </a:lnL>
                    <a:lnR>
                      <a:noFill/>
                    </a:lnR>
                    <a:lnT>
                      <a:noFill/>
                    </a:lnT>
                    <a:lnB>
                      <a:noFill/>
                    </a:lnB>
                    <a:noFill/>
                  </a:tcPr>
                </a:tc>
                <a:extLst>
                  <a:ext uri="{0D108BD9-81ED-4DB2-BD59-A6C34878D82A}">
                    <a16:rowId xmlns:a16="http://schemas.microsoft.com/office/drawing/2014/main" val="524942411"/>
                  </a:ext>
                </a:extLst>
              </a:tr>
              <a:tr h="212052">
                <a:tc>
                  <a:txBody>
                    <a:bodyPr/>
                    <a:lstStyle/>
                    <a:p>
                      <a:pPr marL="0" marR="0">
                        <a:lnSpc>
                          <a:spcPct val="115000"/>
                        </a:lnSpc>
                      </a:pPr>
                      <a:r>
                        <a:rPr lang="en-US" sz="1600" kern="100">
                          <a:solidFill>
                            <a:srgbClr val="000000"/>
                          </a:solidFill>
                          <a:effectLst/>
                          <a:latin typeface="+mn-lt"/>
                          <a:ea typeface="Times New Roman" panose="02020603050405020304" pitchFamily="18" charset="0"/>
                        </a:rPr>
                        <a:t>Close person died</a:t>
                      </a:r>
                      <a:endParaRPr lang="en-US" sz="1600" kern="100">
                        <a:effectLst/>
                        <a:latin typeface="+mn-lt"/>
                        <a:ea typeface="Times New Roman" panose="02020603050405020304" pitchFamily="18" charset="0"/>
                      </a:endParaRPr>
                    </a:p>
                  </a:txBody>
                  <a:tcPr marL="55644" marR="55644" marT="0" marB="0" anchor="ctr">
                    <a:lnL>
                      <a:noFill/>
                    </a:lnL>
                    <a:lnR>
                      <a:noFill/>
                    </a:lnR>
                    <a:lnT>
                      <a:noFill/>
                    </a:lnT>
                    <a:lnB w="12700" cap="flat" cmpd="sng" algn="ctr">
                      <a:solidFill>
                        <a:srgbClr val="000000"/>
                      </a:solidFill>
                      <a:prstDash val="solid"/>
                      <a:round/>
                      <a:headEnd type="none" w="med" len="med"/>
                      <a:tailEnd type="none" w="med" len="med"/>
                    </a:lnB>
                    <a:noFill/>
                  </a:tcPr>
                </a:tc>
                <a:tc>
                  <a:txBody>
                    <a:bodyPr/>
                    <a:lstStyle/>
                    <a:p>
                      <a:pPr marL="0" marR="0" algn="ctr">
                        <a:lnSpc>
                          <a:spcPct val="115000"/>
                        </a:lnSpc>
                      </a:pPr>
                      <a:r>
                        <a:rPr lang="en-US" sz="1600" b="1" kern="100">
                          <a:solidFill>
                            <a:srgbClr val="000000"/>
                          </a:solidFill>
                          <a:effectLst/>
                          <a:latin typeface="+mn-lt"/>
                          <a:ea typeface="Times New Roman" panose="02020603050405020304" pitchFamily="18" charset="0"/>
                        </a:rPr>
                        <a:t>0.703</a:t>
                      </a:r>
                      <a:endParaRPr lang="en-US" sz="1600" kern="100">
                        <a:effectLst/>
                        <a:latin typeface="+mn-lt"/>
                        <a:ea typeface="Times New Roman" panose="02020603050405020304" pitchFamily="18" charset="0"/>
                      </a:endParaRPr>
                    </a:p>
                  </a:txBody>
                  <a:tcPr marL="55644" marR="55644" marT="0" marB="0" anchor="ctr">
                    <a:lnL>
                      <a:noFill/>
                    </a:lnL>
                    <a:lnR>
                      <a:noFill/>
                    </a:lnR>
                    <a:lnT>
                      <a:noFill/>
                    </a:lnT>
                    <a:lnB w="12700" cap="flat" cmpd="sng" algn="ctr">
                      <a:solidFill>
                        <a:srgbClr val="000000"/>
                      </a:solidFill>
                      <a:prstDash val="solid"/>
                      <a:round/>
                      <a:headEnd type="none" w="med" len="med"/>
                      <a:tailEnd type="none" w="med" len="med"/>
                    </a:lnB>
                    <a:noFill/>
                  </a:tcPr>
                </a:tc>
                <a:tc>
                  <a:txBody>
                    <a:bodyPr/>
                    <a:lstStyle/>
                    <a:p>
                      <a:pPr marL="0" marR="0" algn="ctr">
                        <a:lnSpc>
                          <a:spcPct val="115000"/>
                        </a:lnSpc>
                      </a:pPr>
                      <a:r>
                        <a:rPr lang="en-US" sz="1600" b="1" kern="100">
                          <a:solidFill>
                            <a:srgbClr val="000000"/>
                          </a:solidFill>
                          <a:effectLst/>
                          <a:latin typeface="+mn-lt"/>
                          <a:ea typeface="Times New Roman" panose="02020603050405020304" pitchFamily="18" charset="0"/>
                        </a:rPr>
                        <a:t>0.575</a:t>
                      </a:r>
                      <a:endParaRPr lang="en-US" sz="1600" kern="100">
                        <a:effectLst/>
                        <a:latin typeface="+mn-lt"/>
                        <a:ea typeface="Times New Roman" panose="02020603050405020304" pitchFamily="18" charset="0"/>
                      </a:endParaRPr>
                    </a:p>
                  </a:txBody>
                  <a:tcPr marL="55644" marR="55644" marT="0" marB="0" anchor="ctr">
                    <a:lnL>
                      <a:noFill/>
                    </a:lnL>
                    <a:lnR>
                      <a:noFill/>
                    </a:lnR>
                    <a:lnT>
                      <a:noFill/>
                    </a:lnT>
                    <a:lnB w="12700" cap="flat" cmpd="sng" algn="ctr">
                      <a:solidFill>
                        <a:srgbClr val="000000"/>
                      </a:solidFill>
                      <a:prstDash val="solid"/>
                      <a:round/>
                      <a:headEnd type="none" w="med" len="med"/>
                      <a:tailEnd type="none" w="med" len="med"/>
                    </a:lnB>
                    <a:noFill/>
                  </a:tcPr>
                </a:tc>
                <a:tc>
                  <a:txBody>
                    <a:bodyPr/>
                    <a:lstStyle/>
                    <a:p>
                      <a:pPr marL="0" marR="0" algn="ctr">
                        <a:lnSpc>
                          <a:spcPct val="115000"/>
                        </a:lnSpc>
                      </a:pPr>
                      <a:r>
                        <a:rPr lang="en-US" sz="1600" kern="100">
                          <a:solidFill>
                            <a:srgbClr val="000000"/>
                          </a:solidFill>
                          <a:effectLst/>
                          <a:latin typeface="+mn-lt"/>
                          <a:ea typeface="Times New Roman" panose="02020603050405020304" pitchFamily="18" charset="0"/>
                        </a:rPr>
                        <a:t>0.105</a:t>
                      </a:r>
                      <a:endParaRPr lang="en-US" sz="1600" kern="100">
                        <a:effectLst/>
                        <a:latin typeface="+mn-lt"/>
                        <a:ea typeface="Times New Roman" panose="02020603050405020304" pitchFamily="18" charset="0"/>
                      </a:endParaRPr>
                    </a:p>
                  </a:txBody>
                  <a:tcPr marL="55644" marR="55644" marT="0" marB="0" anchor="ctr">
                    <a:lnL>
                      <a:noFill/>
                    </a:lnL>
                    <a:lnR>
                      <a:noFill/>
                    </a:lnR>
                    <a:lnT>
                      <a:noFill/>
                    </a:lnT>
                    <a:lnB w="12700" cap="flat" cmpd="sng" algn="ctr">
                      <a:solidFill>
                        <a:srgbClr val="000000"/>
                      </a:solidFill>
                      <a:prstDash val="solid"/>
                      <a:round/>
                      <a:headEnd type="none" w="med" len="med"/>
                      <a:tailEnd type="none" w="med" len="med"/>
                    </a:lnB>
                    <a:noFill/>
                  </a:tcPr>
                </a:tc>
                <a:tc>
                  <a:txBody>
                    <a:bodyPr/>
                    <a:lstStyle/>
                    <a:p>
                      <a:pPr marL="0" marR="0" algn="ctr">
                        <a:lnSpc>
                          <a:spcPct val="115000"/>
                        </a:lnSpc>
                      </a:pPr>
                      <a:r>
                        <a:rPr lang="en-US" sz="1600" kern="100">
                          <a:solidFill>
                            <a:srgbClr val="000000"/>
                          </a:solidFill>
                          <a:effectLst/>
                          <a:latin typeface="+mn-lt"/>
                          <a:ea typeface="Times New Roman" panose="02020603050405020304" pitchFamily="18" charset="0"/>
                        </a:rPr>
                        <a:t>0.103</a:t>
                      </a:r>
                      <a:endParaRPr lang="en-US" sz="1600" kern="100">
                        <a:effectLst/>
                        <a:latin typeface="+mn-lt"/>
                        <a:ea typeface="Times New Roman" panose="02020603050405020304" pitchFamily="18" charset="0"/>
                      </a:endParaRPr>
                    </a:p>
                  </a:txBody>
                  <a:tcPr marL="55644" marR="55644" marT="0" marB="0" anchor="ctr">
                    <a:lnL>
                      <a:noFill/>
                    </a:lnL>
                    <a:lnR>
                      <a:noFill/>
                    </a:lnR>
                    <a:lnT>
                      <a:noFill/>
                    </a:lnT>
                    <a:lnB w="12700" cap="flat" cmpd="sng" algn="ctr">
                      <a:solidFill>
                        <a:srgbClr val="000000"/>
                      </a:solidFill>
                      <a:prstDash val="solid"/>
                      <a:round/>
                      <a:headEnd type="none" w="med" len="med"/>
                      <a:tailEnd type="none" w="med" len="med"/>
                    </a:lnB>
                    <a:noFill/>
                  </a:tcPr>
                </a:tc>
                <a:tc>
                  <a:txBody>
                    <a:bodyPr/>
                    <a:lstStyle/>
                    <a:p>
                      <a:pPr marL="0" marR="0" algn="ctr">
                        <a:lnSpc>
                          <a:spcPct val="115000"/>
                        </a:lnSpc>
                      </a:pPr>
                      <a:r>
                        <a:rPr lang="en-US" sz="1600" kern="100" dirty="0">
                          <a:solidFill>
                            <a:srgbClr val="000000"/>
                          </a:solidFill>
                          <a:effectLst/>
                          <a:latin typeface="+mn-lt"/>
                          <a:ea typeface="Times New Roman" panose="02020603050405020304" pitchFamily="18" charset="0"/>
                        </a:rPr>
                        <a:t>0.055</a:t>
                      </a:r>
                      <a:endParaRPr lang="en-US" sz="1600" kern="100" dirty="0">
                        <a:effectLst/>
                        <a:latin typeface="+mn-lt"/>
                        <a:ea typeface="Times New Roman" panose="02020603050405020304" pitchFamily="18" charset="0"/>
                      </a:endParaRPr>
                    </a:p>
                  </a:txBody>
                  <a:tcPr marL="55644" marR="55644" marT="0" marB="0" anchor="ctr">
                    <a:lnL>
                      <a:noFill/>
                    </a:lnL>
                    <a:lnR>
                      <a:noFill/>
                    </a:lnR>
                    <a:lnT>
                      <a:noFill/>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79558051"/>
                  </a:ext>
                </a:extLst>
              </a:tr>
            </a:tbl>
          </a:graphicData>
        </a:graphic>
      </p:graphicFrame>
      <p:sp>
        <p:nvSpPr>
          <p:cNvPr id="5" name="Rectangle 4">
            <a:extLst>
              <a:ext uri="{FF2B5EF4-FFF2-40B4-BE49-F238E27FC236}">
                <a16:creationId xmlns:a16="http://schemas.microsoft.com/office/drawing/2014/main" id="{87380B7E-FA42-7508-01BE-066D4FD8C32E}"/>
              </a:ext>
            </a:extLst>
          </p:cNvPr>
          <p:cNvSpPr/>
          <p:nvPr/>
        </p:nvSpPr>
        <p:spPr>
          <a:xfrm>
            <a:off x="3276725" y="0"/>
            <a:ext cx="9199054" cy="6858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64201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grpId="0" nodeType="clickEffect">
                                  <p:stCondLst>
                                    <p:cond delay="0"/>
                                  </p:stCondLst>
                                  <p:childTnLst>
                                    <p:anim calcmode="lin" valueType="num">
                                      <p:cBhvr additive="base">
                                        <p:cTn id="6" dur="500"/>
                                        <p:tgtEl>
                                          <p:spTgt spid="5"/>
                                        </p:tgtEl>
                                        <p:attrNameLst>
                                          <p:attrName>ppt_x</p:attrName>
                                        </p:attrNameLst>
                                      </p:cBhvr>
                                      <p:tavLst>
                                        <p:tav tm="0">
                                          <p:val>
                                            <p:strVal val="ppt_x"/>
                                          </p:val>
                                        </p:tav>
                                        <p:tav tm="100000">
                                          <p:val>
                                            <p:strVal val="ppt_x"/>
                                          </p:val>
                                        </p:tav>
                                      </p:tavLst>
                                    </p:anim>
                                    <p:anim calcmode="lin" valueType="num">
                                      <p:cBhvr additive="base">
                                        <p:cTn id="7" dur="500"/>
                                        <p:tgtEl>
                                          <p:spTgt spid="5"/>
                                        </p:tgtEl>
                                        <p:attrNameLst>
                                          <p:attrName>ppt_y</p:attrName>
                                        </p:attrNameLst>
                                      </p:cBhvr>
                                      <p:tavLst>
                                        <p:tav tm="0">
                                          <p:val>
                                            <p:strVal val="ppt_y"/>
                                          </p:val>
                                        </p:tav>
                                        <p:tav tm="100000">
                                          <p:val>
                                            <p:strVal val="1+ppt_h/2"/>
                                          </p:val>
                                        </p:tav>
                                      </p:tavLst>
                                    </p:anim>
                                    <p:set>
                                      <p:cBhvr>
                                        <p:cTn id="8"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AccentBoxVTI">
  <a:themeElements>
    <a:clrScheme name="AnalogousFromDarkSeedLeftStep">
      <a:dk1>
        <a:srgbClr val="000000"/>
      </a:dk1>
      <a:lt1>
        <a:srgbClr val="FFFFFF"/>
      </a:lt1>
      <a:dk2>
        <a:srgbClr val="223C2A"/>
      </a:dk2>
      <a:lt2>
        <a:srgbClr val="E8E3E2"/>
      </a:lt2>
      <a:accent1>
        <a:srgbClr val="46ADC0"/>
      </a:accent1>
      <a:accent2>
        <a:srgbClr val="37B594"/>
      </a:accent2>
      <a:accent3>
        <a:srgbClr val="43B768"/>
      </a:accent3>
      <a:accent4>
        <a:srgbClr val="43B537"/>
      </a:accent4>
      <a:accent5>
        <a:srgbClr val="7BB141"/>
      </a:accent5>
      <a:accent6>
        <a:srgbClr val="9FA833"/>
      </a:accent6>
      <a:hlink>
        <a:srgbClr val="519130"/>
      </a:hlink>
      <a:folHlink>
        <a:srgbClr val="7F7F7F"/>
      </a:folHlink>
    </a:clrScheme>
    <a:fontScheme name="Avenir">
      <a:majorFont>
        <a:latin typeface="Neue Haas Grotesk Text Pro"/>
        <a:ea typeface=""/>
        <a:cs typeface=""/>
      </a:majorFont>
      <a:minorFont>
        <a:latin typeface="Neue Haas Grotesk Tex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ccentBoxVTI" id="{9F778A78-DC9A-453A-A82D-A75CAD503E15}" vid="{EA961113-7CC4-4569-8A6A-7BC2C1E2F401}"/>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1161</TotalTime>
  <Words>4261</Words>
  <Application>Microsoft Office PowerPoint</Application>
  <PresentationFormat>Widescreen</PresentationFormat>
  <Paragraphs>933</Paragraphs>
  <Slides>62</Slides>
  <Notes>28</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62</vt:i4>
      </vt:variant>
    </vt:vector>
  </HeadingPairs>
  <TitlesOfParts>
    <vt:vector size="71" baseType="lpstr">
      <vt:lpstr>Arial</vt:lpstr>
      <vt:lpstr>Calibri</vt:lpstr>
      <vt:lpstr>Calibri Light</vt:lpstr>
      <vt:lpstr>Cambria Math</vt:lpstr>
      <vt:lpstr>Century Gothic</vt:lpstr>
      <vt:lpstr>Neue Haas Grotesk Text Pro</vt:lpstr>
      <vt:lpstr>Wingdings</vt:lpstr>
      <vt:lpstr>Office Theme</vt:lpstr>
      <vt:lpstr>AccentBoxVTI</vt:lpstr>
      <vt:lpstr>Latent Class Analysis</vt:lpstr>
      <vt:lpstr>Install LCA for SPSS</vt:lpstr>
      <vt:lpstr>Categories of statistical models</vt:lpstr>
      <vt:lpstr>What We Will Cover</vt:lpstr>
      <vt:lpstr>The Latent Class Model</vt:lpstr>
      <vt:lpstr>Note: Many types of latent variable models</vt:lpstr>
      <vt:lpstr>Person centered v. Variable centered analysis</vt:lpstr>
      <vt:lpstr>Mixture Models</vt:lpstr>
      <vt:lpstr>PowerPoint Presentation</vt:lpstr>
      <vt:lpstr>Two key model assumptions</vt:lpstr>
      <vt:lpstr>Example</vt:lpstr>
      <vt:lpstr>Outputs and paramters</vt:lpstr>
      <vt:lpstr>Motivating Example: Class differences by degree</vt:lpstr>
      <vt:lpstr>Bandeen-Roche et al. (2006) </vt:lpstr>
      <vt:lpstr>2-class LC model with 3 items</vt:lpstr>
      <vt:lpstr>How many patterns?</vt:lpstr>
      <vt:lpstr>Evaluating Model Fit/Selecting the # of classes</vt:lpstr>
      <vt:lpstr>Entropy</vt:lpstr>
      <vt:lpstr>Information Criterion Statistics</vt:lpstr>
      <vt:lpstr>Likelihood Ratio Test</vt:lpstr>
      <vt:lpstr>1. Evaluating Model Fit: Information Criteria</vt:lpstr>
      <vt:lpstr>Model fit Comparisons</vt:lpstr>
      <vt:lpstr>Example</vt:lpstr>
      <vt:lpstr>Political Participation</vt:lpstr>
      <vt:lpstr>Political Participation in Greek Elections</vt:lpstr>
      <vt:lpstr>Model fit evaluation: summary</vt:lpstr>
      <vt:lpstr>Model fit Comparisons</vt:lpstr>
      <vt:lpstr>Output</vt:lpstr>
      <vt:lpstr>Results</vt:lpstr>
      <vt:lpstr>Re-arrange in more interpretable format</vt:lpstr>
      <vt:lpstr>PowerPoint Presentation</vt:lpstr>
      <vt:lpstr>3. Interpreting the results and using substantive criteria </vt:lpstr>
      <vt:lpstr>Prediction</vt:lpstr>
      <vt:lpstr>Adding covariates</vt:lpstr>
      <vt:lpstr>Gender as Predictive of Latent Class Membership</vt:lpstr>
      <vt:lpstr>Logistic regression refresher</vt:lpstr>
      <vt:lpstr>Add ‘gender’ to predict membership in Greek Politics classes</vt:lpstr>
      <vt:lpstr>Logistic (Multinomial) Regression Results</vt:lpstr>
      <vt:lpstr>Your turn: ACEs</vt:lpstr>
      <vt:lpstr>Frequencies</vt:lpstr>
      <vt:lpstr>Fit Stats – 1C model</vt:lpstr>
      <vt:lpstr>Fit Stats 2C – c-Class Models</vt:lpstr>
      <vt:lpstr>Elbow Plot</vt:lpstr>
      <vt:lpstr>I first went with the 5-Class Model</vt:lpstr>
      <vt:lpstr>PowerPoint Presentation</vt:lpstr>
      <vt:lpstr>PowerPoint Presentation</vt:lpstr>
      <vt:lpstr>Comparison between 4 and 5 Classes</vt:lpstr>
      <vt:lpstr>3-Class Model and Gender as covariate</vt:lpstr>
      <vt:lpstr>Warning</vt:lpstr>
      <vt:lpstr>Example from my work: substantive differences between classes (i.e., not degree)</vt:lpstr>
      <vt:lpstr>The Sum Score, “ACE” Score or Cumulative Risk Score (“CR”)</vt:lpstr>
      <vt:lpstr>Sample Characteristics of the BRFSS</vt:lpstr>
      <vt:lpstr>Methodological Limitations of the ACE Sum Score</vt:lpstr>
      <vt:lpstr>Adverse Child Experiences and the Multiple Contexts of Child Development: Justifying a Latent Class Analysis</vt:lpstr>
      <vt:lpstr>Rethinking ACEs: Typologies of Adversity Using Latent Class Analysis (“LCA”)</vt:lpstr>
      <vt:lpstr>RESEARCH GOALS</vt:lpstr>
      <vt:lpstr>Sample Characteristics of the BRFSS</vt:lpstr>
      <vt:lpstr>ACES</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Gia Barboza</dc:creator>
  <cp:lastModifiedBy>Barboza-Salerno, Gia</cp:lastModifiedBy>
  <cp:revision>4</cp:revision>
  <dcterms:created xsi:type="dcterms:W3CDTF">2021-11-07T20:33:49Z</dcterms:created>
  <dcterms:modified xsi:type="dcterms:W3CDTF">2025-07-10T20:47:58Z</dcterms:modified>
</cp:coreProperties>
</file>